
<file path=[Content_Types].xml><?xml version="1.0" encoding="utf-8"?>
<Types xmlns="http://schemas.openxmlformats.org/package/2006/content-types"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wdp" ContentType="image/vnd.ms-photo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jpg" ContentType="image/jpe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58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B630-EE0F-440E-A331-88218E4DCF19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D2BD-7807-42FB-B88C-D95C00F8F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68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B630-EE0F-440E-A331-88218E4DCF19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D2BD-7807-42FB-B88C-D95C00F8F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4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B630-EE0F-440E-A331-88218E4DCF19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D2BD-7807-42FB-B88C-D95C00F8F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70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B630-EE0F-440E-A331-88218E4DCF19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D2BD-7807-42FB-B88C-D95C00F8F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33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B630-EE0F-440E-A331-88218E4DCF19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D2BD-7807-42FB-B88C-D95C00F8F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166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B630-EE0F-440E-A331-88218E4DCF19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D2BD-7807-42FB-B88C-D95C00F8F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248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B630-EE0F-440E-A331-88218E4DCF19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D2BD-7807-42FB-B88C-D95C00F8F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01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B630-EE0F-440E-A331-88218E4DCF19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D2BD-7807-42FB-B88C-D95C00F8F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90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B630-EE0F-440E-A331-88218E4DCF19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D2BD-7807-42FB-B88C-D95C00F8F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10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B630-EE0F-440E-A331-88218E4DCF19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D2BD-7807-42FB-B88C-D95C00F8F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022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B630-EE0F-440E-A331-88218E4DCF19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D2BD-7807-42FB-B88C-D95C00F8F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317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3B630-EE0F-440E-A331-88218E4DCF19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0D2BD-7807-42FB-B88C-D95C00F8F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553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prstTxWarp prst="textPlain">
              <a:avLst/>
            </a:prstTxWarp>
          </a:bodyPr>
          <a:lstStyle/>
          <a:p>
            <a:r>
              <a:rPr lang="ru-RU" dirty="0" smtClean="0">
                <a:solidFill>
                  <a:srgbClr val="FFC000"/>
                </a:solidFill>
                <a:effectLst/>
              </a:rPr>
              <a:t>Проблемы депопуляции</a:t>
            </a:r>
            <a:br>
              <a:rPr lang="ru-RU" dirty="0" smtClean="0">
                <a:solidFill>
                  <a:srgbClr val="FFC000"/>
                </a:solidFill>
                <a:effectLst/>
              </a:rPr>
            </a:br>
            <a:r>
              <a:rPr lang="ru-RU" dirty="0" smtClean="0">
                <a:solidFill>
                  <a:srgbClr val="FFC000"/>
                </a:solidFill>
                <a:effectLst/>
              </a:rPr>
              <a:t>населения</a:t>
            </a:r>
            <a:endParaRPr lang="ru-RU" dirty="0">
              <a:solidFill>
                <a:srgbClr val="FFC0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52120" y="4411318"/>
            <a:ext cx="3312368" cy="2448272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Подготовили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Кравченко А.Ю.</a:t>
            </a:r>
          </a:p>
          <a:p>
            <a:r>
              <a:rPr lang="ru-RU" dirty="0" err="1" smtClean="0">
                <a:solidFill>
                  <a:srgbClr val="FFC000"/>
                </a:solidFill>
              </a:rPr>
              <a:t>Кирилович</a:t>
            </a:r>
            <a:r>
              <a:rPr lang="ru-RU" dirty="0" smtClean="0">
                <a:solidFill>
                  <a:srgbClr val="FFC000"/>
                </a:solidFill>
              </a:rPr>
              <a:t> А.В.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9872" y="6268670"/>
            <a:ext cx="1395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Гомель 2013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93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FFFF00"/>
            </a:gs>
            <a:gs pos="28000">
              <a:schemeClr val="bg1"/>
            </a:gs>
            <a:gs pos="87092">
              <a:schemeClr val="accent6">
                <a:lumMod val="75000"/>
              </a:schemeClr>
            </a:gs>
            <a:gs pos="100000">
              <a:schemeClr val="tx1">
                <a:lumMod val="95000"/>
                <a:lumOff val="5000"/>
              </a:scheme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476672"/>
            <a:ext cx="7775299" cy="144655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/>
              <a:t>Структура прерываний</a:t>
            </a:r>
          </a:p>
          <a:p>
            <a:pPr algn="ctr"/>
            <a:r>
              <a:rPr lang="ru-RU" sz="4400" b="1" i="1" dirty="0" smtClean="0"/>
              <a:t> беременности </a:t>
            </a:r>
            <a:endParaRPr lang="ru-RU" sz="4400" i="1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05" y="1923222"/>
            <a:ext cx="7802064" cy="43821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>
                <a:lumMod val="95000"/>
                <a:lumOff val="5000"/>
              </a:schemeClr>
            </a:solidFill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701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FFFF00"/>
            </a:gs>
            <a:gs pos="28000">
              <a:schemeClr val="bg1"/>
            </a:gs>
            <a:gs pos="87092">
              <a:schemeClr val="accent6">
                <a:lumMod val="75000"/>
              </a:schemeClr>
            </a:gs>
            <a:gs pos="100000">
              <a:schemeClr val="tx1">
                <a:lumMod val="95000"/>
                <a:lumOff val="5000"/>
              </a:scheme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484784"/>
            <a:ext cx="8208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Следующим определяющих факторов </a:t>
            </a:r>
            <a:r>
              <a:rPr lang="ru-RU" sz="3200" dirty="0">
                <a:solidFill>
                  <a:srgbClr val="FF0000"/>
                </a:solidFill>
              </a:rPr>
              <a:t>депопуляции</a:t>
            </a:r>
            <a:r>
              <a:rPr lang="ru-RU" sz="3200" dirty="0"/>
              <a:t> в РБ является высокий уровень смертности населения, который, к сожалению, имеет тенденцию к нарастанию. Средний общий коэффициент смертности во всем мире оценивается в 8,6 смертей на тысячу населения.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55776" y="404664"/>
            <a:ext cx="3600400" cy="7694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sz="4400" b="1" i="1" dirty="0" smtClean="0"/>
              <a:t>Смертность</a:t>
            </a:r>
            <a:endParaRPr lang="ru-RU" sz="4400" i="1" dirty="0"/>
          </a:p>
        </p:txBody>
      </p:sp>
    </p:spTree>
    <p:extLst>
      <p:ext uri="{BB962C8B-B14F-4D97-AF65-F5344CB8AC3E}">
        <p14:creationId xmlns:p14="http://schemas.microsoft.com/office/powerpoint/2010/main" val="249675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FFFF00"/>
            </a:gs>
            <a:gs pos="28000">
              <a:schemeClr val="bg1"/>
            </a:gs>
            <a:gs pos="87092">
              <a:schemeClr val="accent6">
                <a:lumMod val="75000"/>
              </a:schemeClr>
            </a:gs>
            <a:gs pos="100000">
              <a:schemeClr val="tx1">
                <a:lumMod val="95000"/>
                <a:lumOff val="5000"/>
              </a:scheme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692696"/>
            <a:ext cx="6137186" cy="5016758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Россия	</a:t>
            </a:r>
            <a:r>
              <a:rPr lang="ru-RU" sz="3200" dirty="0" smtClean="0"/>
              <a:t>			16,2</a:t>
            </a:r>
            <a:endParaRPr lang="ru-RU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Чад	</a:t>
            </a:r>
            <a:r>
              <a:rPr lang="ru-RU" sz="3200" dirty="0" smtClean="0"/>
              <a:t>			15,4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rgbClr val="FF0000"/>
                </a:solidFill>
              </a:rPr>
              <a:t>Республика </a:t>
            </a:r>
            <a:r>
              <a:rPr lang="ru-RU" sz="3200" b="1" dirty="0">
                <a:solidFill>
                  <a:srgbClr val="FF0000"/>
                </a:solidFill>
              </a:rPr>
              <a:t>Беларусь </a:t>
            </a:r>
            <a:r>
              <a:rPr lang="ru-RU" sz="3200" b="1" dirty="0" smtClean="0">
                <a:solidFill>
                  <a:srgbClr val="FF0000"/>
                </a:solidFill>
              </a:rPr>
              <a:t>   </a:t>
            </a:r>
            <a:r>
              <a:rPr lang="ru-RU" sz="3200" dirty="0" smtClean="0"/>
              <a:t>14,4</a:t>
            </a:r>
            <a:endParaRPr lang="ru-RU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Камерун	</a:t>
            </a:r>
            <a:r>
              <a:rPr lang="ru-RU" sz="3200" dirty="0" smtClean="0"/>
              <a:t>		14,4</a:t>
            </a:r>
            <a:endParaRPr lang="ru-RU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Индия	</a:t>
            </a:r>
            <a:r>
              <a:rPr lang="ru-RU" sz="3200" dirty="0" smtClean="0"/>
              <a:t>			8,3</a:t>
            </a:r>
            <a:endParaRPr lang="ru-RU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Туркмения	</a:t>
            </a:r>
            <a:r>
              <a:rPr lang="ru-RU" sz="3200" dirty="0" smtClean="0"/>
              <a:t>		8,3</a:t>
            </a:r>
            <a:endParaRPr lang="ru-RU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Швейцария	</a:t>
            </a:r>
            <a:r>
              <a:rPr lang="ru-RU" sz="3200" dirty="0" smtClean="0"/>
              <a:t>		8,2</a:t>
            </a:r>
            <a:endParaRPr lang="ru-RU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/>
              <a:t>Ливия			</a:t>
            </a:r>
            <a:r>
              <a:rPr lang="ru-RU" sz="3200" dirty="0"/>
              <a:t>	4,1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ОАЭ	</a:t>
            </a:r>
            <a:r>
              <a:rPr lang="ru-RU" sz="3200" dirty="0" smtClean="0"/>
              <a:t>			1,4</a:t>
            </a:r>
            <a:endParaRPr lang="ru-RU" sz="3200" dirty="0"/>
          </a:p>
          <a:p>
            <a:r>
              <a:rPr lang="ru-RU" sz="3200" dirty="0"/>
              <a:t>Итого: 167 место из 192 стран</a:t>
            </a:r>
          </a:p>
        </p:txBody>
      </p:sp>
    </p:spTree>
    <p:extLst>
      <p:ext uri="{BB962C8B-B14F-4D97-AF65-F5344CB8AC3E}">
        <p14:creationId xmlns:p14="http://schemas.microsoft.com/office/powerpoint/2010/main" val="276494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FFFF00"/>
            </a:gs>
            <a:gs pos="28000">
              <a:schemeClr val="bg1"/>
            </a:gs>
            <a:gs pos="87092">
              <a:schemeClr val="accent6">
                <a:lumMod val="75000"/>
              </a:schemeClr>
            </a:gs>
            <a:gs pos="100000">
              <a:schemeClr val="tx1">
                <a:lumMod val="95000"/>
                <a:lumOff val="5000"/>
              </a:scheme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9912" y="1052736"/>
            <a:ext cx="82809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/>
              <a:t>    По </a:t>
            </a:r>
            <a:r>
              <a:rPr lang="ru-RU" sz="3000" dirty="0"/>
              <a:t>методике ООН, население, в котором </a:t>
            </a:r>
            <a:r>
              <a:rPr lang="ru-RU" sz="3000" dirty="0">
                <a:solidFill>
                  <a:srgbClr val="FF0000"/>
                </a:solidFill>
              </a:rPr>
              <a:t>доля лиц в возрасте 65 лет </a:t>
            </a:r>
            <a:r>
              <a:rPr lang="ru-RU" sz="3000" dirty="0"/>
              <a:t>и старше составляет более 7%, считается старым. На дату переписи </a:t>
            </a:r>
            <a:r>
              <a:rPr lang="ru-RU" sz="3000" dirty="0" smtClean="0"/>
              <a:t>2012 </a:t>
            </a:r>
            <a:r>
              <a:rPr lang="ru-RU" sz="3000" dirty="0"/>
              <a:t>г. в республике проживало около полутора миллионов лиц в возрасте 65 лет и старше (1350,5 тыс. человек). Их доля составила 14,2%, это в два с лишним раза больше, чем у старого населения, по методике ООН. В 1989 г. в республике доля лиц в этом возрасте была значительно меньше, она составляла 10,4%.</a:t>
            </a:r>
          </a:p>
        </p:txBody>
      </p:sp>
    </p:spTree>
    <p:extLst>
      <p:ext uri="{BB962C8B-B14F-4D97-AF65-F5344CB8AC3E}">
        <p14:creationId xmlns:p14="http://schemas.microsoft.com/office/powerpoint/2010/main" val="9466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FFFF00"/>
            </a:gs>
            <a:gs pos="28000">
              <a:schemeClr val="bg1"/>
            </a:gs>
            <a:gs pos="87092">
              <a:schemeClr val="accent6">
                <a:lumMod val="75000"/>
              </a:schemeClr>
            </a:gs>
            <a:gs pos="100000">
              <a:schemeClr val="tx1">
                <a:lumMod val="95000"/>
                <a:lumOff val="5000"/>
              </a:scheme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53598" y="548679"/>
            <a:ext cx="7452828" cy="7694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/>
              <a:t>Прогнозы и перспективы</a:t>
            </a:r>
            <a:endParaRPr lang="ru-RU" sz="4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33656" y="1738330"/>
            <a:ext cx="87129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Разработаны , как минимум 6 вариантов</a:t>
            </a:r>
          </a:p>
          <a:p>
            <a:r>
              <a:rPr lang="ru-RU" sz="2800" dirty="0"/>
              <a:t>прогноза </a:t>
            </a:r>
            <a:r>
              <a:rPr lang="ru-RU" sz="2800" dirty="0">
                <a:solidFill>
                  <a:srgbClr val="FF0000"/>
                </a:solidFill>
              </a:rPr>
              <a:t>демографической ситуации в РБ</a:t>
            </a:r>
            <a:r>
              <a:rPr lang="ru-RU" sz="2800" dirty="0"/>
              <a:t>, в зависимости от изменения основных демографических показателей</a:t>
            </a:r>
          </a:p>
          <a:p>
            <a:r>
              <a:rPr lang="ru-RU" sz="2800" dirty="0"/>
              <a:t>( рождаемости, смертности, миграции).</a:t>
            </a:r>
          </a:p>
          <a:p>
            <a:r>
              <a:rPr lang="ru-RU" sz="2800" dirty="0"/>
              <a:t>Гипотетический вариант прогноза на долгосрочную перспективу составлен на 100 лет.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5013176"/>
            <a:ext cx="8692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При </a:t>
            </a:r>
            <a:r>
              <a:rPr lang="ru-RU" sz="2000" dirty="0"/>
              <a:t>условии, если показатели рождаемости и смертности останутся на </a:t>
            </a:r>
            <a:r>
              <a:rPr lang="ru-RU" sz="2000" dirty="0">
                <a:solidFill>
                  <a:srgbClr val="FF0000"/>
                </a:solidFill>
              </a:rPr>
              <a:t>теперешнем уровне</a:t>
            </a:r>
            <a:r>
              <a:rPr lang="ru-RU" sz="2000" dirty="0"/>
              <a:t>, а миграционные процессы будут </a:t>
            </a:r>
            <a:r>
              <a:rPr lang="ru-RU" sz="2000" dirty="0">
                <a:solidFill>
                  <a:srgbClr val="FF0000"/>
                </a:solidFill>
              </a:rPr>
              <a:t>нулевыми</a:t>
            </a:r>
            <a:r>
              <a:rPr lang="ru-RU" sz="2000" dirty="0"/>
              <a:t>, то к 2050 </a:t>
            </a:r>
            <a:r>
              <a:rPr lang="ru-RU" sz="2000" dirty="0" smtClean="0"/>
              <a:t>г. численность </a:t>
            </a:r>
            <a:r>
              <a:rPr lang="ru-RU" sz="2000" dirty="0"/>
              <a:t>населения страны сократится в 1,6 раза, </a:t>
            </a:r>
            <a:r>
              <a:rPr lang="ru-RU" sz="2000" dirty="0" smtClean="0"/>
              <a:t>к</a:t>
            </a:r>
          </a:p>
          <a:p>
            <a:r>
              <a:rPr lang="ru-RU" sz="2000" dirty="0" smtClean="0"/>
              <a:t>2075 </a:t>
            </a:r>
            <a:r>
              <a:rPr lang="ru-RU" sz="2000" dirty="0"/>
              <a:t>году- в 2,6 раза и к концу столетия- более чем в 4 раза.</a:t>
            </a:r>
          </a:p>
        </p:txBody>
      </p:sp>
    </p:spTree>
    <p:extLst>
      <p:ext uri="{BB962C8B-B14F-4D97-AF65-F5344CB8AC3E}">
        <p14:creationId xmlns:p14="http://schemas.microsoft.com/office/powerpoint/2010/main" val="196454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FFFF00"/>
            </a:gs>
            <a:gs pos="28000">
              <a:schemeClr val="bg1"/>
            </a:gs>
            <a:gs pos="87092">
              <a:schemeClr val="accent6">
                <a:lumMod val="75000"/>
              </a:schemeClr>
            </a:gs>
            <a:gs pos="100000">
              <a:schemeClr val="tx1">
                <a:lumMod val="95000"/>
                <a:lumOff val="5000"/>
              </a:scheme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773995"/>
            <a:ext cx="8633801" cy="518284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70471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FFFF00"/>
            </a:gs>
            <a:gs pos="28000">
              <a:schemeClr val="bg1"/>
            </a:gs>
            <a:gs pos="87092">
              <a:schemeClr val="accent6">
                <a:lumMod val="75000"/>
              </a:schemeClr>
            </a:gs>
            <a:gs pos="100000">
              <a:schemeClr val="tx1">
                <a:lumMod val="95000"/>
                <a:lumOff val="5000"/>
              </a:scheme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052736"/>
            <a:ext cx="8676725" cy="489117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117757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FFFF00"/>
            </a:gs>
            <a:gs pos="28000">
              <a:schemeClr val="bg1"/>
            </a:gs>
            <a:gs pos="87092">
              <a:schemeClr val="accent6">
                <a:lumMod val="75000"/>
              </a:schemeClr>
            </a:gs>
            <a:gs pos="100000">
              <a:schemeClr val="tx1">
                <a:lumMod val="95000"/>
                <a:lumOff val="5000"/>
              </a:scheme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548680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000" dirty="0"/>
              <a:t>Население Беларуси вступило в период долговременного сокращения его численности, старения, распространения </a:t>
            </a:r>
            <a:r>
              <a:rPr lang="ru-RU" sz="3000" dirty="0" err="1" smtClean="0">
                <a:solidFill>
                  <a:srgbClr val="FF0000"/>
                </a:solidFill>
              </a:rPr>
              <a:t>однодетности</a:t>
            </a:r>
            <a:r>
              <a:rPr lang="ru-RU" sz="3000" dirty="0" smtClean="0"/>
              <a:t> </a:t>
            </a:r>
            <a:r>
              <a:rPr lang="ru-RU" sz="3000" dirty="0"/>
              <a:t>и это необходимо учитывать при формировании современной концепции социально-экономического развития страны. Сложившиеся к настоящему времени структура населения и параметры его воспроизводства будут и в дальнейшем обусловливать депопуляцию в стране, а численность населения будет уменьшаться еще длительное время, особенно сильно - во втором-третьем десятилетии 21 века.</a:t>
            </a:r>
          </a:p>
        </p:txBody>
      </p:sp>
    </p:spTree>
    <p:extLst>
      <p:ext uri="{BB962C8B-B14F-4D97-AF65-F5344CB8AC3E}">
        <p14:creationId xmlns:p14="http://schemas.microsoft.com/office/powerpoint/2010/main" val="136004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FFFF00"/>
            </a:gs>
            <a:gs pos="28000">
              <a:schemeClr val="bg1"/>
            </a:gs>
            <a:gs pos="87092">
              <a:schemeClr val="accent6">
                <a:lumMod val="75000"/>
              </a:schemeClr>
            </a:gs>
            <a:gs pos="100000">
              <a:schemeClr val="tx1">
                <a:lumMod val="95000"/>
                <a:lumOff val="5000"/>
              </a:scheme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548680"/>
            <a:ext cx="784887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</a:rPr>
              <a:t>Национальная программа демографической безопасности Республики Беларусь на 2012-2015 годы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ctr"/>
            <a:endParaRPr lang="ru-RU" sz="24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 Подпрограмма «Укрепление здоровья и увеличение ожидаемой продолжительности жизни»:</a:t>
            </a:r>
          </a:p>
          <a:p>
            <a:pPr algn="ctr"/>
            <a:r>
              <a:rPr lang="ru-RU" sz="2800" i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ЗАДАЧИ: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294893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Улучшение репродуктивного здоровья населения, охрана здоровья матери и </a:t>
            </a:r>
            <a:r>
              <a:rPr lang="ru-RU" dirty="0" smtClean="0"/>
              <a:t>ребенка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3705088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Снижение смертности как результат реализации мероприятий, направленных на укрепление здоровья населения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5958" y="45091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Улучшение качества жизни людей с хроническими заболеваниями и инвалидов, путем создания условий для их реабилитации и социализации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1828" y="5458173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Увеличение ожидаемой продолжительности жизни населения за счет снижения преждевременной смертности, в первую очередь, среди лиц трудоспособного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408328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FFFF00"/>
            </a:gs>
            <a:gs pos="28000">
              <a:schemeClr val="bg1"/>
            </a:gs>
            <a:gs pos="87092">
              <a:schemeClr val="accent6">
                <a:lumMod val="75000"/>
              </a:schemeClr>
            </a:gs>
            <a:gs pos="100000">
              <a:schemeClr val="tx1">
                <a:lumMod val="95000"/>
                <a:lumOff val="5000"/>
              </a:scheme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052736"/>
            <a:ext cx="80648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Ожидаемые результаты к 2015 году:</a:t>
            </a:r>
            <a:endParaRPr lang="ru-RU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общий коэффициент рождаемости- 11,9 промилле;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ожидаемая продолжительность жизни- 72 -73 года;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общий коэффициент смертности - 12,0 промилле;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снижение тяжести первичной инвалидности лиц трудоспособного возраста- 55,0 %. (59,5%)</a:t>
            </a:r>
          </a:p>
        </p:txBody>
      </p:sp>
    </p:spTree>
    <p:extLst>
      <p:ext uri="{BB962C8B-B14F-4D97-AF65-F5344CB8AC3E}">
        <p14:creationId xmlns:p14="http://schemas.microsoft.com/office/powerpoint/2010/main" val="144174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67744" y="836712"/>
            <a:ext cx="7020272" cy="415498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                               (</a:t>
            </a:r>
            <a:r>
              <a:rPr lang="ru-RU" sz="2400" dirty="0"/>
              <a:t>уменьшение </a:t>
            </a:r>
            <a:r>
              <a:rPr lang="ru-RU" sz="2400" dirty="0" smtClean="0"/>
              <a:t>численности населения)</a:t>
            </a:r>
          </a:p>
          <a:p>
            <a:endParaRPr lang="ru-RU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Высокий уровень смертности населения.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Старения населения.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Снижение числа детей, в том числе в каждой семье.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Снижение потребности в детях и снижение уровня рождаемости, не обеспечивающего простого воспроизводства населения.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Негативные трансформации института семьи.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79712" y="716652"/>
            <a:ext cx="2799934" cy="646331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Депопуляция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7276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1000">
              <a:srgbClr val="FFFF00"/>
            </a:gs>
            <a:gs pos="28000">
              <a:schemeClr val="bg1"/>
            </a:gs>
            <a:gs pos="87092">
              <a:schemeClr val="accent6">
                <a:lumMod val="75000"/>
              </a:schemeClr>
            </a:gs>
            <a:gs pos="100000">
              <a:schemeClr val="tx1">
                <a:lumMod val="95000"/>
                <a:lumOff val="5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6733" y="2132855"/>
            <a:ext cx="7992888" cy="40318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Численность населения на </a:t>
            </a:r>
            <a:r>
              <a:rPr lang="ru-RU" sz="3200" dirty="0" smtClean="0"/>
              <a:t>01.11.2013 </a:t>
            </a:r>
            <a:r>
              <a:rPr lang="ru-RU" sz="3200" dirty="0"/>
              <a:t>года составляет 9 </a:t>
            </a:r>
            <a:r>
              <a:rPr lang="ru-RU" sz="3200" dirty="0" smtClean="0"/>
              <a:t>465 500 </a:t>
            </a:r>
            <a:r>
              <a:rPr lang="ru-RU" sz="3200" dirty="0"/>
              <a:t>человек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Депопуляция населения с 1993 года - 943 693 человека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Рождаемость на </a:t>
            </a:r>
            <a:r>
              <a:rPr lang="ru-RU" sz="3200" dirty="0" smtClean="0"/>
              <a:t>01.11.2012 </a:t>
            </a:r>
            <a:r>
              <a:rPr lang="ru-RU" sz="3200" dirty="0"/>
              <a:t>года - 12,2 ( </a:t>
            </a:r>
            <a:r>
              <a:rPr lang="ru-RU" sz="3200" dirty="0" smtClean="0"/>
              <a:t>2011 год </a:t>
            </a:r>
            <a:r>
              <a:rPr lang="ru-RU" sz="3200" dirty="0"/>
              <a:t>- </a:t>
            </a:r>
            <a:r>
              <a:rPr lang="ru-RU" sz="3200" dirty="0" smtClean="0"/>
              <a:t>11,5 </a:t>
            </a:r>
            <a:r>
              <a:rPr lang="ru-RU" sz="3200" dirty="0"/>
              <a:t>на </a:t>
            </a:r>
            <a:r>
              <a:rPr lang="ru-RU" sz="3200" dirty="0" smtClean="0"/>
              <a:t>1000)</a:t>
            </a:r>
            <a:endParaRPr lang="ru-RU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Смертность на </a:t>
            </a:r>
            <a:r>
              <a:rPr lang="ru-RU" sz="3200" dirty="0" smtClean="0"/>
              <a:t>01.11.2012 </a:t>
            </a:r>
            <a:r>
              <a:rPr lang="ru-RU" sz="3200" dirty="0"/>
              <a:t>года - 13,4 ( </a:t>
            </a:r>
            <a:r>
              <a:rPr lang="ru-RU" sz="3200" dirty="0" smtClean="0"/>
              <a:t>2011 </a:t>
            </a:r>
            <a:r>
              <a:rPr lang="ru-RU" sz="3200" dirty="0"/>
              <a:t>год - </a:t>
            </a:r>
            <a:r>
              <a:rPr lang="ru-RU" sz="3200" dirty="0" smtClean="0"/>
              <a:t>14,3 </a:t>
            </a:r>
            <a:r>
              <a:rPr lang="ru-RU" sz="3200" dirty="0"/>
              <a:t>на 1000)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425446"/>
            <a:ext cx="8424478" cy="144655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Демографические </a:t>
            </a:r>
          </a:p>
          <a:p>
            <a:pPr algn="ctr"/>
            <a:r>
              <a:rPr lang="ru-RU" sz="4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показатели в РБ</a:t>
            </a:r>
            <a:endParaRPr lang="ru-RU" sz="44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1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69" y="42284"/>
            <a:ext cx="6192688" cy="44627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/>
              <a:t>     </a:t>
            </a:r>
            <a:r>
              <a:rPr lang="ru-RU" sz="2800" dirty="0" smtClean="0"/>
              <a:t>Младенческая </a:t>
            </a:r>
            <a:r>
              <a:rPr lang="ru-RU" sz="2800" dirty="0"/>
              <a:t>и материнская </a:t>
            </a:r>
            <a:r>
              <a:rPr lang="ru-RU" sz="2800" dirty="0" smtClean="0"/>
              <a:t>смертность являются </a:t>
            </a:r>
            <a:r>
              <a:rPr lang="ru-RU" sz="2800" dirty="0"/>
              <a:t>одним из наиболее значимых индикаторов уровня жизни населения, которая отражает состояние здоровья нации, развитие здравоохранения, качество жизни. Состояние здоровья детей и женщин служат важнейшими характеристиками общественного здоровья.</a:t>
            </a:r>
          </a:p>
        </p:txBody>
      </p:sp>
    </p:spTree>
    <p:extLst>
      <p:ext uri="{BB962C8B-B14F-4D97-AF65-F5344CB8AC3E}">
        <p14:creationId xmlns:p14="http://schemas.microsoft.com/office/powerpoint/2010/main" val="416892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FFFF00"/>
            </a:gs>
            <a:gs pos="28000">
              <a:schemeClr val="bg1"/>
            </a:gs>
            <a:gs pos="87092">
              <a:schemeClr val="accent6">
                <a:lumMod val="75000"/>
              </a:schemeClr>
            </a:gs>
            <a:gs pos="100000">
              <a:schemeClr val="tx1">
                <a:lumMod val="95000"/>
                <a:lumOff val="5000"/>
              </a:scheme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5732" y="980728"/>
            <a:ext cx="8316924" cy="47089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000" dirty="0"/>
              <a:t>Перинатальная смертность в РБ за </a:t>
            </a:r>
            <a:r>
              <a:rPr lang="ru-RU" sz="3000" dirty="0" smtClean="0"/>
              <a:t>2012 год: </a:t>
            </a:r>
            <a:r>
              <a:rPr lang="ru-RU" sz="3000" dirty="0"/>
              <a:t>3,7%0.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000" dirty="0"/>
              <a:t>В странах мира: </a:t>
            </a:r>
            <a:endParaRPr lang="ru-RU" sz="3000" dirty="0" smtClean="0"/>
          </a:p>
          <a:p>
            <a:pPr marL="285750" indent="-285750">
              <a:buFont typeface="Calibri" panose="020F0502020204030204" pitchFamily="34" charset="0"/>
              <a:buChar char="⁻"/>
            </a:pPr>
            <a:r>
              <a:rPr lang="ru-RU" sz="3000" dirty="0" smtClean="0"/>
              <a:t>Греция </a:t>
            </a:r>
            <a:r>
              <a:rPr lang="ru-RU" sz="3000" dirty="0"/>
              <a:t>- 4,94</a:t>
            </a:r>
            <a:r>
              <a:rPr lang="ru-RU" sz="3000" i="1" dirty="0"/>
              <a:t> </a:t>
            </a:r>
            <a:r>
              <a:rPr lang="ru-RU" sz="3000" dirty="0"/>
              <a:t>‰ </a:t>
            </a:r>
            <a:endParaRPr lang="ru-RU" sz="3000" i="1" dirty="0" smtClean="0"/>
          </a:p>
          <a:p>
            <a:pPr marL="285750" indent="-285750">
              <a:buFont typeface="Calibri" panose="020F0502020204030204" pitchFamily="34" charset="0"/>
              <a:buChar char="⁻"/>
            </a:pPr>
            <a:r>
              <a:rPr lang="ru-RU" sz="3000" dirty="0" smtClean="0"/>
              <a:t>Германия </a:t>
            </a:r>
            <a:r>
              <a:rPr lang="ru-RU" sz="3000" dirty="0"/>
              <a:t>- 5,55 </a:t>
            </a:r>
            <a:r>
              <a:rPr lang="ru-RU" sz="3000" dirty="0" smtClean="0"/>
              <a:t>‰ </a:t>
            </a:r>
          </a:p>
          <a:p>
            <a:pPr marL="285750" indent="-285750">
              <a:buFont typeface="Calibri" panose="020F0502020204030204" pitchFamily="34" charset="0"/>
              <a:buChar char="⁻"/>
            </a:pPr>
            <a:r>
              <a:rPr lang="ru-RU" sz="3000" dirty="0" smtClean="0"/>
              <a:t>Украина </a:t>
            </a:r>
            <a:r>
              <a:rPr lang="ru-RU" sz="3000" dirty="0"/>
              <a:t>- 9,03 ‰ </a:t>
            </a:r>
          </a:p>
          <a:p>
            <a:pPr marL="285750" indent="-285750">
              <a:buFont typeface="Calibri" panose="020F0502020204030204" pitchFamily="34" charset="0"/>
              <a:buChar char="⁻"/>
            </a:pPr>
            <a:r>
              <a:rPr lang="ru-RU" sz="3000" dirty="0" smtClean="0"/>
              <a:t>Молдова </a:t>
            </a:r>
            <a:r>
              <a:rPr lang="ru-RU" sz="3000" dirty="0"/>
              <a:t>-10,4</a:t>
            </a:r>
            <a:r>
              <a:rPr lang="ru-RU" sz="3000" i="1" dirty="0"/>
              <a:t> </a:t>
            </a:r>
            <a:r>
              <a:rPr lang="ru-RU" sz="3000" dirty="0"/>
              <a:t>‰ </a:t>
            </a:r>
            <a:endParaRPr lang="ru-RU" sz="3000" i="1" dirty="0"/>
          </a:p>
          <a:p>
            <a:pPr marL="285750" indent="-285750">
              <a:buFont typeface="Calibri" panose="020F0502020204030204" pitchFamily="34" charset="0"/>
              <a:buChar char="⁻"/>
            </a:pPr>
            <a:r>
              <a:rPr lang="ru-RU" sz="3000" dirty="0" smtClean="0"/>
              <a:t>Казахстан </a:t>
            </a:r>
            <a:r>
              <a:rPr lang="ru-RU" sz="3000" dirty="0"/>
              <a:t>-13,63 ‰ </a:t>
            </a:r>
            <a:endParaRPr lang="ru-RU" sz="3000" dirty="0" smtClean="0"/>
          </a:p>
          <a:p>
            <a:pPr marL="285750" indent="-285750">
              <a:buFont typeface="Calibri" panose="020F0502020204030204" pitchFamily="34" charset="0"/>
              <a:buChar char="⁻"/>
            </a:pPr>
            <a:r>
              <a:rPr lang="ru-RU" sz="3000" dirty="0" smtClean="0"/>
              <a:t>Армения </a:t>
            </a:r>
            <a:r>
              <a:rPr lang="ru-RU" sz="3000" dirty="0"/>
              <a:t>-</a:t>
            </a:r>
            <a:r>
              <a:rPr lang="ru-RU" sz="3000" dirty="0" smtClean="0"/>
              <a:t>16,5 </a:t>
            </a:r>
            <a:r>
              <a:rPr lang="ru-RU" sz="3000" dirty="0"/>
              <a:t>‰ </a:t>
            </a:r>
            <a:endParaRPr lang="ru-RU" sz="3000" dirty="0" smtClean="0"/>
          </a:p>
          <a:p>
            <a:pPr marL="285750" indent="-285750">
              <a:buFont typeface="Calibri" panose="020F0502020204030204" pitchFamily="34" charset="0"/>
              <a:buChar char="⁻"/>
            </a:pPr>
            <a:r>
              <a:rPr lang="ru-RU" sz="3000" dirty="0" smtClean="0"/>
              <a:t>Киргизстан </a:t>
            </a:r>
            <a:r>
              <a:rPr lang="ru-RU" sz="3000" dirty="0"/>
              <a:t>- 24,7 ‰ </a:t>
            </a:r>
          </a:p>
        </p:txBody>
      </p:sp>
    </p:spTree>
    <p:extLst>
      <p:ext uri="{BB962C8B-B14F-4D97-AF65-F5344CB8AC3E}">
        <p14:creationId xmlns:p14="http://schemas.microsoft.com/office/powerpoint/2010/main" val="219205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25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625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FFFF00"/>
            </a:gs>
            <a:gs pos="28000">
              <a:schemeClr val="bg1"/>
            </a:gs>
            <a:gs pos="87092">
              <a:schemeClr val="accent6">
                <a:lumMod val="75000"/>
              </a:schemeClr>
            </a:gs>
            <a:gs pos="100000">
              <a:schemeClr val="tx1">
                <a:lumMod val="95000"/>
                <a:lumOff val="5000"/>
              </a:scheme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260648"/>
            <a:ext cx="7920880" cy="144655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Причины снижения рождаемости</a:t>
            </a:r>
            <a:endParaRPr lang="ru-RU" sz="44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916832"/>
            <a:ext cx="8496944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Суммарный </a:t>
            </a:r>
            <a:r>
              <a:rPr lang="ru-RU" sz="3200" dirty="0"/>
              <a:t>коэффициент рождаемости в РБ составляет 1,4 рождения на одну женщину, в то время как для простого воспроизводства населения необходимо 2,1 рождения.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9599" y="4221088"/>
            <a:ext cx="29051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59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FFFF00"/>
            </a:gs>
            <a:gs pos="28000">
              <a:schemeClr val="bg1"/>
            </a:gs>
            <a:gs pos="87092">
              <a:schemeClr val="accent6">
                <a:lumMod val="75000"/>
              </a:schemeClr>
            </a:gs>
            <a:gs pos="100000">
              <a:schemeClr val="tx1">
                <a:lumMod val="95000"/>
                <a:lumOff val="5000"/>
              </a:scheme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124744"/>
            <a:ext cx="8568952" cy="40318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С сегодняшними показателями белорусская рождаемость является аномально низкой даже на фоне проблемных, в демографическом отношении, европейских </a:t>
            </a:r>
            <a:r>
              <a:rPr lang="ru-RU" sz="3200" dirty="0" smtClean="0"/>
              <a:t>стран: величина </a:t>
            </a:r>
            <a:r>
              <a:rPr lang="ru-RU" sz="3200" dirty="0"/>
              <a:t>СКР во Франции составляет 1,85, в Норвегии — 1,78, в Дании — 1,74, в Великобритании, Швеции и Нидерландах — 1,66.</a:t>
            </a:r>
          </a:p>
        </p:txBody>
      </p:sp>
    </p:spTree>
    <p:extLst>
      <p:ext uri="{BB962C8B-B14F-4D97-AF65-F5344CB8AC3E}">
        <p14:creationId xmlns:p14="http://schemas.microsoft.com/office/powerpoint/2010/main" val="283350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188640"/>
            <a:ext cx="6660232" cy="181588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i="1" dirty="0">
                <a:solidFill>
                  <a:srgbClr val="FF0000"/>
                </a:solidFill>
              </a:rPr>
              <a:t>Глубокий кризис </a:t>
            </a:r>
            <a:r>
              <a:rPr lang="ru-RU" sz="2800" b="1" i="1" dirty="0">
                <a:solidFill>
                  <a:schemeClr val="bg1"/>
                </a:solidFill>
              </a:rPr>
              <a:t>института семьи</a:t>
            </a:r>
            <a:endParaRPr lang="ru-RU" sz="2800" b="1" dirty="0">
              <a:solidFill>
                <a:schemeClr val="bg1"/>
              </a:solidFill>
            </a:endParaRPr>
          </a:p>
          <a:p>
            <a:r>
              <a:rPr lang="ru-RU" sz="2800" b="1" dirty="0">
                <a:solidFill>
                  <a:schemeClr val="bg1"/>
                </a:solidFill>
              </a:rPr>
              <a:t>является первопричиной демографического неблагополучия и причиной снижения рождаемости.</a:t>
            </a:r>
          </a:p>
        </p:txBody>
      </p:sp>
    </p:spTree>
    <p:extLst>
      <p:ext uri="{BB962C8B-B14F-4D97-AF65-F5344CB8AC3E}">
        <p14:creationId xmlns:p14="http://schemas.microsoft.com/office/powerpoint/2010/main" val="87154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FFFF00"/>
            </a:gs>
            <a:gs pos="28000">
              <a:schemeClr val="bg1"/>
            </a:gs>
            <a:gs pos="87092">
              <a:schemeClr val="accent6">
                <a:lumMod val="75000"/>
              </a:schemeClr>
            </a:gs>
            <a:gs pos="100000">
              <a:schemeClr val="tx1">
                <a:lumMod val="95000"/>
                <a:lumOff val="5000"/>
              </a:scheme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4736" y="476672"/>
            <a:ext cx="820891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000" dirty="0"/>
              <a:t>Следующим показателем репродуктивной деградации является </a:t>
            </a:r>
            <a:r>
              <a:rPr lang="ru-RU" sz="3000" dirty="0">
                <a:solidFill>
                  <a:srgbClr val="FF0000"/>
                </a:solidFill>
              </a:rPr>
              <a:t>число совершаемых ежегодно абортов</a:t>
            </a:r>
            <a:r>
              <a:rPr lang="ru-RU" sz="3000" dirty="0"/>
              <a:t>. Определенная часть беременностей в нашей стране ежегодно уходят в абортивную плоскость, способствуя тем самым ухудшению женского здоровья и нарастанию демографического кризиса. Так, за 2010 год было выполнено 33 300 абортов, что составило 46,1 аборта на 100 родов или 13,5 аборта на 1000 женщин фертильного возраста.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105855"/>
            <a:ext cx="161925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09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431DED-E472-4A99-B501-D8F3BB76603A}"/>
</file>

<file path=customXml/itemProps2.xml><?xml version="1.0" encoding="utf-8"?>
<ds:datastoreItem xmlns:ds="http://schemas.openxmlformats.org/officeDocument/2006/customXml" ds:itemID="{A6AC3472-ABE4-48F1-A28E-C260F24CD3BE}"/>
</file>

<file path=customXml/itemProps3.xml><?xml version="1.0" encoding="utf-8"?>
<ds:datastoreItem xmlns:ds="http://schemas.openxmlformats.org/officeDocument/2006/customXml" ds:itemID="{20775A04-6D1D-4D93-BA06-3B3809BF451D}"/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739</Words>
  <Application>Microsoft Office PowerPoint</Application>
  <PresentationFormat>Экран (4:3)</PresentationFormat>
  <Paragraphs>71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Проблемы депопуляции населения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депопуляции населения</dc:title>
  <dc:creator>Пользователь</dc:creator>
  <cp:lastModifiedBy>Admin</cp:lastModifiedBy>
  <cp:revision>26</cp:revision>
  <dcterms:created xsi:type="dcterms:W3CDTF">2013-11-08T15:25:43Z</dcterms:created>
  <dcterms:modified xsi:type="dcterms:W3CDTF">2013-12-06T12:28:05Z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