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gif" ContentType="image/gif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4" r:id="rId10"/>
    <p:sldId id="266" r:id="rId11"/>
    <p:sldId id="268" r:id="rId12"/>
    <p:sldId id="267" r:id="rId13"/>
    <p:sldId id="263" r:id="rId14"/>
    <p:sldId id="269" r:id="rId15"/>
    <p:sldId id="271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6" d="100"/>
          <a:sy n="66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Структура пахотных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земель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, %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пахотных земель</c:v>
                </c:pt>
              </c:strCache>
            </c:strRef>
          </c:tx>
          <c:dPt>
            <c:idx val="0"/>
            <c:bubble3D val="0"/>
            <c:spPr>
              <a:solidFill>
                <a:schemeClr val="tx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rgbClr val="00206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дерново-подзолистые</c:v>
                </c:pt>
                <c:pt idx="1">
                  <c:v>дерново-подзолистые заболоченные</c:v>
                </c:pt>
                <c:pt idx="2">
                  <c:v>дерновые и дерново-карбонатные</c:v>
                </c:pt>
                <c:pt idx="3">
                  <c:v>торфяно-болотные</c:v>
                </c:pt>
                <c:pt idx="4">
                  <c:v>пойменные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51.7</c:v>
                </c:pt>
                <c:pt idx="1">
                  <c:v>36.5</c:v>
                </c:pt>
                <c:pt idx="2">
                  <c:v>5.5</c:v>
                </c:pt>
                <c:pt idx="3">
                  <c:v>5.3</c:v>
                </c:pt>
                <c:pt idx="4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2451065001941367"/>
          <c:y val="3.0581936823891827E-2"/>
        </c:manualLayout>
      </c:layout>
      <c:overlay val="0"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Влияние ветровой и водной эрозии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cat>
            <c:strRef>
              <c:f>Лист1!$A$2:$A$3</c:f>
              <c:strCache>
                <c:ptCount val="2"/>
                <c:pt idx="0">
                  <c:v>гомельская область</c:v>
                </c:pt>
                <c:pt idx="1">
                  <c:v>брестская область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51</c:v>
                </c:pt>
                <c:pt idx="1">
                  <c:v>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0585969-4399-4781-8A74-99D89552CB8C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9436E0F-71DC-4260-8F8B-3C3C457C28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85969-4399-4781-8A74-99D89552CB8C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36E0F-71DC-4260-8F8B-3C3C457C28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0585969-4399-4781-8A74-99D89552CB8C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9436E0F-71DC-4260-8F8B-3C3C457C28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85969-4399-4781-8A74-99D89552CB8C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36E0F-71DC-4260-8F8B-3C3C457C28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585969-4399-4781-8A74-99D89552CB8C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9436E0F-71DC-4260-8F8B-3C3C457C285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85969-4399-4781-8A74-99D89552CB8C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36E0F-71DC-4260-8F8B-3C3C457C28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85969-4399-4781-8A74-99D89552CB8C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36E0F-71DC-4260-8F8B-3C3C457C28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85969-4399-4781-8A74-99D89552CB8C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36E0F-71DC-4260-8F8B-3C3C457C28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0585969-4399-4781-8A74-99D89552CB8C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36E0F-71DC-4260-8F8B-3C3C457C28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85969-4399-4781-8A74-99D89552CB8C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36E0F-71DC-4260-8F8B-3C3C457C285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85969-4399-4781-8A74-99D89552CB8C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436E0F-71DC-4260-8F8B-3C3C457C285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0585969-4399-4781-8A74-99D89552CB8C}" type="datetimeFigureOut">
              <a:rPr lang="ru-RU" smtClean="0"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436E0F-71DC-4260-8F8B-3C3C457C285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908720"/>
            <a:ext cx="6372000" cy="4248472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Формирование, 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использование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и деградация почв</a:t>
            </a:r>
            <a:br>
              <a:rPr lang="ru-RU" sz="36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60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Белорусского </a:t>
            </a:r>
            <a:r>
              <a:rPr lang="ru-RU" sz="360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Полесья</a:t>
            </a:r>
            <a:br>
              <a:rPr lang="ru-RU" sz="360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60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360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r>
              <a:rPr lang="ru-RU" sz="1600" dirty="0" smtClean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Выполнила студентка гр. Г-31: Хомич А.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630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172400" cy="165618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Наиболее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действенным агрохимическим фактором формирования высокой урожайности сельскохозяйственных культур на Полесье является рациональное использование минеральных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удобрений.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098" name="Picture 2" descr="http://www.supersadovnik.ru/site_images/00000005/00028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55185"/>
            <a:ext cx="5843904" cy="42760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10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0"/>
            <a:ext cx="8568952" cy="141277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	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Динамика применения минеральных удобрений 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на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пахотных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землях Полесья в </a:t>
            </a:r>
            <a:br>
              <a:rPr lang="ru-RU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2005 – 2010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гг., кг д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. в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./га</a:t>
            </a:r>
            <a:endParaRPr lang="ru-RU" sz="2400" dirty="0"/>
          </a:p>
        </p:txBody>
      </p:sp>
      <p:pic>
        <p:nvPicPr>
          <p:cNvPr id="6148" name="Picture 4" descr="http://do.gendocs.ru/pars_docs/tw_refs/171/170518/170518_html_m4a60d0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92183"/>
            <a:ext cx="7994920" cy="421649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870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7242048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Важнейшим агрохимическим приемом повышения эффективного и потенциального плодородия почв Белорусского Полесья является известкование кислых почв,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т. К. повышенная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кислотность создает неблагоприятные условия для роста и развития сельскохозяйственных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культур.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://megamozok.ru/wp-content/uploads/2012/06/Izvestkovanie_pochv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958" y="2715816"/>
            <a:ext cx="5930314" cy="39535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4498438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001"/>
            <a:ext cx="7925736" cy="1596792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000000"/>
                </a:solidFill>
                <a:latin typeface="Times New Roman"/>
              </a:rPr>
              <a:t> Объемы ежегодного известкования кислых почв 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сельскохозяйственных земель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белорусского полесья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в </a:t>
            </a:r>
            <a:br>
              <a:rPr lang="ru-RU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1991–2010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гг., тыс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. га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://do.gendocs.ru/pars_docs/tw_refs/171/170518/170518_html_mb1fbd9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7794232" cy="4346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1487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00392" cy="6381328"/>
          </a:xfrm>
        </p:spPr>
        <p:txBody>
          <a:bodyPr>
            <a:no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Борьбу с эрозией почв начинают с подробного изучения физико-географических условий и экономики конкретного района или хозяйства. В зависимости от рельефа, почвенного покрова и особенностей хозяйственного использования различные угодья в разной степени подвержены разрушительному действию воды и ветра.</a:t>
            </a:r>
            <a:r>
              <a:rPr lang="ru-RU" sz="2800" dirty="0">
                <a:latin typeface="Calibri"/>
                <a:ea typeface="Calibri"/>
                <a:cs typeface="Times New Roman"/>
              </a:rPr>
              <a:t/>
            </a:r>
            <a:br>
              <a:rPr lang="ru-RU" sz="2800" dirty="0">
                <a:latin typeface="Calibri"/>
                <a:ea typeface="Calibri"/>
                <a:cs typeface="Times New Roman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306538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://www.ogorodik-sad.ru/sites/default/files/eroziy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48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172400" cy="5373216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/>
                <a:ea typeface="Calibri"/>
              </a:rPr>
              <a:t>Рациональное </a:t>
            </a:r>
            <a:r>
              <a:rPr lang="ru-RU" sz="3200" dirty="0" smtClean="0">
                <a:solidFill>
                  <a:schemeClr val="tx1"/>
                </a:solidFill>
                <a:latin typeface="Times New Roman"/>
                <a:ea typeface="Calibri"/>
              </a:rPr>
              <a:t>использование мелиорированных </a:t>
            </a:r>
            <a:r>
              <a:rPr lang="ru-RU" sz="3200" dirty="0">
                <a:solidFill>
                  <a:schemeClr val="tx1"/>
                </a:solidFill>
                <a:latin typeface="Times New Roman"/>
                <a:ea typeface="Calibri"/>
              </a:rPr>
              <a:t>почв предполагает соблюдение технологии управления водным режимом, оптимизацию структуры посевных площадей и применение прогрессивных приемов возделывания сельскохозяйственных </a:t>
            </a:r>
            <a:r>
              <a:rPr lang="ru-RU" sz="3200" dirty="0" smtClean="0">
                <a:solidFill>
                  <a:schemeClr val="tx1"/>
                </a:solidFill>
                <a:latin typeface="Times New Roman"/>
                <a:ea typeface="Calibri"/>
              </a:rPr>
              <a:t>культур.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684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7242048" cy="114300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9032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7242048" cy="5247456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latin typeface="Times New Roman"/>
                <a:ea typeface="Calibri"/>
              </a:rPr>
              <a:t>Белорусское Полесье резко отличается от остальной части республики особенностями состава и строения почвенного покрова. Разнообразие природных факторов, а также проведение широкомасштабной гидротехнической мелиорации, сопровождающейся радикальным изменением режима, состава и свойств почв, обусловили выраженную неоднородность структуры почвенного покрова. 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0697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42048" cy="1728192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 структуре пахотных земель преобладают дерново-подзолистые (51,7%) и дерново-подзолистые заболоченные (36,5%) почвы. Дерновые и дерново-карбонатные почвы занимают 5,5%, торфяно-болотные – 5,3%,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пойменные–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0,5% пашни</a:t>
            </a: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5211967"/>
              </p:ext>
            </p:extLst>
          </p:nvPr>
        </p:nvGraphicFramePr>
        <p:xfrm>
          <a:off x="683568" y="2204864"/>
          <a:ext cx="734481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26384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7242048" cy="1143000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/>
                <a:ea typeface="Calibri"/>
              </a:rPr>
              <a:t>	Как </a:t>
            </a:r>
            <a:r>
              <a:rPr lang="ru-RU" sz="1800" dirty="0">
                <a:solidFill>
                  <a:schemeClr val="tx1"/>
                </a:solidFill>
                <a:latin typeface="Times New Roman"/>
                <a:ea typeface="Calibri"/>
              </a:rPr>
              <a:t>известно, проведение широкомасштабной осушительной мелиорации в 1960 – </a:t>
            </a:r>
            <a:r>
              <a:rPr lang="en-US" sz="1800" dirty="0" smtClean="0">
                <a:solidFill>
                  <a:schemeClr val="tx1"/>
                </a:solidFill>
                <a:latin typeface="Times New Roman"/>
                <a:ea typeface="Calibri"/>
              </a:rPr>
              <a:t>198</a:t>
            </a:r>
            <a:r>
              <a:rPr lang="ru-RU" sz="1800" dirty="0" smtClean="0">
                <a:solidFill>
                  <a:schemeClr val="tx1"/>
                </a:solidFill>
                <a:latin typeface="Times New Roman"/>
                <a:ea typeface="Calibri"/>
              </a:rPr>
              <a:t>0 </a:t>
            </a:r>
            <a:r>
              <a:rPr lang="ru-RU" sz="1800" dirty="0">
                <a:solidFill>
                  <a:schemeClr val="tx1"/>
                </a:solidFill>
                <a:latin typeface="Times New Roman"/>
                <a:ea typeface="Calibri"/>
              </a:rPr>
              <a:t>гг. способствовало возникновению ряда экологических проблем. Среди них – минерализация торфяного слоя, ускоренная деградация почв, увеличение частоты засух и заморозков, нарушение водного режима. </a:t>
            </a: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Торфяные месторождения Беларус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6143262" cy="46142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8410352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http://do.gendocs.ru/pars_docs/tw_refs/171/170518/170518_html_m6f24805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8064896" cy="4704523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14892" y="5151138"/>
            <a:ext cx="752432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b="1" dirty="0">
                <a:solidFill>
                  <a:srgbClr val="000000"/>
                </a:solidFill>
                <a:latin typeface="Times New Roman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Доля </a:t>
            </a: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осушенных сельскохозяйственных земель 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в </a:t>
            </a: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общей площади сельскохозяйственных земель 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административных </a:t>
            </a:r>
          </a:p>
          <a:p>
            <a:pPr algn="ctr"/>
            <a:r>
              <a:rPr lang="ru-RU" sz="2000" b="1" dirty="0" smtClean="0">
                <a:solidFill>
                  <a:srgbClr val="000000"/>
                </a:solidFill>
                <a:latin typeface="Times New Roman"/>
              </a:rPr>
              <a:t>областей </a:t>
            </a: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Беларуси в 2010 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4564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96752"/>
            <a:ext cx="7242048" cy="1143000"/>
          </a:xfrm>
        </p:spPr>
        <p:txBody>
          <a:bodyPr>
            <a:normAutofit fontScale="90000"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 результате интенсивного использования осушенных земель обычным явлением в Белорусском Полесье стала ветровая и водная эрозия, ей подвержены 51 % территории Гомельской и 34 % Брестской областей. </a:t>
            </a:r>
            <a:r>
              <a:rPr lang="ru-RU" sz="3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/>
            </a:r>
            <a:br>
              <a:rPr lang="ru-RU" sz="3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781727477"/>
              </p:ext>
            </p:extLst>
          </p:nvPr>
        </p:nvGraphicFramePr>
        <p:xfrm>
          <a:off x="971600" y="2132856"/>
          <a:ext cx="6984776" cy="45680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98330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7242048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Наиболее благоприятные предпосылки для ее развития (в том числе пыльных бурь) сложились на осушенных торфяно-болотных, песчаных и супесчаных минеральных почвах.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upload.wikimedia.org/wikipedia/commons/3/3b/DiversitivePoo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7816"/>
            <a:ext cx="7366323" cy="4618884"/>
          </a:xfrm>
          <a:prstGeom prst="rect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006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Аня\Desktop\W0LBJBnlrt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14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7704856" cy="114300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В 2007 году 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  <a:ea typeface="Calibri"/>
              </a:rPr>
              <a:t>были проведены 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наблюдения за загрязнением почв сельскохозяйственных земель хлорорганическими пестицидами, которые включали отбор проб в 10 хозяйствах Брестской области на площади более 1,238 тыс. га 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30" name="Picture 6" descr="http://www.soil-net.com/sm3objects/Secondary/Defra_Pesticid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052" y="1844824"/>
            <a:ext cx="4261132" cy="48718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2155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4F4F4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60F91318-A841-462D-96D9-D72537DE9A7E}"/>
</file>

<file path=customXml/itemProps2.xml><?xml version="1.0" encoding="utf-8"?>
<ds:datastoreItem xmlns:ds="http://schemas.openxmlformats.org/officeDocument/2006/customXml" ds:itemID="{7B6CA446-B220-43D7-8EDF-283C2B7F04E0}"/>
</file>

<file path=customXml/itemProps3.xml><?xml version="1.0" encoding="utf-8"?>
<ds:datastoreItem xmlns:ds="http://schemas.openxmlformats.org/officeDocument/2006/customXml" ds:itemID="{95EF643F-FF14-49E8-A1EA-693DA5EE6F19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200</TotalTime>
  <Words>288</Words>
  <Application>Microsoft Office PowerPoint</Application>
  <PresentationFormat>Экран (4:3)</PresentationFormat>
  <Paragraphs>18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Формирование,  использование и деградация почв Белорусского Полесья   Выполнила студентка гр. Г-31: Хомич А.</vt:lpstr>
      <vt:lpstr>Белорусское Полесье резко отличается от остальной части республики особенностями состава и строения почвенного покрова. Разнообразие природных факторов, а также проведение широкомасштабной гидротехнической мелиорации, сопровождающейся радикальным изменением режима, состава и свойств почв, обусловили выраженную неоднородность структуры почвенного покрова. </vt:lpstr>
      <vt:lpstr>В структуре пахотных земель преобладают дерново-подзолистые (51,7%) и дерново-подзолистые заболоченные (36,5%) почвы. Дерновые и дерново-карбонатные почвы занимают 5,5%, торфяно-болотные – 5,3%, пойменные– 0,5% пашни. </vt:lpstr>
      <vt:lpstr> Как известно, проведение широкомасштабной осушительной мелиорации в 1960 – 1980 гг. способствовало возникновению ряда экологических проблем. Среди них – минерализация торфяного слоя, ускоренная деградация почв, увеличение частоты засух и заморозков, нарушение водного режима. </vt:lpstr>
      <vt:lpstr>Презентация PowerPoint</vt:lpstr>
      <vt:lpstr>В результате интенсивного использования осушенных земель обычным явлением в Белорусском Полесье стала ветровая и водная эрозия, ей подвержены 51 % территории Гомельской и 34 % Брестской областей.  </vt:lpstr>
      <vt:lpstr>Наиболее благоприятные предпосылки для ее развития (в том числе пыльных бурь) сложились на осушенных торфяно-болотных, песчаных и супесчаных минеральных почвах. </vt:lpstr>
      <vt:lpstr>Презентация PowerPoint</vt:lpstr>
      <vt:lpstr>В 2007 году были проведены наблюдения за загрязнением почв сельскохозяйственных земель хлорорганическими пестицидами, которые включали отбор проб в 10 хозяйствах Брестской области на площади более 1,238 тыс. га </vt:lpstr>
      <vt:lpstr>Наиболее действенным агрохимическим фактором формирования высокой урожайности сельскохозяйственных культур на Полесье является рациональное использование минеральных удобрений.</vt:lpstr>
      <vt:lpstr> Динамика применения минеральных удобрений на пахотных землях Полесья в  2005 – 2010 гг., кг д. в./га</vt:lpstr>
      <vt:lpstr>Важнейшим агрохимическим приемом повышения эффективного и потенциального плодородия почв Белорусского Полесья является известкование кислых почв, т. К. повышенная кислотность создает неблагоприятные условия для роста и развития сельскохозяйственных культур.</vt:lpstr>
      <vt:lpstr> Объемы ежегодного известкования кислых почв сельскохозяйственных земель белорусского полесья в  1991–2010 гг., тыс. га</vt:lpstr>
      <vt:lpstr>Борьбу с эрозией почв начинают с подробного изучения физико-географических условий и экономики конкретного района или хозяйства. В зависимости от рельефа, почвенного покрова и особенностей хозяйственного использования различные угодья в разной степени подвержены разрушительному действию воды и ветра. </vt:lpstr>
      <vt:lpstr>Презентация PowerPoint</vt:lpstr>
      <vt:lpstr>Рациональное использование мелиорированных почв предполагает соблюдение технологии управления водным режимом, оптимизацию структуры посевных площадей и применение прогрессивных приемов возделывания сельскохозяйственных культур.</vt:lpstr>
      <vt:lpstr>Спасибо за внимание!!!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Формирование,  использование и деградация почв Белорусского Полесья</dc:title>
  <dc:creator>Аня</dc:creator>
  <cp:lastModifiedBy>Admin</cp:lastModifiedBy>
  <cp:revision>17</cp:revision>
  <dcterms:created xsi:type="dcterms:W3CDTF">2013-11-11T14:31:59Z</dcterms:created>
  <dcterms:modified xsi:type="dcterms:W3CDTF">2013-12-06T12:37:20Z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