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wmf" ContentType="image/x-wmf"/>
  <Default Extension="emf" ContentType="image/x-emf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png" ContentType="image/png"/>
  <Default Extension="bin" ContentType="application/vnd.openxmlformats-officedocument.oleObjec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4" r:id="rId2"/>
    <p:sldId id="305" r:id="rId3"/>
    <p:sldId id="341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08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336699"/>
    <a:srgbClr val="FF3300"/>
    <a:srgbClr val="99CCFF"/>
    <a:srgbClr val="FFFFCC"/>
    <a:srgbClr val="FF9999"/>
    <a:srgbClr val="FFCC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27" autoAdjust="0"/>
  </p:normalViewPr>
  <p:slideViewPr>
    <p:cSldViewPr>
      <p:cViewPr>
        <p:scale>
          <a:sx n="100" d="100"/>
          <a:sy n="100" d="100"/>
        </p:scale>
        <p:origin x="-204" y="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6" tIns="47373" rIns="94746" bIns="47373" numCol="1" anchor="t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6" tIns="47373" rIns="94746" bIns="47373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6" tIns="47373" rIns="94746" bIns="47373" numCol="1" anchor="b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6" tIns="47373" rIns="94746" bIns="47373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E6A11837-4D22-4EE4-BE53-CE4CAE1FEE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8111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6" tIns="47373" rIns="94746" bIns="47373" numCol="1" anchor="t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Castellar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6" tIns="47373" rIns="94746" bIns="47373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Castellar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86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65175"/>
            <a:ext cx="5119688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6" tIns="47373" rIns="94746" bIns="473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Formate des Vorlagentextes zu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6" tIns="47373" rIns="94746" bIns="47373" numCol="1" anchor="b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Castellar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6" tIns="47373" rIns="94746" bIns="47373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Castellar" pitchFamily="18" charset="0"/>
              </a:defRPr>
            </a:lvl1pPr>
          </a:lstStyle>
          <a:p>
            <a:pPr>
              <a:defRPr/>
            </a:pPr>
            <a:fld id="{19E0F76B-E17E-4408-8F73-6359CF5ABEC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7618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Dr. Guido Kaufmann  02/2014</a:t>
            </a:r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FC54D-804F-45A2-A963-F9FA3E174E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62548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Dr. Guido Kaufmann  02/2014</a:t>
            </a:r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C43F-22B3-493E-AFFB-04B8903C98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01043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19"/>
          <p:cNvSpPr>
            <a:spLocks noChangeArrowheads="1"/>
          </p:cNvSpPr>
          <p:nvPr/>
        </p:nvSpPr>
        <p:spPr bwMode="auto">
          <a:xfrm>
            <a:off x="4632325" y="64008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/>
          </a:p>
        </p:txBody>
      </p:sp>
      <p:sp>
        <p:nvSpPr>
          <p:cNvPr id="1028" name="Rectangle 20"/>
          <p:cNvSpPr>
            <a:spLocks noChangeArrowheads="1"/>
          </p:cNvSpPr>
          <p:nvPr/>
        </p:nvSpPr>
        <p:spPr bwMode="auto">
          <a:xfrm>
            <a:off x="0" y="5943600"/>
            <a:ext cx="7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1029" name="Picture 26" descr="Logo Kaufmann Unternehmensberatu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0"/>
            <a:ext cx="24844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2987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Dr. Guido Kaufmann  02/2014</a:t>
            </a:r>
          </a:p>
        </p:txBody>
      </p:sp>
      <p:pic>
        <p:nvPicPr>
          <p:cNvPr id="1031" name="Picture 28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71438"/>
            <a:ext cx="9207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0D89C49-CBEC-444F-8120-00AACDD392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kaufmann-unternehmensberatung.de" TargetMode="External"/><Relationship Id="rId2" Type="http://schemas.openxmlformats.org/officeDocument/2006/relationships/hyperlink" Target="mailto:vn@kaufmann-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27"/>
          <p:cNvSpPr txBox="1">
            <a:spLocks noChangeArrowheads="1"/>
          </p:cNvSpPr>
          <p:nvPr/>
        </p:nvSpPr>
        <p:spPr bwMode="auto">
          <a:xfrm>
            <a:off x="4010025" y="5410200"/>
            <a:ext cx="8483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dirty="0" smtClean="0">
                <a:latin typeface="Arial Narrow" pitchFamily="34" charset="0"/>
              </a:rPr>
              <a:t>Bremen</a:t>
            </a:r>
            <a:endParaRPr lang="de-DE" altLang="de-DE" sz="1800" dirty="0">
              <a:latin typeface="Arial Narrow" pitchFamily="34" charset="0"/>
            </a:endParaRPr>
          </a:p>
        </p:txBody>
      </p:sp>
      <p:sp>
        <p:nvSpPr>
          <p:cNvPr id="2051" name="Text Box 1028"/>
          <p:cNvSpPr txBox="1">
            <a:spLocks noChangeArrowheads="1"/>
          </p:cNvSpPr>
          <p:nvPr/>
        </p:nvSpPr>
        <p:spPr bwMode="auto">
          <a:xfrm>
            <a:off x="3992563" y="5699125"/>
            <a:ext cx="8731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>
                <a:latin typeface="Arial Narrow" pitchFamily="34" charset="0"/>
              </a:rPr>
              <a:t>02/2014</a:t>
            </a:r>
          </a:p>
        </p:txBody>
      </p:sp>
      <p:sp>
        <p:nvSpPr>
          <p:cNvPr id="2052" name="Text Box 1029"/>
          <p:cNvSpPr txBox="1">
            <a:spLocks noChangeArrowheads="1"/>
          </p:cNvSpPr>
          <p:nvPr/>
        </p:nvSpPr>
        <p:spPr bwMode="auto">
          <a:xfrm>
            <a:off x="344488" y="2248416"/>
            <a:ext cx="816927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2800" b="1" dirty="0" smtClean="0">
                <a:latin typeface="Arial Narrow" pitchFamily="34" charset="0"/>
              </a:rPr>
              <a:t>Ecological Education for Belarus, Russia and Ukraine- </a:t>
            </a:r>
            <a:r>
              <a:rPr lang="de-DE" altLang="de-DE" sz="2400" b="1" dirty="0" smtClean="0">
                <a:latin typeface="Arial Narrow" pitchFamily="34" charset="0"/>
              </a:rPr>
              <a:t>- </a:t>
            </a:r>
            <a:r>
              <a:rPr lang="de-DE" altLang="de-DE" sz="2400" b="1" dirty="0">
                <a:latin typeface="Arial Narrow" pitchFamily="34" charset="0"/>
              </a:rPr>
              <a:t>Projektmanagement und -</a:t>
            </a:r>
            <a:r>
              <a:rPr lang="de-DE" altLang="de-DE" sz="2400" b="1" dirty="0" err="1">
                <a:latin typeface="Arial Narrow" pitchFamily="34" charset="0"/>
              </a:rPr>
              <a:t>adminstration</a:t>
            </a:r>
            <a:endParaRPr lang="de-DE" altLang="de-DE" sz="2800" b="1" dirty="0">
              <a:latin typeface="Arial Narrow" pitchFamily="34" charset="0"/>
            </a:endParaRPr>
          </a:p>
        </p:txBody>
      </p:sp>
      <p:sp>
        <p:nvSpPr>
          <p:cNvPr id="2053" name="Line 1031"/>
          <p:cNvSpPr>
            <a:spLocks noChangeShapeType="1"/>
          </p:cNvSpPr>
          <p:nvPr/>
        </p:nvSpPr>
        <p:spPr bwMode="auto">
          <a:xfrm>
            <a:off x="390525" y="19812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" name="Line 1034"/>
          <p:cNvSpPr>
            <a:spLocks noChangeShapeType="1"/>
          </p:cNvSpPr>
          <p:nvPr/>
        </p:nvSpPr>
        <p:spPr bwMode="auto">
          <a:xfrm>
            <a:off x="390525" y="34290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5" name="Text Box 1038"/>
          <p:cNvSpPr txBox="1">
            <a:spLocks noChangeArrowheads="1"/>
          </p:cNvSpPr>
          <p:nvPr/>
        </p:nvSpPr>
        <p:spPr bwMode="auto">
          <a:xfrm>
            <a:off x="1655763" y="4076700"/>
            <a:ext cx="554672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000" dirty="0" smtClean="0"/>
              <a:t>Auftakttreffen des TEMPUS-Projekts 543707-TEMPUS-1-2013-1-DE-TEMPUS-JPHES vom 16. – 21. Februar 2014 in Bremen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000" dirty="0" smtClean="0"/>
              <a:t>Dr. Guido Kaufmann</a:t>
            </a:r>
            <a:endParaRPr lang="de-DE" altLang="de-DE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D0D022-1CC0-4E14-B099-47A152BA9B08}" type="slidenum">
              <a:rPr lang="de-DE"/>
              <a:pPr>
                <a:defRPr/>
              </a:pPr>
              <a:t>10</a:t>
            </a:fld>
            <a:endParaRPr lang="de-DE"/>
          </a:p>
        </p:txBody>
      </p:sp>
      <p:sp>
        <p:nvSpPr>
          <p:cNvPr id="11268" name="Textfeld 3"/>
          <p:cNvSpPr txBox="1">
            <a:spLocks noChangeArrowheads="1"/>
          </p:cNvSpPr>
          <p:nvPr/>
        </p:nvSpPr>
        <p:spPr bwMode="auto">
          <a:xfrm>
            <a:off x="1042988" y="98425"/>
            <a:ext cx="5545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rgbClr val="336699"/>
                </a:solidFill>
              </a:rPr>
              <a:t>2. Reisekosten, die vor Ort verauslagt werden 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2089150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Projektkoordinator ITB/Universität Bremen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23850" y="2276475"/>
            <a:ext cx="2087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Informationsschreiben inkl. Anforderungen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19475" y="2852738"/>
            <a:ext cx="20875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Vorbereitung der Tabelle zur Sammlung der Reisedaten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419475" y="4640263"/>
            <a:ext cx="20875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Vollständige Tabellen mit individuellen Reisedaten, getrennt nach Ost – Ost und Ost – West Mobilitäten</a:t>
            </a:r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323850" y="1844675"/>
            <a:ext cx="2087563" cy="4248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3419475" y="1844675"/>
            <a:ext cx="2087563" cy="4248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75" name="Line 14"/>
          <p:cNvSpPr>
            <a:spLocks noChangeShapeType="1"/>
          </p:cNvSpPr>
          <p:nvPr/>
        </p:nvSpPr>
        <p:spPr bwMode="auto">
          <a:xfrm>
            <a:off x="2268538" y="2565400"/>
            <a:ext cx="42481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5508625" y="3141663"/>
            <a:ext cx="10080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5508625" y="4005263"/>
            <a:ext cx="10080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419475" y="3644900"/>
            <a:ext cx="20875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Sammlung der Reisedaten und Ticket-Kopien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2411413" y="5229225"/>
            <a:ext cx="1008062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3411538" y="1339850"/>
            <a:ext cx="2090737" cy="5286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Länder-Koordinatoren ISEU, PSTU, NTU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11281" name="Text Box 21"/>
          <p:cNvSpPr txBox="1">
            <a:spLocks noChangeArrowheads="1"/>
          </p:cNvSpPr>
          <p:nvPr/>
        </p:nvSpPr>
        <p:spPr bwMode="auto">
          <a:xfrm>
            <a:off x="6515100" y="1322388"/>
            <a:ext cx="2089150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Projekt Partner in BY, RU, UA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11282" name="Rectangle 22"/>
          <p:cNvSpPr>
            <a:spLocks noChangeArrowheads="1"/>
          </p:cNvSpPr>
          <p:nvPr/>
        </p:nvSpPr>
        <p:spPr bwMode="auto">
          <a:xfrm>
            <a:off x="6524625" y="1825625"/>
            <a:ext cx="2068513" cy="426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283" name="Text Box 23"/>
          <p:cNvSpPr txBox="1">
            <a:spLocks noChangeArrowheads="1"/>
          </p:cNvSpPr>
          <p:nvPr/>
        </p:nvSpPr>
        <p:spPr bwMode="auto">
          <a:xfrm>
            <a:off x="6515100" y="2041525"/>
            <a:ext cx="2087563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 dirty="0" smtClean="0">
              <a:latin typeface="Arial Unicode MS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de-DE" altLang="de-DE" dirty="0" smtClean="0">
              <a:latin typeface="Arial Unicode MS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dirty="0" smtClean="0">
                <a:latin typeface="Arial Unicode MS" pitchFamily="34" charset="-128"/>
              </a:rPr>
              <a:t>	Belarussische Projekt 	Partner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de-DE" altLang="de-DE" dirty="0" smtClean="0">
              <a:latin typeface="Arial Unicode MS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dirty="0" smtClean="0">
                <a:latin typeface="Arial Unicode MS" pitchFamily="34" charset="-128"/>
              </a:rPr>
              <a:t>	Russische Projekt 	Partner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de-DE" altLang="de-DE" dirty="0" smtClean="0">
              <a:latin typeface="Arial Unicode MS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dirty="0" smtClean="0">
                <a:latin typeface="Arial Unicode MS" pitchFamily="34" charset="-128"/>
              </a:rPr>
              <a:t>	Ukrainische Projekt 	Partner</a:t>
            </a:r>
            <a:endParaRPr lang="de-DE" altLang="de-DE" dirty="0">
              <a:latin typeface="Arial Unicode MS" pitchFamily="34" charset="-128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23850" y="4772025"/>
            <a:ext cx="20875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Ergänzung der Tabellen um zentral verauslagte Reisekosten und Aufenthaltskosten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 animBg="1"/>
      <p:bldP spid="18" grpId="0" animBg="1"/>
      <p:bldP spid="19" grpId="0"/>
      <p:bldP spid="20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86A624-64DE-4A4A-B1DD-CC46AA3C7271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12292" name="Textfeld 4"/>
          <p:cNvSpPr txBox="1">
            <a:spLocks noChangeArrowheads="1"/>
          </p:cNvSpPr>
          <p:nvPr/>
        </p:nvSpPr>
        <p:spPr bwMode="auto">
          <a:xfrm>
            <a:off x="1042988" y="201613"/>
            <a:ext cx="568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336699"/>
                </a:solidFill>
              </a:rPr>
              <a:t>Definiertes Tabellenformat für die Sammlung /Erfassung von individuellen Reisedaten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79388" y="4437063"/>
            <a:ext cx="4248150" cy="14938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/>
              <a:t>Eine elektronische Vorlage für die Tabelle wird von der </a:t>
            </a:r>
            <a:r>
              <a:rPr lang="de-DE" altLang="de-DE" dirty="0" smtClean="0"/>
              <a:t>UB </a:t>
            </a:r>
            <a:r>
              <a:rPr lang="de-DE" altLang="de-DE" dirty="0"/>
              <a:t>zur Verfügung gestellt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b="1" dirty="0"/>
              <a:t>Wichtig: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de-DE" altLang="de-DE" b="1" dirty="0"/>
              <a:t>	Bitte nutzen Sie die Vorlage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de-DE" altLang="de-DE" b="1" dirty="0"/>
              <a:t>	Bitte verändern Sie die Vorlage nicht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1125538"/>
            <a:ext cx="4386262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38B935-3568-40BC-8E40-092AAF67EA8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13316" name="Textfeld 4"/>
          <p:cNvSpPr txBox="1">
            <a:spLocks noChangeArrowheads="1"/>
          </p:cNvSpPr>
          <p:nvPr/>
        </p:nvSpPr>
        <p:spPr bwMode="auto">
          <a:xfrm>
            <a:off x="1042988" y="374650"/>
            <a:ext cx="561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336699"/>
                </a:solidFill>
              </a:rPr>
              <a:t>3. Individuelle Stipendiatenberichte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2089150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Projektkoordinator ITB/Universität Bremen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3850" y="2205038"/>
            <a:ext cx="20875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Vorbereitung der individuellen Stipendiatenberichte</a:t>
            </a: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323850" y="1844675"/>
            <a:ext cx="2087563" cy="4248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3419475" y="1844675"/>
            <a:ext cx="2087563" cy="4248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2268538" y="3565525"/>
            <a:ext cx="42481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23850" y="3062288"/>
            <a:ext cx="20875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Versendung der individuellen Stipendiatenberichte als pdf-Datei</a:t>
            </a:r>
          </a:p>
        </p:txBody>
      </p:sp>
      <p:sp>
        <p:nvSpPr>
          <p:cNvPr id="13323" name="Text Box 17"/>
          <p:cNvSpPr txBox="1">
            <a:spLocks noChangeArrowheads="1"/>
          </p:cNvSpPr>
          <p:nvPr/>
        </p:nvSpPr>
        <p:spPr bwMode="auto">
          <a:xfrm>
            <a:off x="3417888" y="1341438"/>
            <a:ext cx="2090737" cy="5286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Länder-Koordinatoren ISEU, PSTU, NTU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13324" name="Text Box 18"/>
          <p:cNvSpPr txBox="1">
            <a:spLocks noChangeArrowheads="1"/>
          </p:cNvSpPr>
          <p:nvPr/>
        </p:nvSpPr>
        <p:spPr bwMode="auto">
          <a:xfrm>
            <a:off x="6515100" y="1322388"/>
            <a:ext cx="2089150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Projekt Partner in BY, RU, UA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13325" name="Rectangle 19"/>
          <p:cNvSpPr>
            <a:spLocks noChangeArrowheads="1"/>
          </p:cNvSpPr>
          <p:nvPr/>
        </p:nvSpPr>
        <p:spPr bwMode="auto">
          <a:xfrm>
            <a:off x="6524625" y="1825625"/>
            <a:ext cx="2068513" cy="426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516688" y="3213100"/>
            <a:ext cx="20875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Unterschrift der individuellen Stipendiatenberichte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516688" y="4138613"/>
            <a:ext cx="2087562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>
                <a:latin typeface="Arial Unicode MS" pitchFamily="34" charset="-128"/>
              </a:rPr>
              <a:t>Übergabe der </a:t>
            </a:r>
            <a:r>
              <a:rPr lang="de-DE" altLang="de-DE" dirty="0" err="1">
                <a:latin typeface="Arial Unicode MS" pitchFamily="34" charset="-128"/>
              </a:rPr>
              <a:t>indivi</a:t>
            </a:r>
            <a:r>
              <a:rPr lang="de-DE" altLang="de-DE" dirty="0">
                <a:latin typeface="Arial Unicode MS" pitchFamily="34" charset="-128"/>
              </a:rPr>
              <a:t>-duellen Stipendiaten-berichte am Zielort an </a:t>
            </a:r>
            <a:r>
              <a:rPr lang="de-DE" altLang="de-DE" dirty="0" smtClean="0">
                <a:latin typeface="Arial Unicode MS" pitchFamily="34" charset="-128"/>
              </a:rPr>
              <a:t>UB</a:t>
            </a:r>
            <a:endParaRPr lang="de-DE" altLang="de-DE" dirty="0">
              <a:latin typeface="Arial Unicode MS" pitchFamily="34" charset="-128"/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411413" y="4437063"/>
            <a:ext cx="42481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323850" y="4195763"/>
            <a:ext cx="20875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Auszahlung von Aufenthaltsgeldern und verauslagten Kosten</a:t>
            </a: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2268538" y="4724400"/>
            <a:ext cx="4248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7" grpId="0"/>
      <p:bldP spid="18" grpId="0"/>
      <p:bldP spid="19" grpId="0" animBg="1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6168A-4C43-4867-B762-0A230BBD46E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14340" name="Textfeld 4"/>
          <p:cNvSpPr txBox="1">
            <a:spLocks noChangeArrowheads="1"/>
          </p:cNvSpPr>
          <p:nvPr/>
        </p:nvSpPr>
        <p:spPr bwMode="auto">
          <a:xfrm>
            <a:off x="1042988" y="222250"/>
            <a:ext cx="5616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336699"/>
                </a:solidFill>
              </a:rPr>
              <a:t>Beispiel Individueller Stipendiaten-bericht </a:t>
            </a:r>
          </a:p>
        </p:txBody>
      </p:sp>
      <p:graphicFrame>
        <p:nvGraphicFramePr>
          <p:cNvPr id="14341" name="Object 4"/>
          <p:cNvGraphicFramePr>
            <a:graphicFrameLocks noChangeAspect="1"/>
          </p:cNvGraphicFramePr>
          <p:nvPr/>
        </p:nvGraphicFramePr>
        <p:xfrm>
          <a:off x="112713" y="1174750"/>
          <a:ext cx="3684587" cy="5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Acrobat Document" r:id="rId3" imgW="4533698" imgH="6415932" progId="AcroExch.Document.7">
                  <p:embed/>
                </p:oleObj>
              </mc:Choice>
              <mc:Fallback>
                <p:oleObj name="Acrobat Document" r:id="rId3" imgW="4533698" imgH="6415932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1174750"/>
                        <a:ext cx="3684587" cy="521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4284663" y="3573463"/>
            <a:ext cx="4391025" cy="1296987"/>
          </a:xfrm>
          <a:prstGeom prst="wedgeRectCallout">
            <a:avLst>
              <a:gd name="adj1" fmla="val -102532"/>
              <a:gd name="adj2" fmla="val 56611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/>
          </a:p>
          <a:p>
            <a:pPr algn="ctr" eaLnBrk="1" hangingPunct="1"/>
            <a:r>
              <a:rPr lang="de-DE" altLang="de-DE" sz="2400" b="1">
                <a:solidFill>
                  <a:srgbClr val="FF0000"/>
                </a:solidFill>
              </a:rPr>
              <a:t>4. Qualitative Berichte</a:t>
            </a:r>
          </a:p>
          <a:p>
            <a:pPr algn="ctr" eaLnBrk="1" hangingPunct="1"/>
            <a:r>
              <a:rPr lang="de-DE" altLang="de-DE" sz="1800" b="1">
                <a:solidFill>
                  <a:srgbClr val="FF0000"/>
                </a:solidFill>
              </a:rPr>
              <a:t>(Extra-Blatt, Sprache: deutsch oder englisch)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964948-346B-44A8-8864-F95310E565C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15364" name="Textfeld 4"/>
          <p:cNvSpPr txBox="1">
            <a:spLocks noChangeArrowheads="1"/>
          </p:cNvSpPr>
          <p:nvPr/>
        </p:nvSpPr>
        <p:spPr bwMode="auto">
          <a:xfrm>
            <a:off x="1042988" y="333375"/>
            <a:ext cx="5616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rgbClr val="336699"/>
                </a:solidFill>
              </a:rPr>
              <a:t>4. Qualitative Berichte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2089150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Projektkoordinator ITB/Universität Bremen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3850" y="2205038"/>
            <a:ext cx="2087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Anforderung der qualitativen Berichte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3850" y="1844675"/>
            <a:ext cx="2087563" cy="4248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419475" y="1844675"/>
            <a:ext cx="2087563" cy="4248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5508625" y="3573463"/>
            <a:ext cx="1079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421063" y="3106738"/>
            <a:ext cx="20875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Sammlung der qualitativen Berichte und Original-Reisedokumente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417888" y="1341438"/>
            <a:ext cx="2090737" cy="5286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Länder-Koordinatoren ISEU, PSTU, NTU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515100" y="1322388"/>
            <a:ext cx="2089150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Projekt Partner in BY, RU, UA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6524625" y="1825625"/>
            <a:ext cx="2068513" cy="426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516688" y="3213100"/>
            <a:ext cx="208756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Teamleiter versenden die qualitativen Berichte zusammen mit Original-Reisedokumenten an Länder-Koordinator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411413" y="4652963"/>
            <a:ext cx="1081087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23850" y="4195763"/>
            <a:ext cx="20875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Auswertung der Berichte und Archivierung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268538" y="2420938"/>
            <a:ext cx="42481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16688" y="2171700"/>
            <a:ext cx="20875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Teamleiter erstellen die qualitativen Berichte nach Rückkehr an die Heimatinstitution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419475" y="4192588"/>
            <a:ext cx="20875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Versendung der qualitativen Berichte und Original-Reisedokumente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  <p:bldP spid="16" grpId="0"/>
      <p:bldP spid="17" grpId="0" animBg="1"/>
      <p:bldP spid="18" grpId="0"/>
      <p:bldP spid="19" grpId="0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570C4A-1003-4809-AB72-04222A1119C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16388" name="Textfeld 4"/>
          <p:cNvSpPr txBox="1">
            <a:spLocks noChangeArrowheads="1"/>
          </p:cNvSpPr>
          <p:nvPr/>
        </p:nvSpPr>
        <p:spPr bwMode="auto">
          <a:xfrm>
            <a:off x="1042988" y="333375"/>
            <a:ext cx="5616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rgbClr val="336699"/>
                </a:solidFill>
              </a:rPr>
              <a:t>Beispiel Qualitativer Bericht </a:t>
            </a: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126038" y="1241425"/>
          <a:ext cx="3865562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Acrobat Document" r:id="rId3" imgW="4533698" imgH="6415932" progId="AcroExch.Document.7">
                  <p:embed/>
                </p:oleObj>
              </mc:Choice>
              <mc:Fallback>
                <p:oleObj name="Acrobat Document" r:id="rId3" imgW="4533698" imgH="6415932" progId="AcroExch.Documen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1241425"/>
                        <a:ext cx="3865562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79388" y="4811713"/>
            <a:ext cx="4392612" cy="12811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b="1"/>
              <a:t>Bitte beachten: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b="1"/>
              <a:t>1 qualitativer Bericht pro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de-DE" altLang="de-DE" b="1"/>
              <a:t>	Projektteam und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de-DE" altLang="de-DE" b="1"/>
              <a:t>	Mobilität</a:t>
            </a:r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179388" y="2205038"/>
            <a:ext cx="4391025" cy="1296987"/>
          </a:xfrm>
          <a:prstGeom prst="wedgeRectCallout">
            <a:avLst>
              <a:gd name="adj1" fmla="val 73824"/>
              <a:gd name="adj2" fmla="val 80722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/>
          </a:p>
          <a:p>
            <a:pPr algn="ctr" eaLnBrk="1" hangingPunct="1"/>
            <a:r>
              <a:rPr lang="de-DE" altLang="de-DE" sz="2400" b="1">
                <a:solidFill>
                  <a:srgbClr val="FF0000"/>
                </a:solidFill>
              </a:rPr>
              <a:t>Wichtig für die eindeutige Zuordnung der Berichte</a:t>
            </a:r>
            <a:endParaRPr lang="de-DE" altLang="de-DE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EC32C5-C9DD-428F-BC5A-C59470FF5EF2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17412" name="Textfeld 4"/>
          <p:cNvSpPr txBox="1">
            <a:spLocks noChangeArrowheads="1"/>
          </p:cNvSpPr>
          <p:nvPr/>
        </p:nvSpPr>
        <p:spPr bwMode="auto">
          <a:xfrm>
            <a:off x="1042988" y="222250"/>
            <a:ext cx="5616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336699"/>
                </a:solidFill>
              </a:rPr>
              <a:t>Erstattung von Personalkosten - Arbeitsprozess 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4925" y="2060575"/>
            <a:ext cx="2376488" cy="1008063"/>
          </a:xfrm>
          <a:prstGeom prst="chevron">
            <a:avLst>
              <a:gd name="adj" fmla="val 2991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266950" y="2060575"/>
            <a:ext cx="2376488" cy="1008063"/>
          </a:xfrm>
          <a:prstGeom prst="chevron">
            <a:avLst>
              <a:gd name="adj" fmla="val 2991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498975" y="2060575"/>
            <a:ext cx="2376488" cy="1008063"/>
          </a:xfrm>
          <a:prstGeom prst="chevron">
            <a:avLst>
              <a:gd name="adj" fmla="val 2991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731000" y="2060575"/>
            <a:ext cx="2376488" cy="1008063"/>
          </a:xfrm>
          <a:prstGeom prst="chevron">
            <a:avLst>
              <a:gd name="adj" fmla="val 2991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23850" y="2149475"/>
            <a:ext cx="18002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 b="1">
                <a:solidFill>
                  <a:srgbClr val="003366"/>
                </a:solidFill>
                <a:latin typeface="Arial Unicode MS" pitchFamily="34" charset="-128"/>
              </a:rPr>
              <a:t>Anforderung Personalkosten-erstattung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2268538" y="2060575"/>
            <a:ext cx="2376487" cy="1008063"/>
          </a:xfrm>
          <a:prstGeom prst="chevron">
            <a:avLst>
              <a:gd name="adj" fmla="val 2991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555875" y="2149475"/>
            <a:ext cx="18002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 b="1">
                <a:solidFill>
                  <a:srgbClr val="003366"/>
                </a:solidFill>
                <a:latin typeface="Arial Unicode MS" pitchFamily="34" charset="-128"/>
              </a:rPr>
              <a:t>Erstellung von Personalkosten-vereinbarungen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787900" y="2149475"/>
            <a:ext cx="18002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 b="1">
                <a:solidFill>
                  <a:srgbClr val="003366"/>
                </a:solidFill>
                <a:latin typeface="Arial Unicode MS" pitchFamily="34" charset="-128"/>
              </a:rPr>
              <a:t>Unterschrift Personalkosten-vereinbarungen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019925" y="2271713"/>
            <a:ext cx="18002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 b="1">
                <a:solidFill>
                  <a:srgbClr val="003366"/>
                </a:solidFill>
                <a:latin typeface="Arial Unicode MS" pitchFamily="34" charset="-128"/>
              </a:rPr>
              <a:t>Auslösung der Zahlung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7625" y="3068638"/>
            <a:ext cx="2047875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200">
                <a:latin typeface="Arial Unicode MS" pitchFamily="34" charset="-128"/>
              </a:rPr>
              <a:t>	</a:t>
            </a:r>
            <a:r>
              <a:rPr lang="de-DE" altLang="de-DE" sz="1100">
                <a:latin typeface="Arial Unicode MS" pitchFamily="34" charset="-128"/>
              </a:rPr>
              <a:t>Liste der betroffenen 	Personen mit Angabe</a:t>
            </a:r>
            <a:br>
              <a:rPr lang="de-DE" altLang="de-DE" sz="1100">
                <a:latin typeface="Arial Unicode MS" pitchFamily="34" charset="-128"/>
              </a:rPr>
            </a:br>
            <a:r>
              <a:rPr lang="de-DE" altLang="de-DE" sz="1100">
                <a:latin typeface="Arial Unicode MS" pitchFamily="34" charset="-128"/>
              </a:rPr>
              <a:t>	- des Zeitraums</a:t>
            </a:r>
            <a:br>
              <a:rPr lang="de-DE" altLang="de-DE" sz="1100">
                <a:latin typeface="Arial Unicode MS" pitchFamily="34" charset="-128"/>
              </a:rPr>
            </a:br>
            <a:r>
              <a:rPr lang="de-DE" altLang="de-DE" sz="1100">
                <a:latin typeface="Arial Unicode MS" pitchFamily="34" charset="-128"/>
              </a:rPr>
              <a:t>	- der ausgeführten 	  		Tätigkeiten</a:t>
            </a:r>
            <a:br>
              <a:rPr lang="de-DE" altLang="de-DE" sz="1100">
                <a:latin typeface="Arial Unicode MS" pitchFamily="34" charset="-128"/>
              </a:rPr>
            </a:br>
            <a:r>
              <a:rPr lang="de-DE" altLang="de-DE" sz="1100">
                <a:latin typeface="Arial Unicode MS" pitchFamily="34" charset="-128"/>
              </a:rPr>
              <a:t>	- des persönlichen 			Tagessatzes</a:t>
            </a:r>
            <a:br>
              <a:rPr lang="de-DE" altLang="de-DE" sz="1100">
                <a:latin typeface="Arial Unicode MS" pitchFamily="34" charset="-128"/>
              </a:rPr>
            </a:br>
            <a:r>
              <a:rPr lang="de-DE" altLang="de-DE" sz="1100">
                <a:latin typeface="Arial Unicode MS" pitchFamily="34" charset="-128"/>
              </a:rPr>
              <a:t>	- Anzahl der für das Projekt 			gearbeiteten Tage</a:t>
            </a:r>
            <a:br>
              <a:rPr lang="de-DE" altLang="de-DE" sz="1100">
                <a:latin typeface="Arial Unicode MS" pitchFamily="34" charset="-128"/>
              </a:rPr>
            </a:br>
            <a:r>
              <a:rPr lang="de-DE" altLang="de-DE" sz="1100">
                <a:latin typeface="Arial Unicode MS" pitchFamily="34" charset="-128"/>
              </a:rPr>
              <a:t>	-	der angeforderten Kosten-			erstattung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>
                <a:latin typeface="Arial Unicode MS" pitchFamily="34" charset="-128"/>
              </a:rPr>
              <a:t>	Nachweis der Tagessätze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268538" y="3068638"/>
            <a:ext cx="2047875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200" dirty="0">
                <a:latin typeface="Arial Unicode MS" pitchFamily="34" charset="-128"/>
              </a:rPr>
              <a:t>	</a:t>
            </a:r>
            <a:r>
              <a:rPr lang="de-DE" altLang="de-DE" sz="1100" dirty="0">
                <a:latin typeface="Arial Unicode MS" pitchFamily="34" charset="-128"/>
              </a:rPr>
              <a:t>Erstellung der individuellen 	Personalkostenverein-	</a:t>
            </a:r>
            <a:r>
              <a:rPr lang="de-DE" altLang="de-DE" sz="1100" dirty="0" err="1">
                <a:latin typeface="Arial Unicode MS" pitchFamily="34" charset="-128"/>
              </a:rPr>
              <a:t>barungen</a:t>
            </a:r>
            <a:r>
              <a:rPr lang="de-DE" altLang="de-DE" sz="1100" dirty="0">
                <a:latin typeface="Arial Unicode MS" pitchFamily="34" charset="-128"/>
              </a:rPr>
              <a:t> (</a:t>
            </a:r>
            <a:r>
              <a:rPr lang="de-DE" altLang="de-DE" sz="1100" dirty="0" smtClean="0">
                <a:latin typeface="Arial Unicode MS" pitchFamily="34" charset="-128"/>
              </a:rPr>
              <a:t>UB</a:t>
            </a:r>
            <a:r>
              <a:rPr lang="de-DE" altLang="de-DE" sz="1100" dirty="0">
                <a:latin typeface="Arial Unicode MS" pitchFamily="34" charset="-128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 dirty="0">
                <a:latin typeface="Arial Unicode MS" pitchFamily="34" charset="-128"/>
              </a:rPr>
              <a:t>	Versendung der 	individuellen Personal-	</a:t>
            </a:r>
            <a:r>
              <a:rPr lang="de-DE" altLang="de-DE" sz="1100" dirty="0" err="1">
                <a:latin typeface="Arial Unicode MS" pitchFamily="34" charset="-128"/>
              </a:rPr>
              <a:t>kostenvereinbarungen</a:t>
            </a:r>
            <a:r>
              <a:rPr lang="de-DE" altLang="de-DE" sz="1100" dirty="0">
                <a:latin typeface="Arial Unicode MS" pitchFamily="34" charset="-128"/>
              </a:rPr>
              <a:t> an 	Teamleiter (</a:t>
            </a:r>
            <a:r>
              <a:rPr lang="de-DE" altLang="de-DE" sz="1100" dirty="0" smtClean="0">
                <a:latin typeface="Arial Unicode MS" pitchFamily="34" charset="-128"/>
              </a:rPr>
              <a:t>UB</a:t>
            </a:r>
            <a:r>
              <a:rPr lang="de-DE" altLang="de-DE" sz="1100" dirty="0">
                <a:latin typeface="Arial Unicode MS" pitchFamily="34" charset="-128"/>
              </a:rPr>
              <a:t>)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21200" y="3068638"/>
            <a:ext cx="2047875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200">
                <a:latin typeface="Arial Unicode MS" pitchFamily="34" charset="-128"/>
              </a:rPr>
              <a:t>	</a:t>
            </a:r>
            <a:r>
              <a:rPr lang="de-DE" altLang="de-DE" sz="1100">
                <a:latin typeface="Arial Unicode MS" pitchFamily="34" charset="-128"/>
              </a:rPr>
              <a:t>Unterschrift der individu-	ellen Personalkostenver-	einbarungen durch betrof-	fene Person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>
                <a:latin typeface="Arial Unicode MS" pitchFamily="34" charset="-128"/>
              </a:rPr>
              <a:t>	Unterschrift der individuellen 	Personalkostenvereinba-	rung durch den Rechtsver-	treter der betroffenen 	Institution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>
                <a:latin typeface="Arial Unicode MS" pitchFamily="34" charset="-128"/>
              </a:rPr>
              <a:t>	Sammlung und Versendung 	der PK-Vereinbarungen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751638" y="3068638"/>
            <a:ext cx="2047875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200" dirty="0">
                <a:latin typeface="Arial Unicode MS" pitchFamily="34" charset="-128"/>
              </a:rPr>
              <a:t>	</a:t>
            </a:r>
            <a:r>
              <a:rPr lang="de-DE" altLang="de-DE" sz="1100" dirty="0">
                <a:latin typeface="Arial Unicode MS" pitchFamily="34" charset="-128"/>
              </a:rPr>
              <a:t>Kontrolle der PK-Verein-	</a:t>
            </a:r>
            <a:r>
              <a:rPr lang="de-DE" altLang="de-DE" sz="1100" dirty="0" err="1">
                <a:latin typeface="Arial Unicode MS" pitchFamily="34" charset="-128"/>
              </a:rPr>
              <a:t>barungen</a:t>
            </a:r>
            <a:r>
              <a:rPr lang="de-DE" altLang="de-DE" sz="1100" dirty="0">
                <a:latin typeface="Arial Unicode MS" pitchFamily="34" charset="-128"/>
              </a:rPr>
              <a:t> (</a:t>
            </a:r>
            <a:r>
              <a:rPr lang="de-DE" altLang="de-DE" sz="1100" dirty="0" smtClean="0">
                <a:latin typeface="Arial Unicode MS" pitchFamily="34" charset="-128"/>
              </a:rPr>
              <a:t>UB</a:t>
            </a:r>
            <a:r>
              <a:rPr lang="de-DE" altLang="de-DE" sz="1100" dirty="0">
                <a:latin typeface="Arial Unicode MS" pitchFamily="34" charset="-128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 dirty="0">
                <a:latin typeface="Arial Unicode MS" pitchFamily="34" charset="-128"/>
              </a:rPr>
              <a:t>	Mittelabruf bei der 	Universität </a:t>
            </a:r>
            <a:r>
              <a:rPr lang="de-DE" altLang="de-DE" sz="1100" dirty="0" smtClean="0">
                <a:latin typeface="Arial Unicode MS" pitchFamily="34" charset="-128"/>
              </a:rPr>
              <a:t>Bremen  </a:t>
            </a:r>
            <a:r>
              <a:rPr lang="de-DE" altLang="de-DE" sz="1100" dirty="0">
                <a:latin typeface="Arial Unicode MS" pitchFamily="34" charset="-128"/>
              </a:rPr>
              <a:t>	(</a:t>
            </a:r>
            <a:r>
              <a:rPr lang="de-DE" altLang="de-DE" sz="1100" dirty="0" smtClean="0">
                <a:latin typeface="Arial Unicode MS" pitchFamily="34" charset="-128"/>
              </a:rPr>
              <a:t>UB/Projektkoordinator</a:t>
            </a:r>
            <a:r>
              <a:rPr lang="de-DE" altLang="de-DE" sz="1100" dirty="0">
                <a:latin typeface="Arial Unicode MS" pitchFamily="34" charset="-128"/>
              </a:rPr>
              <a:t>)</a:t>
            </a:r>
          </a:p>
        </p:txBody>
      </p:sp>
      <p:grpSp>
        <p:nvGrpSpPr>
          <p:cNvPr id="17426" name="Group 18"/>
          <p:cNvGrpSpPr>
            <a:grpSpLocks/>
          </p:cNvGrpSpPr>
          <p:nvPr/>
        </p:nvGrpSpPr>
        <p:grpSpPr bwMode="auto">
          <a:xfrm>
            <a:off x="53975" y="5516563"/>
            <a:ext cx="8910638" cy="1587"/>
            <a:chOff x="34" y="3385"/>
            <a:chExt cx="5613" cy="1"/>
          </a:xfrm>
        </p:grpSpPr>
        <p:sp>
          <p:nvSpPr>
            <p:cNvPr id="17447" name="Line 19"/>
            <p:cNvSpPr>
              <a:spLocks noChangeShapeType="1"/>
            </p:cNvSpPr>
            <p:nvPr/>
          </p:nvSpPr>
          <p:spPr bwMode="auto">
            <a:xfrm flipV="1">
              <a:off x="34" y="3385"/>
              <a:ext cx="4207" cy="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7448" name="Line 20"/>
            <p:cNvSpPr>
              <a:spLocks noChangeShapeType="1"/>
            </p:cNvSpPr>
            <p:nvPr/>
          </p:nvSpPr>
          <p:spPr bwMode="auto">
            <a:xfrm>
              <a:off x="4241" y="3385"/>
              <a:ext cx="1406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sp>
        <p:nvSpPr>
          <p:cNvPr id="17427" name="Line 21"/>
          <p:cNvSpPr>
            <a:spLocks noChangeShapeType="1"/>
          </p:cNvSpPr>
          <p:nvPr/>
        </p:nvSpPr>
        <p:spPr bwMode="auto">
          <a:xfrm>
            <a:off x="57150" y="5373688"/>
            <a:ext cx="0" cy="2889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428" name="Line 22"/>
          <p:cNvSpPr>
            <a:spLocks noChangeShapeType="1"/>
          </p:cNvSpPr>
          <p:nvPr/>
        </p:nvSpPr>
        <p:spPr bwMode="auto">
          <a:xfrm>
            <a:off x="2268538" y="5373688"/>
            <a:ext cx="0" cy="2889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429" name="Line 24"/>
          <p:cNvSpPr>
            <a:spLocks noChangeShapeType="1"/>
          </p:cNvSpPr>
          <p:nvPr/>
        </p:nvSpPr>
        <p:spPr bwMode="auto">
          <a:xfrm>
            <a:off x="6732588" y="5373688"/>
            <a:ext cx="0" cy="2889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430" name="Line 25"/>
          <p:cNvSpPr>
            <a:spLocks noChangeShapeType="1"/>
          </p:cNvSpPr>
          <p:nvPr/>
        </p:nvSpPr>
        <p:spPr bwMode="auto">
          <a:xfrm>
            <a:off x="8964613" y="5373688"/>
            <a:ext cx="0" cy="2889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7431" name="Text Box 26"/>
          <p:cNvSpPr txBox="1">
            <a:spLocks noChangeArrowheads="1"/>
          </p:cNvSpPr>
          <p:nvPr/>
        </p:nvSpPr>
        <p:spPr bwMode="auto">
          <a:xfrm>
            <a:off x="-69850" y="5662613"/>
            <a:ext cx="154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>
                <a:solidFill>
                  <a:srgbClr val="FFCC00"/>
                </a:solidFill>
                <a:latin typeface="Arial Unicode MS" pitchFamily="34" charset="-128"/>
              </a:rPr>
              <a:t>ca. 1 Monat vor Zahlungsauslösung</a:t>
            </a:r>
          </a:p>
        </p:txBody>
      </p:sp>
      <p:sp>
        <p:nvSpPr>
          <p:cNvPr id="17432" name="Text Box 27"/>
          <p:cNvSpPr txBox="1">
            <a:spLocks noChangeArrowheads="1"/>
          </p:cNvSpPr>
          <p:nvPr/>
        </p:nvSpPr>
        <p:spPr bwMode="auto">
          <a:xfrm>
            <a:off x="1528763" y="5662613"/>
            <a:ext cx="160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b="1">
                <a:solidFill>
                  <a:srgbClr val="FFCC00"/>
                </a:solidFill>
                <a:latin typeface="Arial Unicode MS" pitchFamily="34" charset="-128"/>
              </a:rPr>
              <a:t>ca. 3 Wochen vor Zahlungsauslösung</a:t>
            </a:r>
          </a:p>
        </p:txBody>
      </p:sp>
      <p:sp>
        <p:nvSpPr>
          <p:cNvPr id="17433" name="Text Box 29"/>
          <p:cNvSpPr txBox="1">
            <a:spLocks noChangeArrowheads="1"/>
          </p:cNvSpPr>
          <p:nvPr/>
        </p:nvSpPr>
        <p:spPr bwMode="auto">
          <a:xfrm>
            <a:off x="7504113" y="5661025"/>
            <a:ext cx="1584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200" b="1">
                <a:solidFill>
                  <a:srgbClr val="FFCC00"/>
                </a:solidFill>
                <a:latin typeface="Arial Unicode MS" pitchFamily="34" charset="-128"/>
              </a:rPr>
              <a:t>Zahlungsauslösung</a:t>
            </a:r>
          </a:p>
        </p:txBody>
      </p: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755650" y="1304925"/>
            <a:ext cx="647700" cy="647700"/>
            <a:chOff x="476" y="845"/>
            <a:chExt cx="408" cy="408"/>
          </a:xfrm>
        </p:grpSpPr>
        <p:sp>
          <p:nvSpPr>
            <p:cNvPr id="17445" name="Oval 31"/>
            <p:cNvSpPr>
              <a:spLocks noChangeArrowheads="1"/>
            </p:cNvSpPr>
            <p:nvPr/>
          </p:nvSpPr>
          <p:spPr bwMode="auto">
            <a:xfrm>
              <a:off x="476" y="845"/>
              <a:ext cx="408" cy="408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7446" name="Text Box 32"/>
            <p:cNvSpPr txBox="1">
              <a:spLocks noChangeArrowheads="1"/>
            </p:cNvSpPr>
            <p:nvPr/>
          </p:nvSpPr>
          <p:spPr bwMode="auto">
            <a:xfrm>
              <a:off x="521" y="90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2400">
                  <a:solidFill>
                    <a:srgbClr val="003366"/>
                  </a:solidFill>
                  <a:latin typeface="Arial Unicode MS" pitchFamily="34" charset="-128"/>
                </a:rPr>
                <a:t>1</a:t>
              </a:r>
            </a:p>
          </p:txBody>
        </p:sp>
      </p:grp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3059113" y="1304925"/>
            <a:ext cx="647700" cy="647700"/>
            <a:chOff x="476" y="845"/>
            <a:chExt cx="408" cy="408"/>
          </a:xfrm>
        </p:grpSpPr>
        <p:sp>
          <p:nvSpPr>
            <p:cNvPr id="17443" name="Oval 34"/>
            <p:cNvSpPr>
              <a:spLocks noChangeArrowheads="1"/>
            </p:cNvSpPr>
            <p:nvPr/>
          </p:nvSpPr>
          <p:spPr bwMode="auto">
            <a:xfrm>
              <a:off x="476" y="845"/>
              <a:ext cx="408" cy="408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7444" name="Text Box 35"/>
            <p:cNvSpPr txBox="1">
              <a:spLocks noChangeArrowheads="1"/>
            </p:cNvSpPr>
            <p:nvPr/>
          </p:nvSpPr>
          <p:spPr bwMode="auto">
            <a:xfrm>
              <a:off x="521" y="90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2400">
                  <a:solidFill>
                    <a:srgbClr val="003366"/>
                  </a:solidFill>
                  <a:latin typeface="Arial Unicode MS" pitchFamily="34" charset="-128"/>
                </a:rPr>
                <a:t>2</a:t>
              </a:r>
            </a:p>
          </p:txBody>
        </p:sp>
      </p:grpSp>
      <p:grpSp>
        <p:nvGrpSpPr>
          <p:cNvPr id="36" name="Group 36"/>
          <p:cNvGrpSpPr>
            <a:grpSpLocks/>
          </p:cNvGrpSpPr>
          <p:nvPr/>
        </p:nvGrpSpPr>
        <p:grpSpPr bwMode="auto">
          <a:xfrm>
            <a:off x="5219700" y="1304925"/>
            <a:ext cx="647700" cy="647700"/>
            <a:chOff x="476" y="845"/>
            <a:chExt cx="408" cy="408"/>
          </a:xfrm>
        </p:grpSpPr>
        <p:sp>
          <p:nvSpPr>
            <p:cNvPr id="17441" name="Oval 37"/>
            <p:cNvSpPr>
              <a:spLocks noChangeArrowheads="1"/>
            </p:cNvSpPr>
            <p:nvPr/>
          </p:nvSpPr>
          <p:spPr bwMode="auto">
            <a:xfrm>
              <a:off x="476" y="845"/>
              <a:ext cx="408" cy="408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7442" name="Text Box 38"/>
            <p:cNvSpPr txBox="1">
              <a:spLocks noChangeArrowheads="1"/>
            </p:cNvSpPr>
            <p:nvPr/>
          </p:nvSpPr>
          <p:spPr bwMode="auto">
            <a:xfrm>
              <a:off x="521" y="90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2400">
                  <a:solidFill>
                    <a:srgbClr val="003366"/>
                  </a:solidFill>
                  <a:latin typeface="Arial Unicode MS" pitchFamily="34" charset="-128"/>
                </a:rPr>
                <a:t>3</a:t>
              </a:r>
            </a:p>
          </p:txBody>
        </p:sp>
      </p:grpSp>
      <p:grpSp>
        <p:nvGrpSpPr>
          <p:cNvPr id="39" name="Group 39"/>
          <p:cNvGrpSpPr>
            <a:grpSpLocks/>
          </p:cNvGrpSpPr>
          <p:nvPr/>
        </p:nvGrpSpPr>
        <p:grpSpPr bwMode="auto">
          <a:xfrm>
            <a:off x="7524750" y="1304925"/>
            <a:ext cx="647700" cy="647700"/>
            <a:chOff x="476" y="845"/>
            <a:chExt cx="408" cy="408"/>
          </a:xfrm>
        </p:grpSpPr>
        <p:sp>
          <p:nvSpPr>
            <p:cNvPr id="17439" name="Oval 40"/>
            <p:cNvSpPr>
              <a:spLocks noChangeArrowheads="1"/>
            </p:cNvSpPr>
            <p:nvPr/>
          </p:nvSpPr>
          <p:spPr bwMode="auto">
            <a:xfrm>
              <a:off x="476" y="845"/>
              <a:ext cx="408" cy="408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7440" name="Text Box 41"/>
            <p:cNvSpPr txBox="1">
              <a:spLocks noChangeArrowheads="1"/>
            </p:cNvSpPr>
            <p:nvPr/>
          </p:nvSpPr>
          <p:spPr bwMode="auto">
            <a:xfrm>
              <a:off x="521" y="90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2400">
                  <a:solidFill>
                    <a:srgbClr val="003366"/>
                  </a:solidFill>
                  <a:latin typeface="Arial Unicode MS" pitchFamily="34" charset="-128"/>
                </a:rPr>
                <a:t>4</a:t>
              </a:r>
            </a:p>
          </p:txBody>
        </p:sp>
      </p:grpSp>
      <p:sp>
        <p:nvSpPr>
          <p:cNvPr id="17438" name="Text Box 42"/>
          <p:cNvSpPr txBox="1">
            <a:spLocks noChangeArrowheads="1"/>
          </p:cNvSpPr>
          <p:nvPr/>
        </p:nvSpPr>
        <p:spPr bwMode="auto">
          <a:xfrm>
            <a:off x="5940425" y="5661025"/>
            <a:ext cx="160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b="1">
                <a:solidFill>
                  <a:srgbClr val="FFCC00"/>
                </a:solidFill>
                <a:latin typeface="Arial Unicode MS" pitchFamily="34" charset="-128"/>
              </a:rPr>
              <a:t>ca. 1 Woche vor Zahlungsauslösung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BAB1B5-F939-4D43-A48F-5FC85B7B715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18436" name="Textfeld 4"/>
          <p:cNvSpPr txBox="1">
            <a:spLocks noChangeArrowheads="1"/>
          </p:cNvSpPr>
          <p:nvPr/>
        </p:nvSpPr>
        <p:spPr bwMode="auto">
          <a:xfrm>
            <a:off x="1042988" y="222250"/>
            <a:ext cx="5616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336699"/>
                </a:solidFill>
              </a:rPr>
              <a:t>1. Anforderung Personalkostenerstattung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2089150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Projektkoordinator ITB/Universität Bremen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323850" y="1844675"/>
            <a:ext cx="2087563" cy="4248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3419475" y="1844675"/>
            <a:ext cx="2087563" cy="4248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3417888" y="1341438"/>
            <a:ext cx="2090737" cy="5286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Länder-Koordinatoren ISEU, PSTU, NTU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6515100" y="1322388"/>
            <a:ext cx="2089150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Projekt Partner in BY, RU, UA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6524625" y="1825625"/>
            <a:ext cx="2068513" cy="426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23850" y="3213100"/>
            <a:ext cx="20875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Inhaltliche und finanzielle (Höhe Tagessätze, Budget) Prüfung der Anforderung</a:t>
            </a: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2411413" y="3789363"/>
            <a:ext cx="42481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516688" y="2205038"/>
            <a:ext cx="2047875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>
                <a:latin typeface="Arial Unicode MS" pitchFamily="34" charset="-128"/>
              </a:rPr>
              <a:t>	Liste der betroffenen 	Personen mit Angabe</a:t>
            </a:r>
            <a:br>
              <a:rPr lang="de-DE" altLang="de-DE">
                <a:latin typeface="Arial Unicode MS" pitchFamily="34" charset="-128"/>
              </a:rPr>
            </a:br>
            <a:r>
              <a:rPr lang="de-DE" altLang="de-DE">
                <a:latin typeface="Arial Unicode MS" pitchFamily="34" charset="-128"/>
              </a:rPr>
              <a:t>	- des Zeitraums</a:t>
            </a:r>
            <a:br>
              <a:rPr lang="de-DE" altLang="de-DE">
                <a:latin typeface="Arial Unicode MS" pitchFamily="34" charset="-128"/>
              </a:rPr>
            </a:br>
            <a:r>
              <a:rPr lang="de-DE" altLang="de-DE">
                <a:latin typeface="Arial Unicode MS" pitchFamily="34" charset="-128"/>
              </a:rPr>
              <a:t>	- der ausgeführten 	  		Tätigkeiten</a:t>
            </a:r>
            <a:br>
              <a:rPr lang="de-DE" altLang="de-DE">
                <a:latin typeface="Arial Unicode MS" pitchFamily="34" charset="-128"/>
              </a:rPr>
            </a:br>
            <a:r>
              <a:rPr lang="de-DE" altLang="de-DE">
                <a:latin typeface="Arial Unicode MS" pitchFamily="34" charset="-128"/>
              </a:rPr>
              <a:t>	- des persönlichen 			Tagessatzes</a:t>
            </a:r>
            <a:br>
              <a:rPr lang="de-DE" altLang="de-DE">
                <a:latin typeface="Arial Unicode MS" pitchFamily="34" charset="-128"/>
              </a:rPr>
            </a:br>
            <a:r>
              <a:rPr lang="de-DE" altLang="de-DE">
                <a:latin typeface="Arial Unicode MS" pitchFamily="34" charset="-128"/>
              </a:rPr>
              <a:t>	- Anzahl der für das 			Projekt gearbeiteten 			Tage</a:t>
            </a:r>
            <a:br>
              <a:rPr lang="de-DE" altLang="de-DE">
                <a:latin typeface="Arial Unicode MS" pitchFamily="34" charset="-128"/>
              </a:rPr>
            </a:br>
            <a:r>
              <a:rPr lang="de-DE" altLang="de-DE">
                <a:latin typeface="Arial Unicode MS" pitchFamily="34" charset="-128"/>
              </a:rPr>
              <a:t>	-	der angeforderten 			Kostenerstattung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>
                <a:latin typeface="Arial Unicode MS" pitchFamily="34" charset="-128"/>
              </a:rPr>
              <a:t>	Nachweis der Tages-	sätze (Schreiben des 	Rektors)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4F5E74-07A8-4AA2-B877-9C55919FFA33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19460" name="Textfeld 4"/>
          <p:cNvSpPr txBox="1">
            <a:spLocks noChangeArrowheads="1"/>
          </p:cNvSpPr>
          <p:nvPr/>
        </p:nvSpPr>
        <p:spPr bwMode="auto">
          <a:xfrm>
            <a:off x="1042988" y="98425"/>
            <a:ext cx="5616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rgbClr val="336699"/>
                </a:solidFill>
              </a:rPr>
              <a:t>Beispiel Anforderung PK-Erstattung 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276350"/>
            <a:ext cx="6443663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50825" y="1196975"/>
            <a:ext cx="2016125" cy="503238"/>
          </a:xfrm>
          <a:prstGeom prst="wedgeRectCallout">
            <a:avLst>
              <a:gd name="adj1" fmla="val 251181"/>
              <a:gd name="adj2" fmla="val 32019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800" b="1">
                <a:solidFill>
                  <a:srgbClr val="FF0000"/>
                </a:solidFill>
              </a:rPr>
              <a:t>Zeitraum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50825" y="1989138"/>
            <a:ext cx="2016125" cy="503237"/>
          </a:xfrm>
          <a:prstGeom prst="wedgeRectCallout">
            <a:avLst>
              <a:gd name="adj1" fmla="val 104014"/>
              <a:gd name="adj2" fmla="val -4259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800" b="1">
                <a:solidFill>
                  <a:srgbClr val="FF0000"/>
                </a:solidFill>
              </a:rPr>
              <a:t>Person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50825" y="2708275"/>
            <a:ext cx="2016125" cy="720725"/>
          </a:xfrm>
          <a:prstGeom prst="wedgeRectCallout">
            <a:avLst>
              <a:gd name="adj1" fmla="val 204093"/>
              <a:gd name="adj2" fmla="val -128634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800" b="1">
                <a:solidFill>
                  <a:srgbClr val="FF0000"/>
                </a:solidFill>
              </a:rPr>
              <a:t>Ausgeführte Tätigkeiten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50825" y="3646488"/>
            <a:ext cx="2016125" cy="719137"/>
          </a:xfrm>
          <a:prstGeom prst="wedgeRectCallout">
            <a:avLst>
              <a:gd name="adj1" fmla="val 261495"/>
              <a:gd name="adj2" fmla="val -268542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800" b="1">
                <a:solidFill>
                  <a:srgbClr val="FF0000"/>
                </a:solidFill>
              </a:rPr>
              <a:t>Tages-/Stundensatz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250825" y="4581525"/>
            <a:ext cx="2016125" cy="431800"/>
          </a:xfrm>
          <a:prstGeom prst="wedgeRectCallout">
            <a:avLst>
              <a:gd name="adj1" fmla="val 302833"/>
              <a:gd name="adj2" fmla="val -618014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800" b="1">
                <a:solidFill>
                  <a:srgbClr val="FF0000"/>
                </a:solidFill>
              </a:rPr>
              <a:t>Anzahl Stunden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50825" y="5300663"/>
            <a:ext cx="2016125" cy="647700"/>
          </a:xfrm>
          <a:prstGeom prst="wedgeRectCallout">
            <a:avLst>
              <a:gd name="adj1" fmla="val 367718"/>
              <a:gd name="adj2" fmla="val -534069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800" b="1">
                <a:solidFill>
                  <a:srgbClr val="FF0000"/>
                </a:solidFill>
              </a:rPr>
              <a:t>Angeforderter Betrag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C41572-9120-474D-9B76-13351003F82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20484" name="Textfeld 4"/>
          <p:cNvSpPr txBox="1">
            <a:spLocks noChangeArrowheads="1"/>
          </p:cNvSpPr>
          <p:nvPr/>
        </p:nvSpPr>
        <p:spPr bwMode="auto">
          <a:xfrm>
            <a:off x="1042988" y="98425"/>
            <a:ext cx="5616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rgbClr val="336699"/>
                </a:solidFill>
              </a:rPr>
              <a:t>2. Erstellung von  Personalkostenvereinbarungen 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23850" y="1341438"/>
            <a:ext cx="2089150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Projektkoordinator ITB/Universität Bremen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323850" y="1844675"/>
            <a:ext cx="2087563" cy="4248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3419475" y="1844675"/>
            <a:ext cx="2087563" cy="4248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3417888" y="1341438"/>
            <a:ext cx="2090737" cy="5286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Länder-Koordinatoren ISEU, PSTU, NTU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6515100" y="1322388"/>
            <a:ext cx="2089150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Projekt Partner in BY, RU, UA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6524625" y="1825625"/>
            <a:ext cx="2068513" cy="426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23850" y="2205038"/>
            <a:ext cx="20875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Erstellung der Personalkostenverein-barungen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268538" y="3716338"/>
            <a:ext cx="42481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516688" y="3141663"/>
            <a:ext cx="2047875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Verteilung der Personalkostenverein-barungen an Team-Mitglieder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23850" y="3203575"/>
            <a:ext cx="20875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Versendung der Personalkostenverein-barungen als pdf-Dateien an Team-Leiter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4D3BA-53FB-4587-9397-20FE9D7F7E53}" type="slidenum">
              <a:rPr lang="de-DE"/>
              <a:pPr>
                <a:defRPr/>
              </a:pPr>
              <a:t>2</a:t>
            </a:fld>
            <a:endParaRPr lang="de-DE"/>
          </a:p>
        </p:txBody>
      </p:sp>
      <p:sp>
        <p:nvSpPr>
          <p:cNvPr id="3075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076" name="Textfeld 4"/>
          <p:cNvSpPr txBox="1">
            <a:spLocks noChangeArrowheads="1"/>
          </p:cNvSpPr>
          <p:nvPr/>
        </p:nvSpPr>
        <p:spPr bwMode="auto">
          <a:xfrm>
            <a:off x="1042988" y="98425"/>
            <a:ext cx="5545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rgbClr val="336699"/>
                </a:solidFill>
              </a:rPr>
              <a:t>Projektmanagement-Struktur: Übersicht </a:t>
            </a:r>
          </a:p>
        </p:txBody>
      </p:sp>
      <p:sp>
        <p:nvSpPr>
          <p:cNvPr id="3077" name="Rectangle 21"/>
          <p:cNvSpPr>
            <a:spLocks noChangeArrowheads="1"/>
          </p:cNvSpPr>
          <p:nvPr/>
        </p:nvSpPr>
        <p:spPr bwMode="auto">
          <a:xfrm>
            <a:off x="7938" y="1727238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78" name="Rectangle 22"/>
          <p:cNvSpPr>
            <a:spLocks noChangeArrowheads="1"/>
          </p:cNvSpPr>
          <p:nvPr/>
        </p:nvSpPr>
        <p:spPr bwMode="auto">
          <a:xfrm>
            <a:off x="7938" y="2327296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79" name="Rectangle 23"/>
          <p:cNvSpPr>
            <a:spLocks noChangeArrowheads="1"/>
          </p:cNvSpPr>
          <p:nvPr/>
        </p:nvSpPr>
        <p:spPr bwMode="auto">
          <a:xfrm>
            <a:off x="7938" y="2924196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80" name="Rectangle 36"/>
          <p:cNvSpPr>
            <a:spLocks noChangeArrowheads="1"/>
          </p:cNvSpPr>
          <p:nvPr/>
        </p:nvSpPr>
        <p:spPr bwMode="auto">
          <a:xfrm>
            <a:off x="1485900" y="5300663"/>
            <a:ext cx="827088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2422525" y="5300663"/>
            <a:ext cx="827088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83" name="Rectangle 39"/>
          <p:cNvSpPr>
            <a:spLocks noChangeArrowheads="1"/>
          </p:cNvSpPr>
          <p:nvPr/>
        </p:nvSpPr>
        <p:spPr bwMode="auto">
          <a:xfrm>
            <a:off x="1017588" y="5876925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84" name="Rectangle 40"/>
          <p:cNvSpPr>
            <a:spLocks noChangeArrowheads="1"/>
          </p:cNvSpPr>
          <p:nvPr/>
        </p:nvSpPr>
        <p:spPr bwMode="auto">
          <a:xfrm>
            <a:off x="1954213" y="5876925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87" name="Rectangle 44"/>
          <p:cNvSpPr>
            <a:spLocks noChangeArrowheads="1"/>
          </p:cNvSpPr>
          <p:nvPr/>
        </p:nvSpPr>
        <p:spPr bwMode="auto">
          <a:xfrm>
            <a:off x="82550" y="5876925"/>
            <a:ext cx="827088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88" name="Rectangle 45"/>
          <p:cNvSpPr>
            <a:spLocks noChangeArrowheads="1"/>
          </p:cNvSpPr>
          <p:nvPr/>
        </p:nvSpPr>
        <p:spPr bwMode="auto">
          <a:xfrm>
            <a:off x="541338" y="5300663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90" name="Rectangle 48"/>
          <p:cNvSpPr>
            <a:spLocks noChangeArrowheads="1"/>
          </p:cNvSpPr>
          <p:nvPr/>
        </p:nvSpPr>
        <p:spPr bwMode="auto">
          <a:xfrm>
            <a:off x="1952625" y="4418013"/>
            <a:ext cx="827088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91" name="Oval 50"/>
          <p:cNvSpPr>
            <a:spLocks noChangeArrowheads="1"/>
          </p:cNvSpPr>
          <p:nvPr/>
        </p:nvSpPr>
        <p:spPr bwMode="auto">
          <a:xfrm>
            <a:off x="2339975" y="1196975"/>
            <a:ext cx="4392613" cy="9366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92" name="Rectangle 51"/>
          <p:cNvSpPr>
            <a:spLocks noChangeArrowheads="1"/>
          </p:cNvSpPr>
          <p:nvPr/>
        </p:nvSpPr>
        <p:spPr bwMode="auto">
          <a:xfrm>
            <a:off x="3937000" y="2565400"/>
            <a:ext cx="1273175" cy="792163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93" name="Line 52"/>
          <p:cNvSpPr>
            <a:spLocks noChangeShapeType="1"/>
          </p:cNvSpPr>
          <p:nvPr/>
        </p:nvSpPr>
        <p:spPr bwMode="auto">
          <a:xfrm>
            <a:off x="971549" y="4221162"/>
            <a:ext cx="6628546" cy="183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/>
          </a:p>
        </p:txBody>
      </p:sp>
      <p:sp>
        <p:nvSpPr>
          <p:cNvPr id="3094" name="Line 55"/>
          <p:cNvSpPr>
            <a:spLocks noChangeShapeType="1"/>
          </p:cNvSpPr>
          <p:nvPr/>
        </p:nvSpPr>
        <p:spPr bwMode="auto">
          <a:xfrm flipH="1">
            <a:off x="971549" y="1976795"/>
            <a:ext cx="991" cy="22507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/>
          </a:p>
        </p:txBody>
      </p:sp>
      <p:sp>
        <p:nvSpPr>
          <p:cNvPr id="3095" name="Line 56"/>
          <p:cNvSpPr>
            <a:spLocks noChangeShapeType="1"/>
          </p:cNvSpPr>
          <p:nvPr/>
        </p:nvSpPr>
        <p:spPr bwMode="auto">
          <a:xfrm flipH="1">
            <a:off x="830263" y="1986001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96" name="Line 57"/>
          <p:cNvSpPr>
            <a:spLocks noChangeShapeType="1"/>
          </p:cNvSpPr>
          <p:nvPr/>
        </p:nvSpPr>
        <p:spPr bwMode="auto">
          <a:xfrm flipH="1">
            <a:off x="827088" y="2568596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97" name="Line 58"/>
          <p:cNvSpPr>
            <a:spLocks noChangeShapeType="1"/>
          </p:cNvSpPr>
          <p:nvPr/>
        </p:nvSpPr>
        <p:spPr bwMode="auto">
          <a:xfrm flipH="1">
            <a:off x="827088" y="3187721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98" name="Line 60"/>
          <p:cNvSpPr>
            <a:spLocks noChangeShapeType="1"/>
          </p:cNvSpPr>
          <p:nvPr/>
        </p:nvSpPr>
        <p:spPr bwMode="auto">
          <a:xfrm>
            <a:off x="4572000" y="3355975"/>
            <a:ext cx="0" cy="865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99" name="Line 61"/>
          <p:cNvSpPr>
            <a:spLocks noChangeShapeType="1"/>
          </p:cNvSpPr>
          <p:nvPr/>
        </p:nvSpPr>
        <p:spPr bwMode="auto">
          <a:xfrm>
            <a:off x="2351088" y="4221163"/>
            <a:ext cx="0" cy="198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00" name="Line 64"/>
          <p:cNvSpPr>
            <a:spLocks noChangeShapeType="1"/>
          </p:cNvSpPr>
          <p:nvPr/>
        </p:nvSpPr>
        <p:spPr bwMode="auto">
          <a:xfrm>
            <a:off x="2363788" y="4919663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01" name="Line 65"/>
          <p:cNvSpPr>
            <a:spLocks noChangeShapeType="1"/>
          </p:cNvSpPr>
          <p:nvPr/>
        </p:nvSpPr>
        <p:spPr bwMode="auto">
          <a:xfrm>
            <a:off x="981075" y="5094287"/>
            <a:ext cx="1851979" cy="9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/>
          </a:p>
        </p:txBody>
      </p:sp>
      <p:sp>
        <p:nvSpPr>
          <p:cNvPr id="3104" name="Line 68"/>
          <p:cNvSpPr>
            <a:spLocks noChangeShapeType="1"/>
          </p:cNvSpPr>
          <p:nvPr/>
        </p:nvSpPr>
        <p:spPr bwMode="auto">
          <a:xfrm>
            <a:off x="1924050" y="5094288"/>
            <a:ext cx="0" cy="198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05" name="Line 69"/>
          <p:cNvSpPr>
            <a:spLocks noChangeShapeType="1"/>
          </p:cNvSpPr>
          <p:nvPr/>
        </p:nvSpPr>
        <p:spPr bwMode="auto">
          <a:xfrm>
            <a:off x="981075" y="5103813"/>
            <a:ext cx="0" cy="198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06" name="Line 70"/>
          <p:cNvSpPr>
            <a:spLocks noChangeShapeType="1"/>
          </p:cNvSpPr>
          <p:nvPr/>
        </p:nvSpPr>
        <p:spPr bwMode="auto">
          <a:xfrm>
            <a:off x="480472" y="5087938"/>
            <a:ext cx="2826607" cy="60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/>
          </a:p>
        </p:txBody>
      </p:sp>
      <p:sp>
        <p:nvSpPr>
          <p:cNvPr id="3109" name="Line 74"/>
          <p:cNvSpPr>
            <a:spLocks noChangeShapeType="1"/>
          </p:cNvSpPr>
          <p:nvPr/>
        </p:nvSpPr>
        <p:spPr bwMode="auto">
          <a:xfrm>
            <a:off x="2365375" y="5084763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10" name="Line 75"/>
          <p:cNvSpPr>
            <a:spLocks noChangeShapeType="1"/>
          </p:cNvSpPr>
          <p:nvPr/>
        </p:nvSpPr>
        <p:spPr bwMode="auto">
          <a:xfrm>
            <a:off x="1435100" y="5084763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11" name="Line 76"/>
          <p:cNvSpPr>
            <a:spLocks noChangeShapeType="1"/>
          </p:cNvSpPr>
          <p:nvPr/>
        </p:nvSpPr>
        <p:spPr bwMode="auto">
          <a:xfrm>
            <a:off x="484188" y="5084763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12" name="Line 91"/>
          <p:cNvSpPr>
            <a:spLocks noChangeShapeType="1"/>
          </p:cNvSpPr>
          <p:nvPr/>
        </p:nvSpPr>
        <p:spPr bwMode="auto">
          <a:xfrm>
            <a:off x="4572000" y="21336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13" name="Rectangle 92"/>
          <p:cNvSpPr>
            <a:spLocks noChangeArrowheads="1"/>
          </p:cNvSpPr>
          <p:nvPr/>
        </p:nvSpPr>
        <p:spPr bwMode="auto">
          <a:xfrm>
            <a:off x="2987675" y="3533775"/>
            <a:ext cx="827088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14" name="Oval 93"/>
          <p:cNvSpPr>
            <a:spLocks noChangeArrowheads="1"/>
          </p:cNvSpPr>
          <p:nvPr/>
        </p:nvSpPr>
        <p:spPr bwMode="auto">
          <a:xfrm>
            <a:off x="5437188" y="3500438"/>
            <a:ext cx="574675" cy="576262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15" name="Line 94"/>
          <p:cNvSpPr>
            <a:spLocks noChangeShapeType="1"/>
          </p:cNvSpPr>
          <p:nvPr/>
        </p:nvSpPr>
        <p:spPr bwMode="auto">
          <a:xfrm flipV="1">
            <a:off x="3817938" y="3789363"/>
            <a:ext cx="161766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16" name="Text Box 95"/>
          <p:cNvSpPr txBox="1">
            <a:spLocks noChangeArrowheads="1"/>
          </p:cNvSpPr>
          <p:nvPr/>
        </p:nvSpPr>
        <p:spPr bwMode="auto">
          <a:xfrm>
            <a:off x="2700338" y="1341438"/>
            <a:ext cx="3671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800" b="1">
                <a:solidFill>
                  <a:srgbClr val="003366"/>
                </a:solidFill>
              </a:rPr>
              <a:t>ProjektmanagementausschussPMA</a:t>
            </a:r>
          </a:p>
        </p:txBody>
      </p:sp>
      <p:sp>
        <p:nvSpPr>
          <p:cNvPr id="3117" name="Text Box 96"/>
          <p:cNvSpPr txBox="1">
            <a:spLocks noChangeArrowheads="1"/>
          </p:cNvSpPr>
          <p:nvPr/>
        </p:nvSpPr>
        <p:spPr bwMode="auto">
          <a:xfrm>
            <a:off x="3902496" y="2699649"/>
            <a:ext cx="13550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000" b="1" dirty="0" err="1" smtClean="0">
                <a:solidFill>
                  <a:srgbClr val="003366"/>
                </a:solidFill>
              </a:rPr>
              <a:t>ProjektkoordinatorPD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 Dr. Rainer Bremer, ITB/UB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118" name="Text Box 97"/>
          <p:cNvSpPr txBox="1">
            <a:spLocks noChangeArrowheads="1"/>
          </p:cNvSpPr>
          <p:nvPr/>
        </p:nvSpPr>
        <p:spPr bwMode="auto">
          <a:xfrm>
            <a:off x="2954338" y="354488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ITB/UB, </a:t>
            </a:r>
            <a:r>
              <a:rPr lang="de-DE" altLang="de-DE" sz="1000" b="1" dirty="0">
                <a:solidFill>
                  <a:srgbClr val="003366"/>
                </a:solidFill>
              </a:rPr>
              <a:t>DE</a:t>
            </a:r>
          </a:p>
        </p:txBody>
      </p:sp>
      <p:sp>
        <p:nvSpPr>
          <p:cNvPr id="3119" name="Text Box 98"/>
          <p:cNvSpPr txBox="1">
            <a:spLocks noChangeArrowheads="1"/>
          </p:cNvSpPr>
          <p:nvPr/>
        </p:nvSpPr>
        <p:spPr bwMode="auto">
          <a:xfrm>
            <a:off x="5526088" y="3671888"/>
            <a:ext cx="485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>
                <a:solidFill>
                  <a:srgbClr val="003366"/>
                </a:solidFill>
              </a:rPr>
              <a:t>KUB</a:t>
            </a:r>
          </a:p>
        </p:txBody>
      </p:sp>
      <p:sp>
        <p:nvSpPr>
          <p:cNvPr id="3120" name="Text Box 100"/>
          <p:cNvSpPr txBox="1">
            <a:spLocks noChangeArrowheads="1"/>
          </p:cNvSpPr>
          <p:nvPr/>
        </p:nvSpPr>
        <p:spPr bwMode="auto">
          <a:xfrm>
            <a:off x="-36513" y="1771688"/>
            <a:ext cx="93662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UPB, </a:t>
            </a:r>
            <a:r>
              <a:rPr lang="de-DE" altLang="de-DE" sz="1000" b="1" dirty="0">
                <a:solidFill>
                  <a:srgbClr val="003366"/>
                </a:solidFill>
              </a:rPr>
              <a:t>DE</a:t>
            </a:r>
          </a:p>
        </p:txBody>
      </p:sp>
      <p:sp>
        <p:nvSpPr>
          <p:cNvPr id="3121" name="Text Box 101"/>
          <p:cNvSpPr txBox="1">
            <a:spLocks noChangeArrowheads="1"/>
          </p:cNvSpPr>
          <p:nvPr/>
        </p:nvSpPr>
        <p:spPr bwMode="auto">
          <a:xfrm>
            <a:off x="-36513" y="2354284"/>
            <a:ext cx="93662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UZ, SK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122" name="Text Box 102"/>
          <p:cNvSpPr txBox="1">
            <a:spLocks noChangeArrowheads="1"/>
          </p:cNvSpPr>
          <p:nvPr/>
        </p:nvSpPr>
        <p:spPr bwMode="auto">
          <a:xfrm>
            <a:off x="-36513" y="2994046"/>
            <a:ext cx="93662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LU, LV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123" name="Text Box 105"/>
          <p:cNvSpPr txBox="1">
            <a:spLocks noChangeArrowheads="1"/>
          </p:cNvSpPr>
          <p:nvPr/>
        </p:nvSpPr>
        <p:spPr bwMode="auto">
          <a:xfrm>
            <a:off x="1890713" y="4365625"/>
            <a:ext cx="9366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Koordinator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BY, ISEU Minsk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124" name="Text Box 112"/>
          <p:cNvSpPr txBox="1">
            <a:spLocks noChangeArrowheads="1"/>
          </p:cNvSpPr>
          <p:nvPr/>
        </p:nvSpPr>
        <p:spPr bwMode="auto">
          <a:xfrm>
            <a:off x="1462088" y="5270500"/>
            <a:ext cx="9366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VSTU Witebsk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125" name="Text Box 114"/>
          <p:cNvSpPr txBox="1">
            <a:spLocks noChangeArrowheads="1"/>
          </p:cNvSpPr>
          <p:nvPr/>
        </p:nvSpPr>
        <p:spPr bwMode="auto">
          <a:xfrm>
            <a:off x="2371725" y="5357813"/>
            <a:ext cx="936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GSU Gomel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126" name="Text Box 115"/>
          <p:cNvSpPr txBox="1">
            <a:spLocks noChangeArrowheads="1"/>
          </p:cNvSpPr>
          <p:nvPr/>
        </p:nvSpPr>
        <p:spPr bwMode="auto">
          <a:xfrm>
            <a:off x="519113" y="5349004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ISEU Minsk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128" name="Text Box 117"/>
          <p:cNvSpPr txBox="1">
            <a:spLocks noChangeArrowheads="1"/>
          </p:cNvSpPr>
          <p:nvPr/>
        </p:nvSpPr>
        <p:spPr bwMode="auto">
          <a:xfrm>
            <a:off x="34925" y="5856288"/>
            <a:ext cx="9366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err="1" smtClean="0">
                <a:solidFill>
                  <a:srgbClr val="003366"/>
                </a:solidFill>
              </a:rPr>
              <a:t>PolesSU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 Pinsk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129" name="Text Box 118"/>
          <p:cNvSpPr txBox="1">
            <a:spLocks noChangeArrowheads="1"/>
          </p:cNvSpPr>
          <p:nvPr/>
        </p:nvSpPr>
        <p:spPr bwMode="auto">
          <a:xfrm>
            <a:off x="981075" y="5930292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RIPO Minsk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130" name="Text Box 119"/>
          <p:cNvSpPr txBox="1">
            <a:spLocks noChangeArrowheads="1"/>
          </p:cNvSpPr>
          <p:nvPr/>
        </p:nvSpPr>
        <p:spPr bwMode="auto">
          <a:xfrm>
            <a:off x="1907183" y="5933422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NIHE Minsk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133" name="Line 67"/>
          <p:cNvSpPr>
            <a:spLocks noChangeShapeType="1"/>
          </p:cNvSpPr>
          <p:nvPr/>
        </p:nvSpPr>
        <p:spPr bwMode="auto">
          <a:xfrm>
            <a:off x="2835275" y="5092700"/>
            <a:ext cx="0" cy="198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34" name="Rectangle 36"/>
          <p:cNvSpPr>
            <a:spLocks noChangeArrowheads="1"/>
          </p:cNvSpPr>
          <p:nvPr/>
        </p:nvSpPr>
        <p:spPr bwMode="auto">
          <a:xfrm>
            <a:off x="5541466" y="5300663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35" name="Rectangle 37"/>
          <p:cNvSpPr>
            <a:spLocks noChangeArrowheads="1"/>
          </p:cNvSpPr>
          <p:nvPr/>
        </p:nvSpPr>
        <p:spPr bwMode="auto">
          <a:xfrm>
            <a:off x="6478091" y="5300663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36" name="Rectangle 38"/>
          <p:cNvSpPr>
            <a:spLocks noChangeArrowheads="1"/>
          </p:cNvSpPr>
          <p:nvPr/>
        </p:nvSpPr>
        <p:spPr bwMode="auto">
          <a:xfrm>
            <a:off x="7414716" y="5300663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37" name="Rectangle 39"/>
          <p:cNvSpPr>
            <a:spLocks noChangeArrowheads="1"/>
          </p:cNvSpPr>
          <p:nvPr/>
        </p:nvSpPr>
        <p:spPr bwMode="auto">
          <a:xfrm>
            <a:off x="5073153" y="5876925"/>
            <a:ext cx="827088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38" name="Rectangle 40"/>
          <p:cNvSpPr>
            <a:spLocks noChangeArrowheads="1"/>
          </p:cNvSpPr>
          <p:nvPr/>
        </p:nvSpPr>
        <p:spPr bwMode="auto">
          <a:xfrm>
            <a:off x="6009778" y="5876925"/>
            <a:ext cx="827088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39" name="Rectangle 41"/>
          <p:cNvSpPr>
            <a:spLocks noChangeArrowheads="1"/>
          </p:cNvSpPr>
          <p:nvPr/>
        </p:nvSpPr>
        <p:spPr bwMode="auto">
          <a:xfrm>
            <a:off x="6946403" y="5876925"/>
            <a:ext cx="827088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40" name="Rectangle 44"/>
          <p:cNvSpPr>
            <a:spLocks noChangeArrowheads="1"/>
          </p:cNvSpPr>
          <p:nvPr/>
        </p:nvSpPr>
        <p:spPr bwMode="auto">
          <a:xfrm>
            <a:off x="4136528" y="5876925"/>
            <a:ext cx="827088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41" name="Rectangle 45"/>
          <p:cNvSpPr>
            <a:spLocks noChangeArrowheads="1"/>
          </p:cNvSpPr>
          <p:nvPr/>
        </p:nvSpPr>
        <p:spPr bwMode="auto">
          <a:xfrm>
            <a:off x="4596903" y="5300663"/>
            <a:ext cx="827088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42" name="Rectangle 48"/>
          <p:cNvSpPr>
            <a:spLocks noChangeArrowheads="1"/>
          </p:cNvSpPr>
          <p:nvPr/>
        </p:nvSpPr>
        <p:spPr bwMode="auto">
          <a:xfrm>
            <a:off x="6027999" y="4418013"/>
            <a:ext cx="827087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43" name="Line 61"/>
          <p:cNvSpPr>
            <a:spLocks noChangeShapeType="1"/>
          </p:cNvSpPr>
          <p:nvPr/>
        </p:nvSpPr>
        <p:spPr bwMode="auto">
          <a:xfrm>
            <a:off x="6426461" y="4221163"/>
            <a:ext cx="0" cy="198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45" name="Line 65"/>
          <p:cNvSpPr>
            <a:spLocks noChangeShapeType="1"/>
          </p:cNvSpPr>
          <p:nvPr/>
        </p:nvSpPr>
        <p:spPr bwMode="auto">
          <a:xfrm flipV="1">
            <a:off x="4531816" y="5089525"/>
            <a:ext cx="331470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46" name="Line 67"/>
          <p:cNvSpPr>
            <a:spLocks noChangeShapeType="1"/>
          </p:cNvSpPr>
          <p:nvPr/>
        </p:nvSpPr>
        <p:spPr bwMode="auto">
          <a:xfrm>
            <a:off x="7844928" y="5100638"/>
            <a:ext cx="0" cy="198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47" name="Line 68"/>
          <p:cNvSpPr>
            <a:spLocks noChangeShapeType="1"/>
          </p:cNvSpPr>
          <p:nvPr/>
        </p:nvSpPr>
        <p:spPr bwMode="auto">
          <a:xfrm>
            <a:off x="5979616" y="5094288"/>
            <a:ext cx="0" cy="198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48" name="Line 69"/>
          <p:cNvSpPr>
            <a:spLocks noChangeShapeType="1"/>
          </p:cNvSpPr>
          <p:nvPr/>
        </p:nvSpPr>
        <p:spPr bwMode="auto">
          <a:xfrm>
            <a:off x="5036641" y="5103813"/>
            <a:ext cx="0" cy="198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49" name="Line 73"/>
          <p:cNvSpPr>
            <a:spLocks noChangeShapeType="1"/>
          </p:cNvSpPr>
          <p:nvPr/>
        </p:nvSpPr>
        <p:spPr bwMode="auto">
          <a:xfrm>
            <a:off x="7357566" y="5084763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50" name="Line 74"/>
          <p:cNvSpPr>
            <a:spLocks noChangeShapeType="1"/>
          </p:cNvSpPr>
          <p:nvPr/>
        </p:nvSpPr>
        <p:spPr bwMode="auto">
          <a:xfrm>
            <a:off x="6420941" y="5084763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51" name="Line 75"/>
          <p:cNvSpPr>
            <a:spLocks noChangeShapeType="1"/>
          </p:cNvSpPr>
          <p:nvPr/>
        </p:nvSpPr>
        <p:spPr bwMode="auto">
          <a:xfrm>
            <a:off x="5490666" y="5084763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52" name="Line 76"/>
          <p:cNvSpPr>
            <a:spLocks noChangeShapeType="1"/>
          </p:cNvSpPr>
          <p:nvPr/>
        </p:nvSpPr>
        <p:spPr bwMode="auto">
          <a:xfrm>
            <a:off x="4539753" y="5084763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53" name="Text Box 112"/>
          <p:cNvSpPr txBox="1">
            <a:spLocks noChangeArrowheads="1"/>
          </p:cNvSpPr>
          <p:nvPr/>
        </p:nvSpPr>
        <p:spPr bwMode="auto">
          <a:xfrm>
            <a:off x="4531816" y="5280025"/>
            <a:ext cx="9366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PSTU St. Petersburg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154" name="Text Box 113"/>
          <p:cNvSpPr txBox="1">
            <a:spLocks noChangeArrowheads="1"/>
          </p:cNvSpPr>
          <p:nvPr/>
        </p:nvSpPr>
        <p:spPr bwMode="auto">
          <a:xfrm>
            <a:off x="5490666" y="5275330"/>
            <a:ext cx="9366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LSTU </a:t>
            </a:r>
            <a:r>
              <a:rPr lang="de-DE" altLang="de-DE" sz="1000" b="1" dirty="0" err="1" smtClean="0">
                <a:solidFill>
                  <a:srgbClr val="003366"/>
                </a:solidFill>
              </a:rPr>
              <a:t>Lipetsk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155" name="Text Box 114"/>
          <p:cNvSpPr txBox="1">
            <a:spLocks noChangeArrowheads="1"/>
          </p:cNvSpPr>
          <p:nvPr/>
        </p:nvSpPr>
        <p:spPr bwMode="auto">
          <a:xfrm>
            <a:off x="6388888" y="5275330"/>
            <a:ext cx="103455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NPP DISTANT </a:t>
            </a:r>
            <a:r>
              <a:rPr lang="de-DE" altLang="de-DE" sz="1000" b="1" dirty="0" err="1" smtClean="0">
                <a:solidFill>
                  <a:srgbClr val="003366"/>
                </a:solidFill>
              </a:rPr>
              <a:t>Lipetsk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156" name="Text Box 115"/>
          <p:cNvSpPr txBox="1">
            <a:spLocks noChangeArrowheads="1"/>
          </p:cNvSpPr>
          <p:nvPr/>
        </p:nvSpPr>
        <p:spPr bwMode="auto">
          <a:xfrm>
            <a:off x="7379791" y="5275330"/>
            <a:ext cx="9366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RSUCE Rostow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157" name="Text Box 117"/>
          <p:cNvSpPr txBox="1">
            <a:spLocks noChangeArrowheads="1"/>
          </p:cNvSpPr>
          <p:nvPr/>
        </p:nvSpPr>
        <p:spPr bwMode="auto">
          <a:xfrm>
            <a:off x="4047150" y="5854700"/>
            <a:ext cx="113714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MSTU Magnitogorsk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158" name="Text Box 118"/>
          <p:cNvSpPr txBox="1">
            <a:spLocks noChangeArrowheads="1"/>
          </p:cNvSpPr>
          <p:nvPr/>
        </p:nvSpPr>
        <p:spPr bwMode="auto">
          <a:xfrm>
            <a:off x="5003527" y="5851394"/>
            <a:ext cx="9366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NCTC Novosibirsk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159" name="Text Box 119"/>
          <p:cNvSpPr txBox="1">
            <a:spLocks noChangeArrowheads="1"/>
          </p:cNvSpPr>
          <p:nvPr/>
        </p:nvSpPr>
        <p:spPr bwMode="auto">
          <a:xfrm>
            <a:off x="5973266" y="5849938"/>
            <a:ext cx="9366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SSGA Novosibirsk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160" name="Text Box 120"/>
          <p:cNvSpPr txBox="1">
            <a:spLocks noChangeArrowheads="1"/>
          </p:cNvSpPr>
          <p:nvPr/>
        </p:nvSpPr>
        <p:spPr bwMode="auto">
          <a:xfrm>
            <a:off x="6876256" y="5844582"/>
            <a:ext cx="9366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NIRO </a:t>
            </a:r>
            <a:r>
              <a:rPr lang="de-DE" altLang="de-DE" sz="1000" b="1" dirty="0" err="1" smtClean="0">
                <a:solidFill>
                  <a:srgbClr val="003366"/>
                </a:solidFill>
              </a:rPr>
              <a:t>Velikiy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 </a:t>
            </a:r>
            <a:r>
              <a:rPr lang="de-DE" altLang="de-DE" sz="1000" b="1" dirty="0" err="1" smtClean="0">
                <a:solidFill>
                  <a:srgbClr val="003366"/>
                </a:solidFill>
              </a:rPr>
              <a:t>Novgorod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161" name="Line 67"/>
          <p:cNvSpPr>
            <a:spLocks noChangeShapeType="1"/>
          </p:cNvSpPr>
          <p:nvPr/>
        </p:nvSpPr>
        <p:spPr bwMode="auto">
          <a:xfrm>
            <a:off x="6890841" y="5092700"/>
            <a:ext cx="0" cy="198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171" name="Text Box 105"/>
          <p:cNvSpPr txBox="1">
            <a:spLocks noChangeArrowheads="1"/>
          </p:cNvSpPr>
          <p:nvPr/>
        </p:nvSpPr>
        <p:spPr bwMode="auto">
          <a:xfrm>
            <a:off x="5956982" y="4365625"/>
            <a:ext cx="104859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Koordinator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RU, PSTU St. Petersburg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101" name="Rectangle 23"/>
          <p:cNvSpPr>
            <a:spLocks noChangeArrowheads="1"/>
          </p:cNvSpPr>
          <p:nvPr/>
        </p:nvSpPr>
        <p:spPr bwMode="auto">
          <a:xfrm>
            <a:off x="7939" y="3522152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" name="Line 58"/>
          <p:cNvSpPr>
            <a:spLocks noChangeShapeType="1"/>
          </p:cNvSpPr>
          <p:nvPr/>
        </p:nvSpPr>
        <p:spPr bwMode="auto">
          <a:xfrm flipH="1">
            <a:off x="827089" y="3785677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3" name="Text Box 102"/>
          <p:cNvSpPr txBox="1">
            <a:spLocks noChangeArrowheads="1"/>
          </p:cNvSpPr>
          <p:nvPr/>
        </p:nvSpPr>
        <p:spPr bwMode="auto">
          <a:xfrm>
            <a:off x="-36512" y="3592002"/>
            <a:ext cx="93662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CDV, CZ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104" name="Rectangle 40"/>
          <p:cNvSpPr>
            <a:spLocks noChangeArrowheads="1"/>
          </p:cNvSpPr>
          <p:nvPr/>
        </p:nvSpPr>
        <p:spPr bwMode="auto">
          <a:xfrm>
            <a:off x="2890317" y="5877346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6" name="Line 74"/>
          <p:cNvSpPr>
            <a:spLocks noChangeShapeType="1"/>
          </p:cNvSpPr>
          <p:nvPr/>
        </p:nvSpPr>
        <p:spPr bwMode="auto">
          <a:xfrm>
            <a:off x="3301479" y="5085184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7" name="Text Box 119"/>
          <p:cNvSpPr txBox="1">
            <a:spLocks noChangeArrowheads="1"/>
          </p:cNvSpPr>
          <p:nvPr/>
        </p:nvSpPr>
        <p:spPr bwMode="auto">
          <a:xfrm>
            <a:off x="2843287" y="5933843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BSA Gorki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109" name="Line 55"/>
          <p:cNvSpPr>
            <a:spLocks noChangeShapeType="1"/>
          </p:cNvSpPr>
          <p:nvPr/>
        </p:nvSpPr>
        <p:spPr bwMode="auto">
          <a:xfrm flipH="1">
            <a:off x="8147303" y="1840020"/>
            <a:ext cx="3759" cy="2399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/>
          </a:p>
        </p:txBody>
      </p:sp>
      <p:sp>
        <p:nvSpPr>
          <p:cNvPr id="110" name="Line 56"/>
          <p:cNvSpPr>
            <a:spLocks noChangeShapeType="1"/>
          </p:cNvSpPr>
          <p:nvPr/>
        </p:nvSpPr>
        <p:spPr bwMode="auto">
          <a:xfrm flipH="1">
            <a:off x="8149219" y="1841546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11" name="Line 57"/>
          <p:cNvSpPr>
            <a:spLocks noChangeShapeType="1"/>
          </p:cNvSpPr>
          <p:nvPr/>
        </p:nvSpPr>
        <p:spPr bwMode="auto">
          <a:xfrm flipH="1">
            <a:off x="8146044" y="2424141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12" name="Line 58"/>
          <p:cNvSpPr>
            <a:spLocks noChangeShapeType="1"/>
          </p:cNvSpPr>
          <p:nvPr/>
        </p:nvSpPr>
        <p:spPr bwMode="auto">
          <a:xfrm flipH="1">
            <a:off x="8146044" y="3043266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13" name="Line 58"/>
          <p:cNvSpPr>
            <a:spLocks noChangeShapeType="1"/>
          </p:cNvSpPr>
          <p:nvPr/>
        </p:nvSpPr>
        <p:spPr bwMode="auto">
          <a:xfrm flipH="1">
            <a:off x="8146045" y="3641222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14" name="Rectangle 21"/>
          <p:cNvSpPr>
            <a:spLocks noChangeArrowheads="1"/>
          </p:cNvSpPr>
          <p:nvPr/>
        </p:nvSpPr>
        <p:spPr bwMode="auto">
          <a:xfrm>
            <a:off x="8300211" y="1577264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5" name="Rectangle 22"/>
          <p:cNvSpPr>
            <a:spLocks noChangeArrowheads="1"/>
          </p:cNvSpPr>
          <p:nvPr/>
        </p:nvSpPr>
        <p:spPr bwMode="auto">
          <a:xfrm>
            <a:off x="8300211" y="2177322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6" name="Rectangle 23"/>
          <p:cNvSpPr>
            <a:spLocks noChangeArrowheads="1"/>
          </p:cNvSpPr>
          <p:nvPr/>
        </p:nvSpPr>
        <p:spPr bwMode="auto">
          <a:xfrm>
            <a:off x="8300211" y="2774222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7" name="Text Box 100"/>
          <p:cNvSpPr txBox="1">
            <a:spLocks noChangeArrowheads="1"/>
          </p:cNvSpPr>
          <p:nvPr/>
        </p:nvSpPr>
        <p:spPr bwMode="auto">
          <a:xfrm>
            <a:off x="8255760" y="1621714"/>
            <a:ext cx="93662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NTU Kiew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118" name="Text Box 101"/>
          <p:cNvSpPr txBox="1">
            <a:spLocks noChangeArrowheads="1"/>
          </p:cNvSpPr>
          <p:nvPr/>
        </p:nvSpPr>
        <p:spPr bwMode="auto">
          <a:xfrm>
            <a:off x="8255760" y="2168685"/>
            <a:ext cx="93662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TNU Simferopol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119" name="Text Box 102"/>
          <p:cNvSpPr txBox="1">
            <a:spLocks noChangeArrowheads="1"/>
          </p:cNvSpPr>
          <p:nvPr/>
        </p:nvSpPr>
        <p:spPr bwMode="auto">
          <a:xfrm>
            <a:off x="8255760" y="2784697"/>
            <a:ext cx="93662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CHNU </a:t>
            </a:r>
            <a:r>
              <a:rPr lang="de-DE" altLang="de-DE" sz="1000" b="1" dirty="0" err="1" smtClean="0">
                <a:solidFill>
                  <a:srgbClr val="003366"/>
                </a:solidFill>
              </a:rPr>
              <a:t>Chernivtsi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120" name="Rectangle 23"/>
          <p:cNvSpPr>
            <a:spLocks noChangeArrowheads="1"/>
          </p:cNvSpPr>
          <p:nvPr/>
        </p:nvSpPr>
        <p:spPr bwMode="auto">
          <a:xfrm>
            <a:off x="8300212" y="3372178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1" name="Text Box 102"/>
          <p:cNvSpPr txBox="1">
            <a:spLocks noChangeArrowheads="1"/>
          </p:cNvSpPr>
          <p:nvPr/>
        </p:nvSpPr>
        <p:spPr bwMode="auto">
          <a:xfrm>
            <a:off x="8255761" y="3345117"/>
            <a:ext cx="9366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PHDPU P.-</a:t>
            </a:r>
            <a:r>
              <a:rPr lang="de-DE" altLang="de-DE" sz="1000" b="1" dirty="0" err="1" smtClean="0">
                <a:solidFill>
                  <a:srgbClr val="003366"/>
                </a:solidFill>
              </a:rPr>
              <a:t>Khmelnytskyy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122" name="Line 61"/>
          <p:cNvSpPr>
            <a:spLocks noChangeShapeType="1"/>
          </p:cNvSpPr>
          <p:nvPr/>
        </p:nvSpPr>
        <p:spPr bwMode="auto">
          <a:xfrm>
            <a:off x="6422688" y="4927520"/>
            <a:ext cx="0" cy="198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23" name="Line 58"/>
          <p:cNvSpPr>
            <a:spLocks noChangeShapeType="1"/>
          </p:cNvSpPr>
          <p:nvPr/>
        </p:nvSpPr>
        <p:spPr bwMode="auto">
          <a:xfrm flipH="1">
            <a:off x="8151928" y="4235451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24" name="Rectangle 23"/>
          <p:cNvSpPr>
            <a:spLocks noChangeArrowheads="1"/>
          </p:cNvSpPr>
          <p:nvPr/>
        </p:nvSpPr>
        <p:spPr bwMode="auto">
          <a:xfrm>
            <a:off x="8306095" y="3966407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5" name="Text Box 102"/>
          <p:cNvSpPr txBox="1">
            <a:spLocks noChangeArrowheads="1"/>
          </p:cNvSpPr>
          <p:nvPr/>
        </p:nvSpPr>
        <p:spPr bwMode="auto">
          <a:xfrm>
            <a:off x="8261644" y="3955122"/>
            <a:ext cx="93662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IVET </a:t>
            </a:r>
            <a:r>
              <a:rPr lang="de-DE" altLang="de-DE" sz="1000" b="1" dirty="0" err="1" smtClean="0">
                <a:solidFill>
                  <a:srgbClr val="003366"/>
                </a:solidFill>
              </a:rPr>
              <a:t>of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 NAPS Kiew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126" name="Rectangle 48"/>
          <p:cNvSpPr>
            <a:spLocks noChangeArrowheads="1"/>
          </p:cNvSpPr>
          <p:nvPr/>
        </p:nvSpPr>
        <p:spPr bwMode="auto">
          <a:xfrm>
            <a:off x="7163297" y="2797691"/>
            <a:ext cx="827087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7" name="Text Box 105"/>
          <p:cNvSpPr txBox="1">
            <a:spLocks noChangeArrowheads="1"/>
          </p:cNvSpPr>
          <p:nvPr/>
        </p:nvSpPr>
        <p:spPr bwMode="auto">
          <a:xfrm>
            <a:off x="7107736" y="2768048"/>
            <a:ext cx="93610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Koordinator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UA, NTU Kiew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128" name="Line 58"/>
          <p:cNvSpPr>
            <a:spLocks noChangeShapeType="1"/>
          </p:cNvSpPr>
          <p:nvPr/>
        </p:nvSpPr>
        <p:spPr bwMode="auto">
          <a:xfrm flipH="1">
            <a:off x="7995016" y="3043200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29" name="Line 55"/>
          <p:cNvSpPr>
            <a:spLocks noChangeShapeType="1"/>
          </p:cNvSpPr>
          <p:nvPr/>
        </p:nvSpPr>
        <p:spPr bwMode="auto">
          <a:xfrm>
            <a:off x="7598535" y="3307295"/>
            <a:ext cx="1560" cy="94212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9FB52E-45FE-458D-9784-353D2E26DBB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21508" name="Textfeld 4"/>
          <p:cNvSpPr txBox="1">
            <a:spLocks noChangeArrowheads="1"/>
          </p:cNvSpPr>
          <p:nvPr/>
        </p:nvSpPr>
        <p:spPr bwMode="auto">
          <a:xfrm>
            <a:off x="1042988" y="98425"/>
            <a:ext cx="5616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rgbClr val="336699"/>
                </a:solidFill>
              </a:rPr>
              <a:t>Beispiel Personalkostenvereinbarung</a:t>
            </a: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054600" y="1063625"/>
          <a:ext cx="4092575" cy="579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Acrobat Document" r:id="rId3" imgW="4533698" imgH="6415932" progId="AcroExch.Document.7">
                  <p:embed/>
                </p:oleObj>
              </mc:Choice>
              <mc:Fallback>
                <p:oleObj name="Acrobat Document" r:id="rId3" imgW="4533698" imgH="6415932" progId="AcroExch.Documen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1063625"/>
                        <a:ext cx="4092575" cy="579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50825" y="1063625"/>
            <a:ext cx="4105275" cy="647700"/>
          </a:xfrm>
          <a:prstGeom prst="wedgeRectCallout">
            <a:avLst>
              <a:gd name="adj1" fmla="val 89755"/>
              <a:gd name="adj2" fmla="val 35296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336699"/>
                </a:solidFill>
              </a:rPr>
              <a:t>Name und Anschrift des Arbeitgebers (Konsortiumsmitglied)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50825" y="1773238"/>
            <a:ext cx="4105275" cy="936625"/>
          </a:xfrm>
          <a:prstGeom prst="wedgeRectCallout">
            <a:avLst>
              <a:gd name="adj1" fmla="val 88051"/>
              <a:gd name="adj2" fmla="val -24574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336699"/>
                </a:solidFill>
              </a:rPr>
              <a:t>Name und Anschrift des Arbeit-nehmers (Mitglied des Projekt-teams)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50825" y="2781300"/>
            <a:ext cx="4105275" cy="360363"/>
          </a:xfrm>
          <a:prstGeom prst="wedgeRectCallout">
            <a:avLst>
              <a:gd name="adj1" fmla="val 75560"/>
              <a:gd name="adj2" fmla="val -56167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336699"/>
                </a:solidFill>
              </a:rPr>
              <a:t>Zeitraum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250825" y="3644900"/>
            <a:ext cx="4105275" cy="360363"/>
          </a:xfrm>
          <a:prstGeom prst="wedgeRectCallout">
            <a:avLst>
              <a:gd name="adj1" fmla="val 75250"/>
              <a:gd name="adj2" fmla="val -105065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336699"/>
                </a:solidFill>
              </a:rPr>
              <a:t>Detaillierte Aufgabenbeschreibung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50825" y="3213100"/>
            <a:ext cx="4105275" cy="360363"/>
          </a:xfrm>
          <a:prstGeom prst="wedgeRectCallout">
            <a:avLst>
              <a:gd name="adj1" fmla="val 74903"/>
              <a:gd name="adj2" fmla="val -136343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1800" b="1">
              <a:solidFill>
                <a:srgbClr val="FF0000"/>
              </a:solidFill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250825" y="3213100"/>
            <a:ext cx="4105275" cy="360363"/>
          </a:xfrm>
          <a:prstGeom prst="wedgeRectCallout">
            <a:avLst>
              <a:gd name="adj1" fmla="val 128769"/>
              <a:gd name="adj2" fmla="val 272468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336699"/>
                </a:solidFill>
              </a:rPr>
              <a:t>Anzahl Arbeitstage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250825" y="4076700"/>
            <a:ext cx="4105275" cy="360363"/>
          </a:xfrm>
          <a:prstGeom prst="wedgeRectCallout">
            <a:avLst>
              <a:gd name="adj1" fmla="val 127454"/>
              <a:gd name="adj2" fmla="val 87884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336699"/>
                </a:solidFill>
              </a:rPr>
              <a:t>Individueller Tagessatz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250825" y="4508500"/>
            <a:ext cx="4105275" cy="360363"/>
          </a:xfrm>
          <a:prstGeom prst="wedgeRectCallout">
            <a:avLst>
              <a:gd name="adj1" fmla="val 126875"/>
              <a:gd name="adj2" fmla="val 4185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336699"/>
                </a:solidFill>
              </a:rPr>
              <a:t>Von TEMPUS finanzierte PK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250825" y="4941888"/>
            <a:ext cx="4105275" cy="360362"/>
          </a:xfrm>
          <a:prstGeom prst="wedgeRectCallout">
            <a:avLst>
              <a:gd name="adj1" fmla="val 126875"/>
              <a:gd name="adj2" fmla="val -46917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336699"/>
                </a:solidFill>
              </a:rPr>
              <a:t>Kofinanzierung des Arbeitgebers</a:t>
            </a: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250825" y="5373688"/>
            <a:ext cx="4105275" cy="647700"/>
          </a:xfrm>
          <a:prstGeom prst="wedgeRectCallout">
            <a:avLst>
              <a:gd name="adj1" fmla="val 75292"/>
              <a:gd name="adj2" fmla="val 7106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FF0000"/>
                </a:solidFill>
              </a:rPr>
              <a:t>Ort, Datum, Bezeichnung, Unter-schrift und Stempel Arbeitgeber</a:t>
            </a: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50825" y="6092825"/>
            <a:ext cx="4105275" cy="360363"/>
          </a:xfrm>
          <a:prstGeom prst="wedgeRectCallout">
            <a:avLst>
              <a:gd name="adj1" fmla="val 132250"/>
              <a:gd name="adj2" fmla="val -124009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FF0000"/>
                </a:solidFill>
              </a:rPr>
              <a:t>Unterschrift Arbeitnehmer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DCCF3E-85BD-409B-9953-0F606D5FBAF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22532" name="Textfeld 4"/>
          <p:cNvSpPr txBox="1">
            <a:spLocks noChangeArrowheads="1"/>
          </p:cNvSpPr>
          <p:nvPr/>
        </p:nvSpPr>
        <p:spPr bwMode="auto">
          <a:xfrm>
            <a:off x="1042988" y="98425"/>
            <a:ext cx="5616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rgbClr val="336699"/>
                </a:solidFill>
              </a:rPr>
              <a:t>3. Unterschrift  Personalkostenvereinbarungen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2089150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Projektkoordinator ITB/Universität Bremen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23850" y="1844675"/>
            <a:ext cx="2087563" cy="4248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419475" y="1844675"/>
            <a:ext cx="2087563" cy="4248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417888" y="1341438"/>
            <a:ext cx="2090737" cy="5286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Länder-Koordinatoren ISEU, PSTU, NTU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515100" y="1322388"/>
            <a:ext cx="2089150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Projekt Partner in BY, RU, UA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6524625" y="1825625"/>
            <a:ext cx="2068513" cy="426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411413" y="4365625"/>
            <a:ext cx="42481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516688" y="2133600"/>
            <a:ext cx="2047875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Unterschrift der Personalkostenverein-barungen durch Arbeitnehmer/Team-Mitglieder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3850" y="3925888"/>
            <a:ext cx="20875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Kontrolle der Personal-kostenvereinbarungen auf Vollständigkeit und Richtigkeit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516688" y="3357563"/>
            <a:ext cx="20478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Unterschrift und Siegel des Arbeitgebers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516688" y="4005263"/>
            <a:ext cx="208756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Versendung einer gescannten Kopie via Email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FF6539-DE3F-49C9-BC78-D18079656283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23556" name="Textfeld 4"/>
          <p:cNvSpPr txBox="1">
            <a:spLocks noChangeArrowheads="1"/>
          </p:cNvSpPr>
          <p:nvPr/>
        </p:nvSpPr>
        <p:spPr bwMode="auto">
          <a:xfrm>
            <a:off x="1042988" y="333375"/>
            <a:ext cx="5616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rgbClr val="336699"/>
                </a:solidFill>
              </a:rPr>
              <a:t>4. Auslösung der Zahlung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2089150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Projektkoordinator ITB/Universität Bremen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23850" y="1844675"/>
            <a:ext cx="2087563" cy="4248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419475" y="1844675"/>
            <a:ext cx="2087563" cy="4248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417888" y="1341438"/>
            <a:ext cx="2090737" cy="5286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Länder-Koordinatoren ISEU, PSTU, NTU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515100" y="1322388"/>
            <a:ext cx="2089150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003366"/>
                </a:solidFill>
                <a:latin typeface="Arial Unicode MS" pitchFamily="34" charset="-128"/>
              </a:rPr>
              <a:t>Georgische/Ukrainische Projekt Partner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524625" y="1825625"/>
            <a:ext cx="2068513" cy="426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268538" y="4437063"/>
            <a:ext cx="42481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23850" y="1916113"/>
            <a:ext cx="2087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Vorbereitung eines Mittelabrufs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516688" y="4508500"/>
            <a:ext cx="20478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Registrierung des Zahlungseingangs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516688" y="5084763"/>
            <a:ext cx="20875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Auszahlung an Team-Mitglieder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23850" y="2420938"/>
            <a:ext cx="20875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>
                <a:latin typeface="Arial Unicode MS" pitchFamily="34" charset="-128"/>
              </a:rPr>
              <a:t>Unterschrift des </a:t>
            </a:r>
            <a:r>
              <a:rPr lang="de-DE" altLang="de-DE" dirty="0" err="1">
                <a:latin typeface="Arial Unicode MS" pitchFamily="34" charset="-128"/>
              </a:rPr>
              <a:t>Koor-dinators</a:t>
            </a:r>
            <a:r>
              <a:rPr lang="de-DE" altLang="de-DE" dirty="0">
                <a:latin typeface="Arial Unicode MS" pitchFamily="34" charset="-128"/>
              </a:rPr>
              <a:t>, Weiterleitung an Verwaltung der </a:t>
            </a:r>
            <a:r>
              <a:rPr lang="de-DE" altLang="de-DE" dirty="0" smtClean="0">
                <a:latin typeface="Arial Unicode MS" pitchFamily="34" charset="-128"/>
              </a:rPr>
              <a:t>UB</a:t>
            </a:r>
            <a:endParaRPr lang="de-DE" altLang="de-DE" dirty="0">
              <a:latin typeface="Arial Unicode MS" pitchFamily="34" charset="-128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23850" y="3098800"/>
            <a:ext cx="2087563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Überweisung an Länder-Koordinator oder Arbeitgeber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23850" y="3919538"/>
            <a:ext cx="20875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Informationsschreiben an Länder-Koordinator, Kopie an Team-Leiter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2268538" y="4149725"/>
            <a:ext cx="1150937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268538" y="3500438"/>
            <a:ext cx="115093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421063" y="4495800"/>
            <a:ext cx="2087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Überweisung an Arbeitgeber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419475" y="5241935"/>
            <a:ext cx="2087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>
                <a:latin typeface="Arial Unicode MS" pitchFamily="34" charset="-128"/>
              </a:rPr>
              <a:t>Information(</a:t>
            </a:r>
            <a:r>
              <a:rPr lang="de-DE" altLang="de-DE" dirty="0" err="1">
                <a:latin typeface="Arial Unicode MS" pitchFamily="34" charset="-128"/>
              </a:rPr>
              <a:t>sschreiben</a:t>
            </a:r>
            <a:r>
              <a:rPr lang="de-DE" altLang="de-DE" dirty="0">
                <a:latin typeface="Arial Unicode MS" pitchFamily="34" charset="-128"/>
              </a:rPr>
              <a:t>) an </a:t>
            </a:r>
            <a:r>
              <a:rPr lang="de-DE" altLang="de-DE" dirty="0"/>
              <a:t>Team-Leiter und </a:t>
            </a:r>
            <a:r>
              <a:rPr lang="de-DE" altLang="de-DE" dirty="0" smtClean="0"/>
              <a:t>UB</a:t>
            </a:r>
            <a:endParaRPr lang="de-DE" altLang="de-DE" dirty="0">
              <a:latin typeface="Arial Unicode MS" pitchFamily="34" charset="-128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5365750" y="4797425"/>
            <a:ext cx="115093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365750" y="5516563"/>
            <a:ext cx="11509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2413000" y="5516563"/>
            <a:ext cx="11509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516688" y="5589588"/>
            <a:ext cx="20478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>
                <a:latin typeface="Arial Unicode MS" pitchFamily="34" charset="-128"/>
              </a:rPr>
              <a:t>Versendung Original-PKV an </a:t>
            </a:r>
            <a:r>
              <a:rPr lang="de-DE" altLang="de-DE" dirty="0" smtClean="0">
                <a:latin typeface="Arial Unicode MS" pitchFamily="34" charset="-128"/>
              </a:rPr>
              <a:t>UB</a:t>
            </a:r>
            <a:endParaRPr lang="de-DE" altLang="de-DE" dirty="0">
              <a:latin typeface="Arial Unicode MS" pitchFamily="34" charset="-128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2411413" y="5876925"/>
            <a:ext cx="42481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323850" y="5589588"/>
            <a:ext cx="2087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Archivierung Original-PKV</a:t>
            </a: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3386138" y="3495675"/>
            <a:ext cx="31384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 animBg="1"/>
      <p:bldP spid="29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44EDE-AE09-432E-A33F-70AD226B8BB9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24580" name="Textfeld 4"/>
          <p:cNvSpPr txBox="1">
            <a:spLocks noChangeArrowheads="1"/>
          </p:cNvSpPr>
          <p:nvPr/>
        </p:nvSpPr>
        <p:spPr bwMode="auto">
          <a:xfrm>
            <a:off x="1042988" y="98425"/>
            <a:ext cx="5616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rgbClr val="336699"/>
                </a:solidFill>
              </a:rPr>
              <a:t>Sachmittelbeschaffung (über € 25.000) - Arbeitsprozess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4925" y="2060575"/>
            <a:ext cx="2376488" cy="1008063"/>
          </a:xfrm>
          <a:prstGeom prst="chevron">
            <a:avLst>
              <a:gd name="adj" fmla="val 2991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266950" y="2060575"/>
            <a:ext cx="2376488" cy="1008063"/>
          </a:xfrm>
          <a:prstGeom prst="chevron">
            <a:avLst>
              <a:gd name="adj" fmla="val 2991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498975" y="2060575"/>
            <a:ext cx="2376488" cy="1008063"/>
          </a:xfrm>
          <a:prstGeom prst="chevron">
            <a:avLst>
              <a:gd name="adj" fmla="val 2991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731000" y="2060575"/>
            <a:ext cx="2376488" cy="1008063"/>
          </a:xfrm>
          <a:prstGeom prst="chevron">
            <a:avLst>
              <a:gd name="adj" fmla="val 2991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23850" y="2393950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 b="1">
                <a:solidFill>
                  <a:srgbClr val="003366"/>
                </a:solidFill>
                <a:latin typeface="Arial Unicode MS" pitchFamily="34" charset="-128"/>
              </a:rPr>
              <a:t>Spezifikation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2268538" y="2060575"/>
            <a:ext cx="2376487" cy="1008063"/>
          </a:xfrm>
          <a:prstGeom prst="chevron">
            <a:avLst>
              <a:gd name="adj" fmla="val 2991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555875" y="2271713"/>
            <a:ext cx="18002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 b="1">
                <a:solidFill>
                  <a:srgbClr val="003366"/>
                </a:solidFill>
                <a:latin typeface="Arial Unicode MS" pitchFamily="34" charset="-128"/>
              </a:rPr>
              <a:t>Einholung von Angeboten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787900" y="2271713"/>
            <a:ext cx="18002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 b="1">
                <a:solidFill>
                  <a:srgbClr val="003366"/>
                </a:solidFill>
                <a:latin typeface="Arial Unicode MS" pitchFamily="34" charset="-128"/>
              </a:rPr>
              <a:t>Auswahl des Anbieters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019925" y="2271713"/>
            <a:ext cx="18002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 b="1">
                <a:solidFill>
                  <a:srgbClr val="003366"/>
                </a:solidFill>
                <a:latin typeface="Arial Unicode MS" pitchFamily="34" charset="-128"/>
              </a:rPr>
              <a:t>Lieferung/Installa-tion/Zahlung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7625" y="3068638"/>
            <a:ext cx="2047875" cy="237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778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200" dirty="0">
                <a:latin typeface="Arial Unicode MS" pitchFamily="34" charset="-128"/>
              </a:rPr>
              <a:t>	</a:t>
            </a:r>
            <a:r>
              <a:rPr lang="de-DE" altLang="de-DE" sz="1100" dirty="0">
                <a:latin typeface="Arial Unicode MS" pitchFamily="34" charset="-128"/>
              </a:rPr>
              <a:t>Projekt-Teams spezifizieren 	ihren Sachmittelbedarf 	gemäß den Projektzielen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 dirty="0">
                <a:latin typeface="Arial Unicode MS" pitchFamily="34" charset="-128"/>
              </a:rPr>
              <a:t>	Länder-Koordinatoren 	sammeln Spezifikationen 	und leiten diese weiter an 	</a:t>
            </a:r>
            <a:r>
              <a:rPr lang="de-DE" altLang="de-DE" sz="1100" dirty="0" smtClean="0">
                <a:latin typeface="Arial Unicode MS" pitchFamily="34" charset="-128"/>
              </a:rPr>
              <a:t>UB </a:t>
            </a:r>
            <a:endParaRPr lang="de-DE" altLang="de-DE" sz="1100" dirty="0">
              <a:latin typeface="Arial Unicode MS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 dirty="0">
                <a:latin typeface="Arial Unicode MS" pitchFamily="34" charset="-128"/>
              </a:rPr>
              <a:t>	</a:t>
            </a:r>
            <a:r>
              <a:rPr lang="de-DE" altLang="de-DE" sz="1100" dirty="0" smtClean="0">
                <a:latin typeface="Arial Unicode MS" pitchFamily="34" charset="-128"/>
              </a:rPr>
              <a:t>UB </a:t>
            </a:r>
            <a:r>
              <a:rPr lang="de-DE" altLang="de-DE" sz="1100" dirty="0">
                <a:latin typeface="Arial Unicode MS" pitchFamily="34" charset="-128"/>
              </a:rPr>
              <a:t>prüft Spezifikationen 	inhaltlich und informiert 	Länder-Koordinatoren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268538" y="3068638"/>
            <a:ext cx="2047875" cy="237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200" dirty="0">
                <a:latin typeface="Arial Unicode MS" pitchFamily="34" charset="-128"/>
              </a:rPr>
              <a:t>	</a:t>
            </a:r>
            <a:r>
              <a:rPr lang="de-DE" altLang="de-DE" sz="1100" dirty="0">
                <a:latin typeface="Arial Unicode MS" pitchFamily="34" charset="-128"/>
              </a:rPr>
              <a:t>Länder-Koordinatoren holen 	3 unabhängige Angebote 	von 3 unterschiedlichen 	Lieferanten ein und 	versenden diese an </a:t>
            </a:r>
            <a:r>
              <a:rPr lang="de-DE" altLang="de-DE" sz="1100" dirty="0" smtClean="0">
                <a:latin typeface="Arial Unicode MS" pitchFamily="34" charset="-128"/>
              </a:rPr>
              <a:t>UB</a:t>
            </a:r>
            <a:endParaRPr lang="de-DE" altLang="de-DE" sz="1100" dirty="0">
              <a:latin typeface="Arial Unicode MS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 dirty="0">
                <a:latin typeface="Arial Unicode MS" pitchFamily="34" charset="-128"/>
              </a:rPr>
              <a:t>	Prüfung der Angebote im 	Hinblick auf Preise und 	Gesamtkosten und 	Information der Länder-	Koordinatoren (</a:t>
            </a:r>
            <a:r>
              <a:rPr lang="de-DE" altLang="de-DE" sz="1100" dirty="0" smtClean="0">
                <a:latin typeface="Arial Unicode MS" pitchFamily="34" charset="-128"/>
              </a:rPr>
              <a:t>UB</a:t>
            </a:r>
            <a:r>
              <a:rPr lang="de-DE" altLang="de-DE" sz="1100" dirty="0">
                <a:latin typeface="Arial Unicode MS" pitchFamily="34" charset="-128"/>
              </a:rPr>
              <a:t>)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21200" y="3068638"/>
            <a:ext cx="2047875" cy="237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200" dirty="0">
                <a:latin typeface="Arial Unicode MS" pitchFamily="34" charset="-128"/>
              </a:rPr>
              <a:t>	</a:t>
            </a:r>
            <a:r>
              <a:rPr lang="de-DE" altLang="de-DE" sz="1100" dirty="0">
                <a:latin typeface="Arial Unicode MS" pitchFamily="34" charset="-128"/>
              </a:rPr>
              <a:t>Länder-Koordinatoren 	suchen den nach Maßgabe 	der folgenden Kriterien 	günstigsten Anbieter aus:</a:t>
            </a:r>
            <a:br>
              <a:rPr lang="de-DE" altLang="de-DE" sz="1100" dirty="0">
                <a:latin typeface="Arial Unicode MS" pitchFamily="34" charset="-128"/>
              </a:rPr>
            </a:br>
            <a:r>
              <a:rPr lang="de-DE" altLang="de-DE" sz="1100" dirty="0">
                <a:latin typeface="Arial Unicode MS" pitchFamily="34" charset="-128"/>
              </a:rPr>
              <a:t>	- Lieferfähigkeit</a:t>
            </a:r>
            <a:br>
              <a:rPr lang="de-DE" altLang="de-DE" sz="1100" dirty="0">
                <a:latin typeface="Arial Unicode MS" pitchFamily="34" charset="-128"/>
              </a:rPr>
            </a:br>
            <a:r>
              <a:rPr lang="de-DE" altLang="de-DE" sz="1100" dirty="0">
                <a:latin typeface="Arial Unicode MS" pitchFamily="34" charset="-128"/>
              </a:rPr>
              <a:t>	- Preis/Nebenkosten	- Gewährleistung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 dirty="0">
                <a:latin typeface="Arial Unicode MS" pitchFamily="34" charset="-128"/>
              </a:rPr>
              <a:t>	Länder-Koordinatoren 	informieren </a:t>
            </a:r>
            <a:r>
              <a:rPr lang="de-DE" altLang="de-DE" sz="1100" dirty="0" smtClean="0">
                <a:latin typeface="Arial Unicode MS" pitchFamily="34" charset="-128"/>
              </a:rPr>
              <a:t>UB </a:t>
            </a:r>
            <a:r>
              <a:rPr lang="de-DE" altLang="de-DE" sz="1100" dirty="0">
                <a:latin typeface="Arial Unicode MS" pitchFamily="34" charset="-128"/>
              </a:rPr>
              <a:t>über 	Lieferantenauswahl und 	Bankverbindung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751638" y="3068638"/>
            <a:ext cx="2047875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200" dirty="0">
                <a:latin typeface="Arial Unicode MS" pitchFamily="34" charset="-128"/>
              </a:rPr>
              <a:t>	</a:t>
            </a:r>
            <a:r>
              <a:rPr lang="de-DE" altLang="de-DE" sz="1100" dirty="0">
                <a:latin typeface="Arial Unicode MS" pitchFamily="34" charset="-128"/>
              </a:rPr>
              <a:t>Länder-Koordinatoren 	bestellen Sachmittel und 	organisieren Auslieferung 	an Projekt-Teams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 dirty="0">
                <a:latin typeface="Arial Unicode MS" pitchFamily="34" charset="-128"/>
              </a:rPr>
              <a:t>	Lieferant schickt Rechnung 	(ohne </a:t>
            </a:r>
            <a:r>
              <a:rPr lang="de-DE" altLang="de-DE" sz="1100" dirty="0" err="1">
                <a:latin typeface="Arial Unicode MS" pitchFamily="34" charset="-128"/>
              </a:rPr>
              <a:t>USt</a:t>
            </a:r>
            <a:r>
              <a:rPr lang="de-DE" altLang="de-DE" sz="1100" dirty="0">
                <a:latin typeface="Arial Unicode MS" pitchFamily="34" charset="-128"/>
              </a:rPr>
              <a:t>) an </a:t>
            </a:r>
            <a:r>
              <a:rPr lang="de-DE" altLang="de-DE" sz="1100" dirty="0" smtClean="0">
                <a:latin typeface="Arial Unicode MS" pitchFamily="34" charset="-128"/>
              </a:rPr>
              <a:t>UB</a:t>
            </a:r>
            <a:endParaRPr lang="de-DE" altLang="de-DE" sz="1100" dirty="0">
              <a:latin typeface="Arial Unicode MS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 dirty="0">
                <a:latin typeface="Arial Unicode MS" pitchFamily="34" charset="-128"/>
              </a:rPr>
              <a:t>	</a:t>
            </a:r>
            <a:r>
              <a:rPr lang="de-DE" altLang="de-DE" sz="1100" dirty="0" smtClean="0">
                <a:latin typeface="Arial Unicode MS" pitchFamily="34" charset="-128"/>
              </a:rPr>
              <a:t>UB/Projektkoordinator </a:t>
            </a:r>
            <a:r>
              <a:rPr lang="de-DE" altLang="de-DE" sz="1100" dirty="0">
                <a:latin typeface="Arial Unicode MS" pitchFamily="34" charset="-128"/>
              </a:rPr>
              <a:t>	veranlassen Zahlung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 dirty="0">
                <a:latin typeface="Arial Unicode MS" pitchFamily="34" charset="-128"/>
              </a:rPr>
              <a:t>	Projekt-Teams schicken 	Kopie einer Inventar-Liste 	über Länder-Koordinator an 	</a:t>
            </a:r>
            <a:r>
              <a:rPr lang="de-DE" altLang="de-DE" sz="1100" dirty="0" smtClean="0">
                <a:latin typeface="Arial Unicode MS" pitchFamily="34" charset="-128"/>
              </a:rPr>
              <a:t>UB</a:t>
            </a:r>
            <a:endParaRPr lang="de-DE" altLang="de-DE" sz="1100" dirty="0">
              <a:latin typeface="Arial Unicode MS" pitchFamily="34" charset="-128"/>
            </a:endParaRPr>
          </a:p>
        </p:txBody>
      </p: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53975" y="5705475"/>
            <a:ext cx="8910638" cy="1588"/>
            <a:chOff x="34" y="3385"/>
            <a:chExt cx="5613" cy="1"/>
          </a:xfrm>
        </p:grpSpPr>
        <p:sp>
          <p:nvSpPr>
            <p:cNvPr id="24617" name="Line 19"/>
            <p:cNvSpPr>
              <a:spLocks noChangeShapeType="1"/>
            </p:cNvSpPr>
            <p:nvPr/>
          </p:nvSpPr>
          <p:spPr bwMode="auto">
            <a:xfrm flipV="1">
              <a:off x="34" y="3385"/>
              <a:ext cx="4207" cy="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4618" name="Line 20"/>
            <p:cNvSpPr>
              <a:spLocks noChangeShapeType="1"/>
            </p:cNvSpPr>
            <p:nvPr/>
          </p:nvSpPr>
          <p:spPr bwMode="auto">
            <a:xfrm>
              <a:off x="4241" y="3385"/>
              <a:ext cx="1406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sp>
        <p:nvSpPr>
          <p:cNvPr id="24595" name="Line 21"/>
          <p:cNvSpPr>
            <a:spLocks noChangeShapeType="1"/>
          </p:cNvSpPr>
          <p:nvPr/>
        </p:nvSpPr>
        <p:spPr bwMode="auto">
          <a:xfrm>
            <a:off x="57150" y="5562600"/>
            <a:ext cx="0" cy="2889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596" name="Line 22"/>
          <p:cNvSpPr>
            <a:spLocks noChangeShapeType="1"/>
          </p:cNvSpPr>
          <p:nvPr/>
        </p:nvSpPr>
        <p:spPr bwMode="auto">
          <a:xfrm>
            <a:off x="2268538" y="5562600"/>
            <a:ext cx="0" cy="2889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597" name="Line 23"/>
          <p:cNvSpPr>
            <a:spLocks noChangeShapeType="1"/>
          </p:cNvSpPr>
          <p:nvPr/>
        </p:nvSpPr>
        <p:spPr bwMode="auto">
          <a:xfrm>
            <a:off x="6732588" y="5562600"/>
            <a:ext cx="0" cy="2889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598" name="Line 24"/>
          <p:cNvSpPr>
            <a:spLocks noChangeShapeType="1"/>
          </p:cNvSpPr>
          <p:nvPr/>
        </p:nvSpPr>
        <p:spPr bwMode="auto">
          <a:xfrm>
            <a:off x="8964613" y="5562600"/>
            <a:ext cx="0" cy="2889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599" name="Text Box 25"/>
          <p:cNvSpPr txBox="1">
            <a:spLocks noChangeArrowheads="1"/>
          </p:cNvSpPr>
          <p:nvPr/>
        </p:nvSpPr>
        <p:spPr bwMode="auto">
          <a:xfrm>
            <a:off x="-69850" y="5851525"/>
            <a:ext cx="154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>
                <a:solidFill>
                  <a:srgbClr val="FFCC00"/>
                </a:solidFill>
                <a:latin typeface="Arial Unicode MS" pitchFamily="34" charset="-128"/>
              </a:rPr>
              <a:t>ca. 2 Monate vor Zahlungsauslösung</a:t>
            </a:r>
          </a:p>
        </p:txBody>
      </p:sp>
      <p:sp>
        <p:nvSpPr>
          <p:cNvPr id="24600" name="Text Box 26"/>
          <p:cNvSpPr txBox="1">
            <a:spLocks noChangeArrowheads="1"/>
          </p:cNvSpPr>
          <p:nvPr/>
        </p:nvSpPr>
        <p:spPr bwMode="auto">
          <a:xfrm>
            <a:off x="1528763" y="5851525"/>
            <a:ext cx="160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b="1">
                <a:solidFill>
                  <a:srgbClr val="FFCC00"/>
                </a:solidFill>
                <a:latin typeface="Arial Unicode MS" pitchFamily="34" charset="-128"/>
              </a:rPr>
              <a:t>ca. 6 Wochen vor Zahlungsauslösung</a:t>
            </a:r>
          </a:p>
        </p:txBody>
      </p:sp>
      <p:sp>
        <p:nvSpPr>
          <p:cNvPr id="24601" name="Text Box 27"/>
          <p:cNvSpPr txBox="1">
            <a:spLocks noChangeArrowheads="1"/>
          </p:cNvSpPr>
          <p:nvPr/>
        </p:nvSpPr>
        <p:spPr bwMode="auto">
          <a:xfrm>
            <a:off x="7504113" y="5849938"/>
            <a:ext cx="1584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200" b="1">
                <a:solidFill>
                  <a:srgbClr val="FFCC00"/>
                </a:solidFill>
                <a:latin typeface="Arial Unicode MS" pitchFamily="34" charset="-128"/>
              </a:rPr>
              <a:t>Zahlungsauslösung</a:t>
            </a:r>
          </a:p>
        </p:txBody>
      </p: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755650" y="1304925"/>
            <a:ext cx="647700" cy="647700"/>
            <a:chOff x="476" y="845"/>
            <a:chExt cx="408" cy="408"/>
          </a:xfrm>
        </p:grpSpPr>
        <p:sp>
          <p:nvSpPr>
            <p:cNvPr id="24615" name="Oval 29"/>
            <p:cNvSpPr>
              <a:spLocks noChangeArrowheads="1"/>
            </p:cNvSpPr>
            <p:nvPr/>
          </p:nvSpPr>
          <p:spPr bwMode="auto">
            <a:xfrm>
              <a:off x="476" y="845"/>
              <a:ext cx="408" cy="408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4616" name="Text Box 30"/>
            <p:cNvSpPr txBox="1">
              <a:spLocks noChangeArrowheads="1"/>
            </p:cNvSpPr>
            <p:nvPr/>
          </p:nvSpPr>
          <p:spPr bwMode="auto">
            <a:xfrm>
              <a:off x="521" y="90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2400">
                  <a:solidFill>
                    <a:srgbClr val="003366"/>
                  </a:solidFill>
                  <a:latin typeface="Arial Unicode MS" pitchFamily="34" charset="-128"/>
                </a:rPr>
                <a:t>1</a:t>
              </a:r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3059113" y="1304925"/>
            <a:ext cx="647700" cy="647700"/>
            <a:chOff x="476" y="845"/>
            <a:chExt cx="408" cy="408"/>
          </a:xfrm>
        </p:grpSpPr>
        <p:sp>
          <p:nvSpPr>
            <p:cNvPr id="24613" name="Oval 32"/>
            <p:cNvSpPr>
              <a:spLocks noChangeArrowheads="1"/>
            </p:cNvSpPr>
            <p:nvPr/>
          </p:nvSpPr>
          <p:spPr bwMode="auto">
            <a:xfrm>
              <a:off x="476" y="845"/>
              <a:ext cx="408" cy="408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4614" name="Text Box 33"/>
            <p:cNvSpPr txBox="1">
              <a:spLocks noChangeArrowheads="1"/>
            </p:cNvSpPr>
            <p:nvPr/>
          </p:nvSpPr>
          <p:spPr bwMode="auto">
            <a:xfrm>
              <a:off x="521" y="90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2400">
                  <a:solidFill>
                    <a:srgbClr val="003366"/>
                  </a:solidFill>
                  <a:latin typeface="Arial Unicode MS" pitchFamily="34" charset="-128"/>
                </a:rPr>
                <a:t>2</a:t>
              </a:r>
            </a:p>
          </p:txBody>
        </p:sp>
      </p:grp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5219700" y="1304925"/>
            <a:ext cx="647700" cy="647700"/>
            <a:chOff x="476" y="845"/>
            <a:chExt cx="408" cy="408"/>
          </a:xfrm>
        </p:grpSpPr>
        <p:sp>
          <p:nvSpPr>
            <p:cNvPr id="24611" name="Oval 35"/>
            <p:cNvSpPr>
              <a:spLocks noChangeArrowheads="1"/>
            </p:cNvSpPr>
            <p:nvPr/>
          </p:nvSpPr>
          <p:spPr bwMode="auto">
            <a:xfrm>
              <a:off x="476" y="845"/>
              <a:ext cx="408" cy="408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4612" name="Text Box 36"/>
            <p:cNvSpPr txBox="1">
              <a:spLocks noChangeArrowheads="1"/>
            </p:cNvSpPr>
            <p:nvPr/>
          </p:nvSpPr>
          <p:spPr bwMode="auto">
            <a:xfrm>
              <a:off x="521" y="90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2400">
                  <a:solidFill>
                    <a:srgbClr val="003366"/>
                  </a:solidFill>
                  <a:latin typeface="Arial Unicode MS" pitchFamily="34" charset="-128"/>
                </a:rPr>
                <a:t>3</a:t>
              </a:r>
            </a:p>
          </p:txBody>
        </p:sp>
      </p:grpSp>
      <p:grpSp>
        <p:nvGrpSpPr>
          <p:cNvPr id="39" name="Group 37"/>
          <p:cNvGrpSpPr>
            <a:grpSpLocks/>
          </p:cNvGrpSpPr>
          <p:nvPr/>
        </p:nvGrpSpPr>
        <p:grpSpPr bwMode="auto">
          <a:xfrm>
            <a:off x="7524750" y="1304925"/>
            <a:ext cx="647700" cy="647700"/>
            <a:chOff x="476" y="845"/>
            <a:chExt cx="408" cy="408"/>
          </a:xfrm>
        </p:grpSpPr>
        <p:sp>
          <p:nvSpPr>
            <p:cNvPr id="24609" name="Oval 38"/>
            <p:cNvSpPr>
              <a:spLocks noChangeArrowheads="1"/>
            </p:cNvSpPr>
            <p:nvPr/>
          </p:nvSpPr>
          <p:spPr bwMode="auto">
            <a:xfrm>
              <a:off x="476" y="845"/>
              <a:ext cx="408" cy="408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4610" name="Text Box 39"/>
            <p:cNvSpPr txBox="1">
              <a:spLocks noChangeArrowheads="1"/>
            </p:cNvSpPr>
            <p:nvPr/>
          </p:nvSpPr>
          <p:spPr bwMode="auto">
            <a:xfrm>
              <a:off x="521" y="90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2400">
                  <a:solidFill>
                    <a:srgbClr val="003366"/>
                  </a:solidFill>
                  <a:latin typeface="Arial Unicode MS" pitchFamily="34" charset="-128"/>
                </a:rPr>
                <a:t>4</a:t>
              </a:r>
            </a:p>
          </p:txBody>
        </p:sp>
      </p:grpSp>
      <p:sp>
        <p:nvSpPr>
          <p:cNvPr id="24606" name="Text Box 40"/>
          <p:cNvSpPr txBox="1">
            <a:spLocks noChangeArrowheads="1"/>
          </p:cNvSpPr>
          <p:nvPr/>
        </p:nvSpPr>
        <p:spPr bwMode="auto">
          <a:xfrm>
            <a:off x="5940425" y="5849938"/>
            <a:ext cx="160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b="1">
                <a:solidFill>
                  <a:srgbClr val="FFCC00"/>
                </a:solidFill>
                <a:latin typeface="Arial Unicode MS" pitchFamily="34" charset="-128"/>
              </a:rPr>
              <a:t>ca. 2 Wochen vor Zahlungsauslösung</a:t>
            </a:r>
          </a:p>
        </p:txBody>
      </p:sp>
      <p:sp>
        <p:nvSpPr>
          <p:cNvPr id="24607" name="Line 41"/>
          <p:cNvSpPr>
            <a:spLocks noChangeShapeType="1"/>
          </p:cNvSpPr>
          <p:nvPr/>
        </p:nvSpPr>
        <p:spPr bwMode="auto">
          <a:xfrm>
            <a:off x="4427538" y="5568950"/>
            <a:ext cx="0" cy="2889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608" name="Text Box 42"/>
          <p:cNvSpPr txBox="1">
            <a:spLocks noChangeArrowheads="1"/>
          </p:cNvSpPr>
          <p:nvPr/>
        </p:nvSpPr>
        <p:spPr bwMode="auto">
          <a:xfrm>
            <a:off x="3616325" y="5876925"/>
            <a:ext cx="160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b="1">
                <a:solidFill>
                  <a:srgbClr val="FFCC00"/>
                </a:solidFill>
                <a:latin typeface="Arial Unicode MS" pitchFamily="34" charset="-128"/>
              </a:rPr>
              <a:t>ca. 4 Wochen vor Zahlungsauslösung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B6CE86-9A2E-4DE7-B7AC-09D2C9E3A07D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25604" name="Textfeld 4"/>
          <p:cNvSpPr txBox="1">
            <a:spLocks noChangeArrowheads="1"/>
          </p:cNvSpPr>
          <p:nvPr/>
        </p:nvSpPr>
        <p:spPr bwMode="auto">
          <a:xfrm>
            <a:off x="1042988" y="98425"/>
            <a:ext cx="5616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rgbClr val="336699"/>
                </a:solidFill>
              </a:rPr>
              <a:t>Bei der Sachmittelbeschaffung zu beachten: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00113" y="1989138"/>
            <a:ext cx="7488237" cy="3759200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2000" b="1">
                <a:solidFill>
                  <a:srgbClr val="006699"/>
                </a:solidFill>
              </a:rPr>
              <a:t>Ausschließlich förderfähige Gegenstände dürfen beschafft werden, d.h. insbesondere keine</a:t>
            </a:r>
            <a:br>
              <a:rPr lang="de-DE" altLang="de-DE" sz="2000" b="1">
                <a:solidFill>
                  <a:srgbClr val="006699"/>
                </a:solidFill>
              </a:rPr>
            </a:br>
            <a:r>
              <a:rPr lang="de-DE" altLang="de-DE" sz="2000" b="1">
                <a:solidFill>
                  <a:srgbClr val="006699"/>
                </a:solidFill>
              </a:rPr>
              <a:t>- Telefone</a:t>
            </a:r>
            <a:br>
              <a:rPr lang="de-DE" altLang="de-DE" sz="2000" b="1">
                <a:solidFill>
                  <a:srgbClr val="006699"/>
                </a:solidFill>
              </a:rPr>
            </a:br>
            <a:r>
              <a:rPr lang="de-DE" altLang="de-DE" sz="2000" b="1">
                <a:solidFill>
                  <a:srgbClr val="006699"/>
                </a:solidFill>
              </a:rPr>
              <a:t>- Möbel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2000" b="1">
                <a:solidFill>
                  <a:srgbClr val="006699"/>
                </a:solidFill>
              </a:rPr>
              <a:t>Aus den Projektmittel darf keine Umsatzsteuer bezahlt werden, d.h. entweder</a:t>
            </a:r>
            <a:br>
              <a:rPr lang="de-DE" altLang="de-DE" sz="2000" b="1">
                <a:solidFill>
                  <a:srgbClr val="006699"/>
                </a:solidFill>
              </a:rPr>
            </a:br>
            <a:r>
              <a:rPr lang="de-DE" altLang="de-DE" sz="2000" b="1">
                <a:solidFill>
                  <a:srgbClr val="006699"/>
                </a:solidFill>
              </a:rPr>
              <a:t>- Lieferanten-Rechnung ohne Umsatzsteuer oder</a:t>
            </a:r>
            <a:br>
              <a:rPr lang="de-DE" altLang="de-DE" sz="2000" b="1">
                <a:solidFill>
                  <a:srgbClr val="006699"/>
                </a:solidFill>
              </a:rPr>
            </a:br>
            <a:r>
              <a:rPr lang="de-DE" altLang="de-DE" sz="2000" b="1">
                <a:solidFill>
                  <a:srgbClr val="006699"/>
                </a:solidFill>
              </a:rPr>
              <a:t>- Umsatzsteuer wird nicht von der UPB erstattet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2000" b="1">
                <a:solidFill>
                  <a:srgbClr val="006699"/>
                </a:solidFill>
              </a:rPr>
              <a:t>Die Inventarliste ist zusammen mit der Lieferanten-Rechnung das ausschlaggebende Dokument zum Nachweis der Kosten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0EB9C8-A8D3-47FD-BE31-76B7BDDDD8C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26628" name="Textfeld 4"/>
          <p:cNvSpPr txBox="1">
            <a:spLocks noChangeArrowheads="1"/>
          </p:cNvSpPr>
          <p:nvPr/>
        </p:nvSpPr>
        <p:spPr bwMode="auto">
          <a:xfrm>
            <a:off x="1042988" y="312738"/>
            <a:ext cx="576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rgbClr val="336699"/>
                </a:solidFill>
              </a:rPr>
              <a:t>Budgetstreichung durch EACEA</a:t>
            </a:r>
          </a:p>
        </p:txBody>
      </p:sp>
      <p:cxnSp>
        <p:nvCxnSpPr>
          <p:cNvPr id="26630" name="Gerade Verbindung 3"/>
          <p:cNvCxnSpPr>
            <a:cxnSpLocks noChangeShapeType="1"/>
          </p:cNvCxnSpPr>
          <p:nvPr/>
        </p:nvCxnSpPr>
        <p:spPr bwMode="auto">
          <a:xfrm>
            <a:off x="2565731" y="1992313"/>
            <a:ext cx="1741487" cy="142875"/>
          </a:xfrm>
          <a:prstGeom prst="line">
            <a:avLst/>
          </a:prstGeom>
          <a:noFill/>
          <a:ln w="28575" algn="ctr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1" name="Gerade Verbindung 13"/>
          <p:cNvCxnSpPr>
            <a:cxnSpLocks noChangeShapeType="1"/>
          </p:cNvCxnSpPr>
          <p:nvPr/>
        </p:nvCxnSpPr>
        <p:spPr bwMode="auto">
          <a:xfrm>
            <a:off x="2565731" y="2249488"/>
            <a:ext cx="1736725" cy="128587"/>
          </a:xfrm>
          <a:prstGeom prst="line">
            <a:avLst/>
          </a:prstGeom>
          <a:noFill/>
          <a:ln w="28575" algn="ctr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2" name="Gerade Verbindung 15"/>
          <p:cNvCxnSpPr>
            <a:cxnSpLocks noChangeShapeType="1"/>
          </p:cNvCxnSpPr>
          <p:nvPr/>
        </p:nvCxnSpPr>
        <p:spPr bwMode="auto">
          <a:xfrm>
            <a:off x="2560968" y="2316163"/>
            <a:ext cx="1736725" cy="128587"/>
          </a:xfrm>
          <a:prstGeom prst="line">
            <a:avLst/>
          </a:prstGeom>
          <a:noFill/>
          <a:ln w="28575" algn="ctr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3" name="Gerade Verbindung 16"/>
          <p:cNvCxnSpPr>
            <a:cxnSpLocks noChangeShapeType="1"/>
          </p:cNvCxnSpPr>
          <p:nvPr/>
        </p:nvCxnSpPr>
        <p:spPr bwMode="auto">
          <a:xfrm>
            <a:off x="2564143" y="2430463"/>
            <a:ext cx="1738313" cy="128587"/>
          </a:xfrm>
          <a:prstGeom prst="line">
            <a:avLst/>
          </a:prstGeom>
          <a:noFill/>
          <a:ln w="28575" algn="ctr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4" name="Gerade Verbindung 17"/>
          <p:cNvCxnSpPr>
            <a:cxnSpLocks noChangeShapeType="1"/>
          </p:cNvCxnSpPr>
          <p:nvPr/>
        </p:nvCxnSpPr>
        <p:spPr bwMode="auto">
          <a:xfrm>
            <a:off x="2562556" y="2894013"/>
            <a:ext cx="1738312" cy="128587"/>
          </a:xfrm>
          <a:prstGeom prst="line">
            <a:avLst/>
          </a:prstGeom>
          <a:noFill/>
          <a:ln w="28575" algn="ctr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5" name="Gerade Verbindung 18"/>
          <p:cNvCxnSpPr>
            <a:cxnSpLocks noChangeShapeType="1"/>
          </p:cNvCxnSpPr>
          <p:nvPr/>
        </p:nvCxnSpPr>
        <p:spPr bwMode="auto">
          <a:xfrm>
            <a:off x="2562556" y="4527550"/>
            <a:ext cx="1733550" cy="61913"/>
          </a:xfrm>
          <a:prstGeom prst="line">
            <a:avLst/>
          </a:prstGeom>
          <a:noFill/>
          <a:ln w="28575" algn="ctr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9" name="Textfeld 22"/>
          <p:cNvSpPr txBox="1">
            <a:spLocks noChangeArrowheads="1"/>
          </p:cNvSpPr>
          <p:nvPr/>
        </p:nvSpPr>
        <p:spPr bwMode="auto">
          <a:xfrm>
            <a:off x="1433843" y="1484313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336699"/>
                </a:solidFill>
                <a:cs typeface="Arial" charset="0"/>
              </a:rPr>
              <a:t>1.385.372 €</a:t>
            </a:r>
          </a:p>
        </p:txBody>
      </p:sp>
      <p:sp>
        <p:nvSpPr>
          <p:cNvPr id="26640" name="Textfeld 22"/>
          <p:cNvSpPr txBox="1">
            <a:spLocks noChangeArrowheads="1"/>
          </p:cNvSpPr>
          <p:nvPr/>
        </p:nvSpPr>
        <p:spPr bwMode="auto">
          <a:xfrm>
            <a:off x="4313568" y="1628775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336699"/>
                </a:solidFill>
                <a:cs typeface="Arial" charset="0"/>
              </a:rPr>
              <a:t>1.380.014 €</a:t>
            </a:r>
          </a:p>
        </p:txBody>
      </p:sp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" y="1339919"/>
            <a:ext cx="9058827" cy="507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3"/>
          <p:cNvCxnSpPr/>
          <p:nvPr/>
        </p:nvCxnSpPr>
        <p:spPr bwMode="auto">
          <a:xfrm>
            <a:off x="2610181" y="4510088"/>
            <a:ext cx="1703387" cy="79375"/>
          </a:xfrm>
          <a:prstGeom prst="line">
            <a:avLst/>
          </a:prstGeom>
          <a:noFill/>
          <a:ln w="2222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>
            <a:off x="2613830" y="2838647"/>
            <a:ext cx="1703387" cy="79375"/>
          </a:xfrm>
          <a:prstGeom prst="line">
            <a:avLst/>
          </a:prstGeom>
          <a:noFill/>
          <a:ln w="2222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2610181" y="2233612"/>
            <a:ext cx="1714500" cy="109537"/>
          </a:xfrm>
          <a:prstGeom prst="line">
            <a:avLst/>
          </a:prstGeom>
          <a:noFill/>
          <a:ln w="2222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>
            <a:off x="2609067" y="2171523"/>
            <a:ext cx="1714500" cy="109537"/>
          </a:xfrm>
          <a:prstGeom prst="line">
            <a:avLst/>
          </a:prstGeom>
          <a:noFill/>
          <a:ln w="2222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2609067" y="2118567"/>
            <a:ext cx="1714500" cy="109537"/>
          </a:xfrm>
          <a:prstGeom prst="line">
            <a:avLst/>
          </a:prstGeom>
          <a:noFill/>
          <a:ln w="2222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2613204" y="1848678"/>
            <a:ext cx="1710363" cy="119972"/>
          </a:xfrm>
          <a:prstGeom prst="line">
            <a:avLst/>
          </a:prstGeom>
          <a:noFill/>
          <a:ln w="2222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1433843" y="1484313"/>
            <a:ext cx="1179987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6699"/>
                </a:solidFill>
              </a:rPr>
              <a:t>1.462.246 €</a:t>
            </a:r>
            <a:endParaRPr lang="de-DE" b="1" dirty="0">
              <a:solidFill>
                <a:srgbClr val="006699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256109" y="1484784"/>
            <a:ext cx="1179987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6699"/>
                </a:solidFill>
              </a:rPr>
              <a:t>1.421.961 €</a:t>
            </a:r>
            <a:endParaRPr lang="de-DE" b="1" dirty="0">
              <a:solidFill>
                <a:srgbClr val="006699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887957" y="1484784"/>
            <a:ext cx="1179987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-40.285 €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887957" y="2472953"/>
            <a:ext cx="1179987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-10.650 €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959965" y="1896889"/>
            <a:ext cx="1179987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-2.636 €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887957" y="5199724"/>
            <a:ext cx="1179987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-27.000 €</a:t>
            </a:r>
            <a:endParaRPr lang="de-D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D58DDD-E5D8-4200-8132-96DD762F211E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27653" name="Textfeld 4"/>
          <p:cNvSpPr txBox="1">
            <a:spLocks noChangeArrowheads="1"/>
          </p:cNvSpPr>
          <p:nvPr/>
        </p:nvSpPr>
        <p:spPr bwMode="auto">
          <a:xfrm>
            <a:off x="1042988" y="98425"/>
            <a:ext cx="57610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rgbClr val="336699"/>
                </a:solidFill>
              </a:rPr>
              <a:t>Revidiertes Projektbudget nach Partnern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54795"/>
            <a:ext cx="9144001" cy="50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DE616C-34FF-402A-8225-E2E12C5CB17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4100" name="Oval 35"/>
          <p:cNvSpPr>
            <a:spLocks noChangeArrowheads="1"/>
          </p:cNvSpPr>
          <p:nvPr/>
        </p:nvSpPr>
        <p:spPr bwMode="auto">
          <a:xfrm>
            <a:off x="2051050" y="3068638"/>
            <a:ext cx="5040313" cy="1873250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101" name="Text Box 80"/>
          <p:cNvSpPr txBox="1">
            <a:spLocks noChangeArrowheads="1"/>
          </p:cNvSpPr>
          <p:nvPr/>
        </p:nvSpPr>
        <p:spPr bwMode="auto">
          <a:xfrm>
            <a:off x="2463800" y="3351213"/>
            <a:ext cx="4214813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800" b="1">
                <a:solidFill>
                  <a:srgbClr val="003366"/>
                </a:solidFill>
              </a:rPr>
              <a:t>Projektmanagementausschuss PMA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de-DE" altLang="de-DE" b="1">
                <a:solidFill>
                  <a:srgbClr val="003366"/>
                </a:solidFill>
              </a:rPr>
              <a:t> Zusammensetzung: Projekt-Koordinator, Länder-Koordinatoren, Leadpartner Arbeitspakete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003366"/>
                </a:solidFill>
              </a:rPr>
              <a:t>- tagt an jedem Koordinierungstreffen</a:t>
            </a:r>
          </a:p>
        </p:txBody>
      </p:sp>
      <p:sp>
        <p:nvSpPr>
          <p:cNvPr id="4102" name="Textfeld 4"/>
          <p:cNvSpPr txBox="1">
            <a:spLocks noChangeArrowheads="1"/>
          </p:cNvSpPr>
          <p:nvPr/>
        </p:nvSpPr>
        <p:spPr bwMode="auto">
          <a:xfrm>
            <a:off x="1042988" y="241300"/>
            <a:ext cx="5545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rgbClr val="336699"/>
                </a:solidFill>
              </a:rPr>
              <a:t>Projektmanagementausschuss </a:t>
            </a:r>
          </a:p>
        </p:txBody>
      </p:sp>
      <p:sp>
        <p:nvSpPr>
          <p:cNvPr id="4103" name="Rectangle 51"/>
          <p:cNvSpPr>
            <a:spLocks noChangeArrowheads="1"/>
          </p:cNvSpPr>
          <p:nvPr/>
        </p:nvSpPr>
        <p:spPr bwMode="auto">
          <a:xfrm>
            <a:off x="3937000" y="1844675"/>
            <a:ext cx="1273175" cy="792163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104" name="Text Box 96"/>
          <p:cNvSpPr txBox="1">
            <a:spLocks noChangeArrowheads="1"/>
          </p:cNvSpPr>
          <p:nvPr/>
        </p:nvSpPr>
        <p:spPr bwMode="auto">
          <a:xfrm>
            <a:off x="3867788" y="1965388"/>
            <a:ext cx="1401762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000" b="1" dirty="0" smtClean="0">
                <a:solidFill>
                  <a:srgbClr val="003366"/>
                </a:solidFill>
              </a:rPr>
              <a:t>Projektkoordinator PD Dr. Rainer Bremer, ITB/UB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4115" name="Oval 93"/>
          <p:cNvSpPr>
            <a:spLocks noChangeArrowheads="1"/>
          </p:cNvSpPr>
          <p:nvPr/>
        </p:nvSpPr>
        <p:spPr bwMode="auto">
          <a:xfrm>
            <a:off x="5652120" y="2132856"/>
            <a:ext cx="574675" cy="576263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116" name="Text Box 98"/>
          <p:cNvSpPr txBox="1">
            <a:spLocks noChangeArrowheads="1"/>
          </p:cNvSpPr>
          <p:nvPr/>
        </p:nvSpPr>
        <p:spPr bwMode="auto">
          <a:xfrm>
            <a:off x="5741020" y="2304306"/>
            <a:ext cx="485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>
                <a:solidFill>
                  <a:srgbClr val="003366"/>
                </a:solidFill>
              </a:rPr>
              <a:t>KUB</a:t>
            </a: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7952805" y="4149080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" name="Text Box 102"/>
          <p:cNvSpPr txBox="1">
            <a:spLocks noChangeArrowheads="1"/>
          </p:cNvSpPr>
          <p:nvPr/>
        </p:nvSpPr>
        <p:spPr bwMode="auto">
          <a:xfrm>
            <a:off x="7908354" y="4218930"/>
            <a:ext cx="93662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CDV, CZ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23" name="Rectangle 48"/>
          <p:cNvSpPr>
            <a:spLocks noChangeArrowheads="1"/>
          </p:cNvSpPr>
          <p:nvPr/>
        </p:nvSpPr>
        <p:spPr bwMode="auto">
          <a:xfrm>
            <a:off x="1753592" y="2425018"/>
            <a:ext cx="827088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" name="Text Box 105"/>
          <p:cNvSpPr txBox="1">
            <a:spLocks noChangeArrowheads="1"/>
          </p:cNvSpPr>
          <p:nvPr/>
        </p:nvSpPr>
        <p:spPr bwMode="auto">
          <a:xfrm>
            <a:off x="1691680" y="2372630"/>
            <a:ext cx="9366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Koordinator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BY, ISEU Minsk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538561" y="3193356"/>
            <a:ext cx="827087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" name="Text Box 105"/>
          <p:cNvSpPr txBox="1">
            <a:spLocks noChangeArrowheads="1"/>
          </p:cNvSpPr>
          <p:nvPr/>
        </p:nvSpPr>
        <p:spPr bwMode="auto">
          <a:xfrm>
            <a:off x="467544" y="3140968"/>
            <a:ext cx="104859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Koordinator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RU, PSTU St. Petersburg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632153" y="2420888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8" name="Text Box 102"/>
          <p:cNvSpPr txBox="1">
            <a:spLocks noChangeArrowheads="1"/>
          </p:cNvSpPr>
          <p:nvPr/>
        </p:nvSpPr>
        <p:spPr bwMode="auto">
          <a:xfrm>
            <a:off x="6587702" y="2490738"/>
            <a:ext cx="93662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LU, LV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7928819" y="3212207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1" name="Text Box 101"/>
          <p:cNvSpPr txBox="1">
            <a:spLocks noChangeArrowheads="1"/>
          </p:cNvSpPr>
          <p:nvPr/>
        </p:nvSpPr>
        <p:spPr bwMode="auto">
          <a:xfrm>
            <a:off x="7884368" y="3239195"/>
            <a:ext cx="93662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UZ, SK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535858" y="4128781"/>
            <a:ext cx="827087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3" name="Text Box 105"/>
          <p:cNvSpPr txBox="1">
            <a:spLocks noChangeArrowheads="1"/>
          </p:cNvSpPr>
          <p:nvPr/>
        </p:nvSpPr>
        <p:spPr bwMode="auto">
          <a:xfrm>
            <a:off x="480297" y="4099138"/>
            <a:ext cx="93610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Koordinator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UA, NTU Kiew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6636612" y="5084415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6" name="Text Box 118"/>
          <p:cNvSpPr txBox="1">
            <a:spLocks noChangeArrowheads="1"/>
          </p:cNvSpPr>
          <p:nvPr/>
        </p:nvSpPr>
        <p:spPr bwMode="auto">
          <a:xfrm>
            <a:off x="6600099" y="5137782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RIPO Minsk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4184403" y="5400277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8" name="Text Box 102"/>
          <p:cNvSpPr txBox="1">
            <a:spLocks noChangeArrowheads="1"/>
          </p:cNvSpPr>
          <p:nvPr/>
        </p:nvSpPr>
        <p:spPr bwMode="auto">
          <a:xfrm>
            <a:off x="4092451" y="5373216"/>
            <a:ext cx="107022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PHDPU P.-</a:t>
            </a:r>
            <a:r>
              <a:rPr lang="de-DE" altLang="de-DE" sz="900" b="1" dirty="0" err="1" smtClean="0">
                <a:solidFill>
                  <a:srgbClr val="003366"/>
                </a:solidFill>
              </a:rPr>
              <a:t>Khmelnytskyy</a:t>
            </a:r>
            <a:endParaRPr lang="de-DE" altLang="de-DE" sz="900" b="1" dirty="0">
              <a:solidFill>
                <a:srgbClr val="003366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798613" y="5110517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0" name="Text Box 115"/>
          <p:cNvSpPr txBox="1">
            <a:spLocks noChangeArrowheads="1"/>
          </p:cNvSpPr>
          <p:nvPr/>
        </p:nvSpPr>
        <p:spPr bwMode="auto">
          <a:xfrm>
            <a:off x="1763688" y="5085184"/>
            <a:ext cx="9366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Projektteam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RSUCE Rostow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B8EFB3-5DCB-4D05-BED5-08749E11F4E9}" type="slidenum">
              <a:rPr lang="de-DE"/>
              <a:pPr>
                <a:defRPr/>
              </a:pPr>
              <a:t>4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771233"/>
              </p:ext>
            </p:extLst>
          </p:nvPr>
        </p:nvGraphicFramePr>
        <p:xfrm>
          <a:off x="251520" y="1052737"/>
          <a:ext cx="8569325" cy="4970506"/>
        </p:xfrm>
        <a:graphic>
          <a:graphicData uri="http://schemas.openxmlformats.org/drawingml/2006/table">
            <a:tbl>
              <a:tblPr/>
              <a:tblGrid>
                <a:gridCol w="4320480"/>
                <a:gridCol w="1368847"/>
                <a:gridCol w="2879998"/>
              </a:tblGrid>
              <a:tr h="6869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Arbeitspaket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Verantwort-lichkeit</a:t>
                      </a:r>
                      <a:endParaRPr kumimoji="0" lang="de-DE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Zielgruppen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WP 1 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Projektimplementierung und Projektmanagement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UB, 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KUB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alle Projektpartner, EACEA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WP 2 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Detailanalyse und Spezifikation Qualifizierungs-defizite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CDV, 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ISEU, PSTU, NTU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alle Projektpartner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WP 3 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Weiterbildung von Hochschullehrern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UZ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Partnerhochschulen in BY, RU, 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WP 4 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Entwicklung von Weiterbildungskonzepten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RIPO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Partnerhochschulen in BY, RU, UA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WP 5 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Entwicklung, Erprobung, Implementierung von (e-Learning) Kursen zur ökologischen Weiterbildung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PSTU</a:t>
                      </a:r>
                      <a:endParaRPr kumimoji="0" lang="de-DE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Technika, Colleges, Schulen in BY, RU, UA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WP 6 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Anpassung und Modernisierung bestehender Studienprogramme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PHDPU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Partnerhochschulen in BY, RU, UA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WP 7 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Verbreitung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RSUCE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Hochschulen, Technika, Colleges, Schulen in BY, RU, UA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4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WP 8 </a:t>
                      </a:r>
                      <a:r>
                        <a:rPr kumimoji="0" lang="de-DE" alt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Nachhaltigkeit</a:t>
                      </a:r>
                      <a:endParaRPr kumimoji="0" lang="de-DE" altLang="de-DE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ISEU</a:t>
                      </a:r>
                      <a:endParaRPr kumimoji="0" lang="de-DE" altLang="de-DE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Partnerhochschulen in BY, RU, UA</a:t>
                      </a:r>
                      <a:endParaRPr kumimoji="0" lang="de-DE" altLang="de-DE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WP 9 Qualitäts- und Projektkontrolle</a:t>
                      </a:r>
                      <a:endParaRPr kumimoji="0" lang="de-DE" altLang="de-DE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LU, </a:t>
                      </a:r>
                      <a:r>
                        <a:rPr kumimoji="0" lang="de-DE" alt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KUB</a:t>
                      </a:r>
                      <a:endParaRPr kumimoji="0" lang="de-DE" altLang="de-DE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alle Projektpartner, EACEA</a:t>
                      </a:r>
                      <a:endParaRPr kumimoji="0" lang="de-DE" altLang="de-DE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6" name="Textfeld 4"/>
          <p:cNvSpPr txBox="1">
            <a:spLocks noChangeArrowheads="1"/>
          </p:cNvSpPr>
          <p:nvPr/>
        </p:nvSpPr>
        <p:spPr bwMode="auto">
          <a:xfrm>
            <a:off x="1042988" y="115888"/>
            <a:ext cx="5545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336699"/>
                </a:solidFill>
              </a:rPr>
              <a:t>Arbeitspakete, Verantwortlichkeiten, Zielgruppen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788A62-C6CA-4786-9930-58A4FC2B1259}" type="slidenum">
              <a:rPr lang="de-DE"/>
              <a:pPr>
                <a:defRPr/>
              </a:pPr>
              <a:t>5</a:t>
            </a:fld>
            <a:endParaRPr lang="de-DE"/>
          </a:p>
        </p:txBody>
      </p:sp>
      <p:sp>
        <p:nvSpPr>
          <p:cNvPr id="6148" name="Textfeld 3"/>
          <p:cNvSpPr txBox="1">
            <a:spLocks noChangeArrowheads="1"/>
          </p:cNvSpPr>
          <p:nvPr/>
        </p:nvSpPr>
        <p:spPr bwMode="auto">
          <a:xfrm>
            <a:off x="1042988" y="312738"/>
            <a:ext cx="5545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rgbClr val="336699"/>
                </a:solidFill>
              </a:rPr>
              <a:t>Managementgrundsätze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8313" y="1557338"/>
            <a:ext cx="8280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349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349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349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349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349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Char char="n"/>
            </a:pPr>
            <a:r>
              <a:rPr lang="de-DE" altLang="de-DE" sz="2000"/>
              <a:t>	</a:t>
            </a:r>
            <a:r>
              <a:rPr lang="de-DE" altLang="de-DE" sz="2000" b="1"/>
              <a:t>Klarheit von Zielen, Aufgaben und Terminen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Char char="n"/>
            </a:pPr>
            <a:r>
              <a:rPr lang="de-DE" altLang="de-DE" sz="2000" b="1"/>
              <a:t>	proaktives Handeln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Char char="n"/>
            </a:pPr>
            <a:r>
              <a:rPr lang="de-DE" altLang="de-DE" sz="2000" b="1"/>
              <a:t>	Einhaltung von Terminen und sonstigen Vereinbarungen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68313" y="3900488"/>
            <a:ext cx="8280400" cy="22467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349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349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349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349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349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de-DE" altLang="de-DE" sz="2000" b="1" dirty="0"/>
              <a:t>Bei Fragen oder Problemen: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de-DE" altLang="de-DE" sz="2000" b="1" dirty="0"/>
              <a:t>Nehmen Sie bitte Kontakt auf!</a:t>
            </a:r>
            <a:r>
              <a:rPr lang="de-DE" altLang="de-DE" sz="2000" dirty="0"/>
              <a:t>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de-DE" altLang="de-DE" sz="2000" dirty="0"/>
              <a:t>Dr. Viachaslau </a:t>
            </a:r>
            <a:r>
              <a:rPr lang="de-DE" altLang="de-DE" sz="2000" dirty="0" err="1"/>
              <a:t>Niktsin</a:t>
            </a:r>
            <a:r>
              <a:rPr lang="de-DE" altLang="de-DE" sz="2000" dirty="0"/>
              <a:t>			Dr. Guido Kaufmann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de-DE" altLang="de-DE" sz="2000" dirty="0"/>
              <a:t>+49 5251 602386			+49 4551 969260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de-DE" altLang="de-DE" sz="2000" dirty="0" err="1" smtClean="0">
                <a:hlinkClick r:id="rId2"/>
              </a:rPr>
              <a:t>vn@kaufmann</a:t>
            </a:r>
            <a:r>
              <a:rPr lang="de-DE" altLang="de-DE" sz="2000" dirty="0" smtClean="0">
                <a:hlinkClick r:id="rId2"/>
              </a:rPr>
              <a:t>-</a:t>
            </a:r>
            <a:r>
              <a:rPr lang="de-DE" altLang="de-DE" sz="2000" dirty="0"/>
              <a:t>		</a:t>
            </a:r>
            <a:r>
              <a:rPr lang="de-DE" altLang="de-DE" sz="2000" dirty="0" smtClean="0"/>
              <a:t>		</a:t>
            </a:r>
            <a:r>
              <a:rPr lang="de-DE" altLang="de-DE" sz="2000" dirty="0" smtClean="0">
                <a:hlinkClick r:id="rId3"/>
              </a:rPr>
              <a:t>mail@kaufmann-unternehmensberatung.de</a:t>
            </a:r>
            <a:r>
              <a:rPr lang="de-DE" altLang="de-DE" sz="2000" dirty="0" smtClean="0"/>
              <a:t>		</a:t>
            </a:r>
            <a:r>
              <a:rPr lang="de-DE" altLang="de-DE" sz="2000" dirty="0"/>
              <a:t>unternehmensberatung.de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B2E7B-1D8C-4C8C-BC1A-86ACFD9AF732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7172" name="Textfeld 3"/>
          <p:cNvSpPr txBox="1">
            <a:spLocks noChangeArrowheads="1"/>
          </p:cNvSpPr>
          <p:nvPr/>
        </p:nvSpPr>
        <p:spPr bwMode="auto">
          <a:xfrm>
            <a:off x="1042988" y="312738"/>
            <a:ext cx="568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rgbClr val="336699"/>
                </a:solidFill>
              </a:rPr>
              <a:t>Bilaterale Verträge auf 2 Ebenen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95288" y="3932238"/>
            <a:ext cx="1081087" cy="861774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Projekt-koordinator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PD Dr. Rainer Bremer, ITB/UB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grpSp>
        <p:nvGrpSpPr>
          <p:cNvPr id="7174" name="Group 15"/>
          <p:cNvGrpSpPr>
            <a:grpSpLocks/>
          </p:cNvGrpSpPr>
          <p:nvPr/>
        </p:nvGrpSpPr>
        <p:grpSpPr bwMode="auto">
          <a:xfrm>
            <a:off x="2482850" y="3284542"/>
            <a:ext cx="936625" cy="554038"/>
            <a:chOff x="1247" y="1480"/>
            <a:chExt cx="590" cy="349"/>
          </a:xfrm>
        </p:grpSpPr>
        <p:sp>
          <p:nvSpPr>
            <p:cNvPr id="7206" name="Rectangle 9"/>
            <p:cNvSpPr>
              <a:spLocks noChangeArrowheads="1"/>
            </p:cNvSpPr>
            <p:nvPr/>
          </p:nvSpPr>
          <p:spPr bwMode="auto">
            <a:xfrm>
              <a:off x="1268" y="1508"/>
              <a:ext cx="521" cy="31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207" name="Text Box 10"/>
            <p:cNvSpPr txBox="1">
              <a:spLocks noChangeArrowheads="1"/>
            </p:cNvSpPr>
            <p:nvPr/>
          </p:nvSpPr>
          <p:spPr bwMode="auto">
            <a:xfrm>
              <a:off x="1247" y="1480"/>
              <a:ext cx="59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000" b="1" dirty="0">
                  <a:solidFill>
                    <a:srgbClr val="003366"/>
                  </a:solidFill>
                </a:rPr>
                <a:t>Koordinator </a:t>
              </a:r>
              <a:r>
                <a:rPr lang="de-DE" altLang="de-DE" sz="1000" b="1" dirty="0" smtClean="0">
                  <a:solidFill>
                    <a:srgbClr val="003366"/>
                  </a:solidFill>
                </a:rPr>
                <a:t>BY, ISEU Minsk</a:t>
              </a:r>
              <a:endParaRPr lang="de-DE" altLang="de-DE" sz="1000" b="1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7175" name="Group 17"/>
          <p:cNvGrpSpPr>
            <a:grpSpLocks/>
          </p:cNvGrpSpPr>
          <p:nvPr/>
        </p:nvGrpSpPr>
        <p:grpSpPr bwMode="auto">
          <a:xfrm>
            <a:off x="2482850" y="4868863"/>
            <a:ext cx="936625" cy="557212"/>
            <a:chOff x="1202" y="2478"/>
            <a:chExt cx="590" cy="351"/>
          </a:xfrm>
        </p:grpSpPr>
        <p:sp>
          <p:nvSpPr>
            <p:cNvPr id="7204" name="Rectangle 13"/>
            <p:cNvSpPr>
              <a:spLocks noChangeArrowheads="1"/>
            </p:cNvSpPr>
            <p:nvPr/>
          </p:nvSpPr>
          <p:spPr bwMode="auto">
            <a:xfrm>
              <a:off x="1246" y="2511"/>
              <a:ext cx="521" cy="31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205" name="Text Box 14"/>
            <p:cNvSpPr txBox="1">
              <a:spLocks noChangeArrowheads="1"/>
            </p:cNvSpPr>
            <p:nvPr/>
          </p:nvSpPr>
          <p:spPr bwMode="auto">
            <a:xfrm>
              <a:off x="1202" y="2478"/>
              <a:ext cx="59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000" b="1" dirty="0">
                  <a:solidFill>
                    <a:srgbClr val="003366"/>
                  </a:solidFill>
                </a:rPr>
                <a:t>Koordinator UA, </a:t>
              </a:r>
              <a:r>
                <a:rPr lang="de-DE" altLang="de-DE" sz="1000" b="1" dirty="0" smtClean="0">
                  <a:solidFill>
                    <a:srgbClr val="003366"/>
                  </a:solidFill>
                </a:rPr>
                <a:t>NTU Kiew</a:t>
              </a:r>
              <a:endParaRPr lang="de-DE" altLang="de-DE" sz="1000" b="1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7176" name="Gruppieren 1"/>
          <p:cNvGrpSpPr>
            <a:grpSpLocks/>
          </p:cNvGrpSpPr>
          <p:nvPr/>
        </p:nvGrpSpPr>
        <p:grpSpPr bwMode="auto">
          <a:xfrm>
            <a:off x="5724525" y="4102100"/>
            <a:ext cx="936625" cy="504825"/>
            <a:chOff x="5724525" y="4102100"/>
            <a:chExt cx="936625" cy="504825"/>
          </a:xfrm>
        </p:grpSpPr>
        <p:sp>
          <p:nvSpPr>
            <p:cNvPr id="7202" name="Rectangle 19"/>
            <p:cNvSpPr>
              <a:spLocks noChangeArrowheads="1"/>
            </p:cNvSpPr>
            <p:nvPr/>
          </p:nvSpPr>
          <p:spPr bwMode="auto">
            <a:xfrm>
              <a:off x="5757863" y="4102100"/>
              <a:ext cx="827088" cy="50482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203" name="Text Box 20"/>
            <p:cNvSpPr txBox="1">
              <a:spLocks noChangeArrowheads="1"/>
            </p:cNvSpPr>
            <p:nvPr/>
          </p:nvSpPr>
          <p:spPr bwMode="auto">
            <a:xfrm>
              <a:off x="5724525" y="4150133"/>
              <a:ext cx="9366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000" b="1" dirty="0">
                  <a:solidFill>
                    <a:srgbClr val="003366"/>
                  </a:solidFill>
                </a:rPr>
                <a:t>Koordinator </a:t>
              </a:r>
              <a:r>
                <a:rPr lang="de-DE" altLang="de-DE" sz="1000" b="1" dirty="0" smtClean="0">
                  <a:solidFill>
                    <a:srgbClr val="003366"/>
                  </a:solidFill>
                </a:rPr>
                <a:t>BY, RU, </a:t>
              </a:r>
              <a:r>
                <a:rPr lang="de-DE" altLang="de-DE" sz="1000" b="1" dirty="0">
                  <a:solidFill>
                    <a:srgbClr val="003366"/>
                  </a:solidFill>
                </a:rPr>
                <a:t>UA</a:t>
              </a:r>
            </a:p>
          </p:txBody>
        </p:sp>
      </p:grpSp>
      <p:sp>
        <p:nvSpPr>
          <p:cNvPr id="7177" name="Rectangle 21"/>
          <p:cNvSpPr>
            <a:spLocks noChangeArrowheads="1"/>
          </p:cNvSpPr>
          <p:nvPr/>
        </p:nvSpPr>
        <p:spPr bwMode="auto">
          <a:xfrm>
            <a:off x="7850188" y="3805238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8" name="Rectangle 22"/>
          <p:cNvSpPr>
            <a:spLocks noChangeArrowheads="1"/>
          </p:cNvSpPr>
          <p:nvPr/>
        </p:nvSpPr>
        <p:spPr bwMode="auto">
          <a:xfrm>
            <a:off x="7850188" y="4468813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9" name="Rectangle 23"/>
          <p:cNvSpPr>
            <a:spLocks noChangeArrowheads="1"/>
          </p:cNvSpPr>
          <p:nvPr/>
        </p:nvSpPr>
        <p:spPr bwMode="auto">
          <a:xfrm>
            <a:off x="7850188" y="5130800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80" name="Rectangle 24"/>
          <p:cNvSpPr>
            <a:spLocks noChangeArrowheads="1"/>
          </p:cNvSpPr>
          <p:nvPr/>
        </p:nvSpPr>
        <p:spPr bwMode="auto">
          <a:xfrm>
            <a:off x="7850188" y="3143250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81" name="Rectangle 25"/>
          <p:cNvSpPr>
            <a:spLocks noChangeArrowheads="1"/>
          </p:cNvSpPr>
          <p:nvPr/>
        </p:nvSpPr>
        <p:spPr bwMode="auto">
          <a:xfrm>
            <a:off x="7850188" y="2481263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82" name="Rectangle 26"/>
          <p:cNvSpPr>
            <a:spLocks noChangeArrowheads="1"/>
          </p:cNvSpPr>
          <p:nvPr/>
        </p:nvSpPr>
        <p:spPr bwMode="auto">
          <a:xfrm>
            <a:off x="7850188" y="5794375"/>
            <a:ext cx="827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83" name="Text Box 27"/>
          <p:cNvSpPr txBox="1">
            <a:spLocks noChangeArrowheads="1"/>
          </p:cNvSpPr>
          <p:nvPr/>
        </p:nvSpPr>
        <p:spPr bwMode="auto">
          <a:xfrm>
            <a:off x="7789863" y="2449513"/>
            <a:ext cx="936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Projektpart-</a:t>
            </a:r>
            <a:r>
              <a:rPr lang="de-DE" altLang="de-DE" sz="1000" b="1" dirty="0" err="1">
                <a:solidFill>
                  <a:srgbClr val="003366"/>
                </a:solidFill>
              </a:rPr>
              <a:t>ner</a:t>
            </a:r>
            <a:r>
              <a:rPr lang="de-DE" altLang="de-DE" sz="1000" b="1" dirty="0">
                <a:solidFill>
                  <a:srgbClr val="003366"/>
                </a:solidFill>
              </a:rPr>
              <a:t> A in 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BY, RU, </a:t>
            </a:r>
            <a:r>
              <a:rPr lang="de-DE" altLang="de-DE" sz="1000" b="1" dirty="0">
                <a:solidFill>
                  <a:srgbClr val="003366"/>
                </a:solidFill>
              </a:rPr>
              <a:t>UA</a:t>
            </a:r>
          </a:p>
        </p:txBody>
      </p:sp>
      <p:sp>
        <p:nvSpPr>
          <p:cNvPr id="7184" name="Text Box 28"/>
          <p:cNvSpPr txBox="1">
            <a:spLocks noChangeArrowheads="1"/>
          </p:cNvSpPr>
          <p:nvPr/>
        </p:nvSpPr>
        <p:spPr bwMode="auto">
          <a:xfrm>
            <a:off x="7812088" y="3133725"/>
            <a:ext cx="9366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Projektpart-</a:t>
            </a:r>
            <a:r>
              <a:rPr lang="de-DE" altLang="de-DE" sz="1000" b="1" dirty="0" err="1">
                <a:solidFill>
                  <a:srgbClr val="003366"/>
                </a:solidFill>
              </a:rPr>
              <a:t>ner</a:t>
            </a:r>
            <a:r>
              <a:rPr lang="de-DE" altLang="de-DE" sz="1000" b="1" dirty="0">
                <a:solidFill>
                  <a:srgbClr val="003366"/>
                </a:solidFill>
              </a:rPr>
              <a:t>  B in 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BY, RU, UA</a:t>
            </a:r>
            <a:endParaRPr lang="de-DE" altLang="de-DE" sz="1000" b="1" dirty="0">
              <a:solidFill>
                <a:srgbClr val="003366"/>
              </a:solidFill>
            </a:endParaRPr>
          </a:p>
        </p:txBody>
      </p:sp>
      <p:sp>
        <p:nvSpPr>
          <p:cNvPr id="7185" name="Text Box 29"/>
          <p:cNvSpPr txBox="1">
            <a:spLocks noChangeArrowheads="1"/>
          </p:cNvSpPr>
          <p:nvPr/>
        </p:nvSpPr>
        <p:spPr bwMode="auto">
          <a:xfrm>
            <a:off x="7812088" y="3786188"/>
            <a:ext cx="936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Projektpart-</a:t>
            </a:r>
            <a:r>
              <a:rPr lang="de-DE" altLang="de-DE" sz="1000" b="1" dirty="0" err="1">
                <a:solidFill>
                  <a:srgbClr val="003366"/>
                </a:solidFill>
              </a:rPr>
              <a:t>ner</a:t>
            </a:r>
            <a:r>
              <a:rPr lang="de-DE" altLang="de-DE" sz="1000" b="1" dirty="0">
                <a:solidFill>
                  <a:srgbClr val="003366"/>
                </a:solidFill>
              </a:rPr>
              <a:t> C in 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BY, RU, </a:t>
            </a:r>
            <a:r>
              <a:rPr lang="de-DE" altLang="de-DE" sz="1000" b="1" dirty="0">
                <a:solidFill>
                  <a:srgbClr val="003366"/>
                </a:solidFill>
              </a:rPr>
              <a:t>UA</a:t>
            </a:r>
          </a:p>
        </p:txBody>
      </p:sp>
      <p:sp>
        <p:nvSpPr>
          <p:cNvPr id="7186" name="Text Box 30"/>
          <p:cNvSpPr txBox="1">
            <a:spLocks noChangeArrowheads="1"/>
          </p:cNvSpPr>
          <p:nvPr/>
        </p:nvSpPr>
        <p:spPr bwMode="auto">
          <a:xfrm>
            <a:off x="7796213" y="4435475"/>
            <a:ext cx="936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Projektpart-</a:t>
            </a:r>
            <a:r>
              <a:rPr lang="de-DE" altLang="de-DE" sz="1000" b="1" dirty="0" err="1">
                <a:solidFill>
                  <a:srgbClr val="003366"/>
                </a:solidFill>
              </a:rPr>
              <a:t>ner</a:t>
            </a:r>
            <a:r>
              <a:rPr lang="de-DE" altLang="de-DE" sz="1000" b="1" dirty="0">
                <a:solidFill>
                  <a:srgbClr val="003366"/>
                </a:solidFill>
              </a:rPr>
              <a:t> D in 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BY, RU, </a:t>
            </a:r>
            <a:r>
              <a:rPr lang="de-DE" altLang="de-DE" sz="1000" b="1" dirty="0">
                <a:solidFill>
                  <a:srgbClr val="003366"/>
                </a:solidFill>
              </a:rPr>
              <a:t>UA</a:t>
            </a:r>
          </a:p>
        </p:txBody>
      </p:sp>
      <p:sp>
        <p:nvSpPr>
          <p:cNvPr id="7187" name="Text Box 31"/>
          <p:cNvSpPr txBox="1">
            <a:spLocks noChangeArrowheads="1"/>
          </p:cNvSpPr>
          <p:nvPr/>
        </p:nvSpPr>
        <p:spPr bwMode="auto">
          <a:xfrm>
            <a:off x="7812088" y="5099050"/>
            <a:ext cx="936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Projektpart-</a:t>
            </a:r>
            <a:r>
              <a:rPr lang="de-DE" altLang="de-DE" sz="1000" b="1" dirty="0" err="1">
                <a:solidFill>
                  <a:srgbClr val="003366"/>
                </a:solidFill>
              </a:rPr>
              <a:t>ner</a:t>
            </a:r>
            <a:r>
              <a:rPr lang="de-DE" altLang="de-DE" sz="1000" b="1" dirty="0">
                <a:solidFill>
                  <a:srgbClr val="003366"/>
                </a:solidFill>
              </a:rPr>
              <a:t> … in 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BY, RU, </a:t>
            </a:r>
            <a:r>
              <a:rPr lang="de-DE" altLang="de-DE" sz="1000" b="1" dirty="0">
                <a:solidFill>
                  <a:srgbClr val="003366"/>
                </a:solidFill>
              </a:rPr>
              <a:t>UA</a:t>
            </a:r>
          </a:p>
        </p:txBody>
      </p:sp>
      <p:sp>
        <p:nvSpPr>
          <p:cNvPr id="7188" name="Text Box 32"/>
          <p:cNvSpPr txBox="1">
            <a:spLocks noChangeArrowheads="1"/>
          </p:cNvSpPr>
          <p:nvPr/>
        </p:nvSpPr>
        <p:spPr bwMode="auto">
          <a:xfrm>
            <a:off x="7812088" y="5759450"/>
            <a:ext cx="936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000" b="1" dirty="0">
                <a:solidFill>
                  <a:srgbClr val="003366"/>
                </a:solidFill>
              </a:rPr>
              <a:t>Projektpart-</a:t>
            </a:r>
            <a:r>
              <a:rPr lang="de-DE" altLang="de-DE" sz="1000" b="1" dirty="0" err="1">
                <a:solidFill>
                  <a:srgbClr val="003366"/>
                </a:solidFill>
              </a:rPr>
              <a:t>ner</a:t>
            </a:r>
            <a:r>
              <a:rPr lang="de-DE" altLang="de-DE" sz="1000" b="1" dirty="0">
                <a:solidFill>
                  <a:srgbClr val="003366"/>
                </a:solidFill>
              </a:rPr>
              <a:t>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n </a:t>
            </a:r>
            <a:r>
              <a:rPr lang="de-DE" altLang="de-DE" sz="1000" b="1" dirty="0">
                <a:solidFill>
                  <a:srgbClr val="003366"/>
                </a:solidFill>
              </a:rPr>
              <a:t>in  </a:t>
            </a:r>
            <a:r>
              <a:rPr lang="de-DE" altLang="de-DE" sz="1000" b="1" dirty="0" smtClean="0">
                <a:solidFill>
                  <a:srgbClr val="003366"/>
                </a:solidFill>
              </a:rPr>
              <a:t>BY, RU, </a:t>
            </a:r>
            <a:r>
              <a:rPr lang="de-DE" altLang="de-DE" sz="1000" b="1" dirty="0">
                <a:solidFill>
                  <a:srgbClr val="003366"/>
                </a:solidFill>
              </a:rPr>
              <a:t>UA</a:t>
            </a:r>
          </a:p>
        </p:txBody>
      </p:sp>
      <p:sp>
        <p:nvSpPr>
          <p:cNvPr id="7189" name="Line 33"/>
          <p:cNvSpPr>
            <a:spLocks noChangeShapeType="1"/>
          </p:cNvSpPr>
          <p:nvPr/>
        </p:nvSpPr>
        <p:spPr bwMode="auto">
          <a:xfrm flipV="1">
            <a:off x="1476375" y="3581400"/>
            <a:ext cx="1038225" cy="784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190" name="Line 35"/>
          <p:cNvSpPr>
            <a:spLocks noChangeShapeType="1"/>
          </p:cNvSpPr>
          <p:nvPr/>
        </p:nvSpPr>
        <p:spPr bwMode="auto">
          <a:xfrm>
            <a:off x="1476375" y="4365625"/>
            <a:ext cx="1068388" cy="80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191" name="Line 36"/>
          <p:cNvSpPr>
            <a:spLocks noChangeShapeType="1"/>
          </p:cNvSpPr>
          <p:nvPr/>
        </p:nvSpPr>
        <p:spPr bwMode="auto">
          <a:xfrm flipV="1">
            <a:off x="6588125" y="2727325"/>
            <a:ext cx="1252538" cy="163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192" name="Line 37"/>
          <p:cNvSpPr>
            <a:spLocks noChangeShapeType="1"/>
          </p:cNvSpPr>
          <p:nvPr/>
        </p:nvSpPr>
        <p:spPr bwMode="auto">
          <a:xfrm flipV="1">
            <a:off x="6588125" y="3390900"/>
            <a:ext cx="1262063" cy="974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193" name="Line 38"/>
          <p:cNvSpPr>
            <a:spLocks noChangeShapeType="1"/>
          </p:cNvSpPr>
          <p:nvPr/>
        </p:nvSpPr>
        <p:spPr bwMode="auto">
          <a:xfrm flipV="1">
            <a:off x="6588125" y="4049713"/>
            <a:ext cx="1262063" cy="315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194" name="Line 39"/>
          <p:cNvSpPr>
            <a:spLocks noChangeShapeType="1"/>
          </p:cNvSpPr>
          <p:nvPr/>
        </p:nvSpPr>
        <p:spPr bwMode="auto">
          <a:xfrm>
            <a:off x="6588125" y="4365625"/>
            <a:ext cx="1255713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195" name="Line 40"/>
          <p:cNvSpPr>
            <a:spLocks noChangeShapeType="1"/>
          </p:cNvSpPr>
          <p:nvPr/>
        </p:nvSpPr>
        <p:spPr bwMode="auto">
          <a:xfrm>
            <a:off x="6591300" y="4370388"/>
            <a:ext cx="1279525" cy="1028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196" name="Line 41"/>
          <p:cNvSpPr>
            <a:spLocks noChangeShapeType="1"/>
          </p:cNvSpPr>
          <p:nvPr/>
        </p:nvSpPr>
        <p:spPr bwMode="auto">
          <a:xfrm>
            <a:off x="6586538" y="4367213"/>
            <a:ext cx="1255712" cy="1693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197" name="Rectangle 42"/>
          <p:cNvSpPr>
            <a:spLocks noChangeArrowheads="1"/>
          </p:cNvSpPr>
          <p:nvPr/>
        </p:nvSpPr>
        <p:spPr bwMode="auto">
          <a:xfrm>
            <a:off x="179388" y="1268413"/>
            <a:ext cx="4176712" cy="5113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98" name="Rectangle 43"/>
          <p:cNvSpPr>
            <a:spLocks noChangeArrowheads="1"/>
          </p:cNvSpPr>
          <p:nvPr/>
        </p:nvSpPr>
        <p:spPr bwMode="auto">
          <a:xfrm>
            <a:off x="4716463" y="1268413"/>
            <a:ext cx="4176712" cy="5113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99" name="Text Box 44"/>
          <p:cNvSpPr txBox="1">
            <a:spLocks noChangeArrowheads="1"/>
          </p:cNvSpPr>
          <p:nvPr/>
        </p:nvSpPr>
        <p:spPr bwMode="auto">
          <a:xfrm>
            <a:off x="179388" y="1341438"/>
            <a:ext cx="41767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/>
              <a:t>Ebene 1: Verträge zwischen Projektkoordinator und Länder-Koordinatoren</a:t>
            </a:r>
          </a:p>
        </p:txBody>
      </p:sp>
      <p:sp>
        <p:nvSpPr>
          <p:cNvPr id="7200" name="Rectangle 45"/>
          <p:cNvSpPr>
            <a:spLocks noChangeArrowheads="1"/>
          </p:cNvSpPr>
          <p:nvPr/>
        </p:nvSpPr>
        <p:spPr bwMode="auto">
          <a:xfrm>
            <a:off x="4716463" y="1336675"/>
            <a:ext cx="41767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/>
              <a:t>Ebene 2: Verträge zwischen Länder-Koordinatoren und Konsortiumsmitgliedern im eigenen Land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051050" y="5759450"/>
            <a:ext cx="4610100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336699"/>
                </a:solidFill>
                <a:latin typeface="Arial" pitchFamily="34" charset="0"/>
              </a:rPr>
              <a:t>Alternativ: Bilaterale Verträge zwischen </a:t>
            </a:r>
            <a:r>
              <a:rPr lang="de-DE" b="1" dirty="0" smtClean="0">
                <a:solidFill>
                  <a:srgbClr val="336699"/>
                </a:solidFill>
                <a:latin typeface="Arial" pitchFamily="34" charset="0"/>
              </a:rPr>
              <a:t>UB </a:t>
            </a:r>
            <a:r>
              <a:rPr lang="de-DE" b="1" dirty="0">
                <a:solidFill>
                  <a:srgbClr val="336699"/>
                </a:solidFill>
                <a:latin typeface="Arial" pitchFamily="34" charset="0"/>
              </a:rPr>
              <a:t>und allen Hochschulpartnern in </a:t>
            </a:r>
            <a:r>
              <a:rPr lang="de-DE" b="1" dirty="0" smtClean="0">
                <a:solidFill>
                  <a:srgbClr val="336699"/>
                </a:solidFill>
                <a:latin typeface="Arial" pitchFamily="34" charset="0"/>
              </a:rPr>
              <a:t>BY, RU, </a:t>
            </a:r>
            <a:r>
              <a:rPr lang="de-DE" b="1" dirty="0">
                <a:solidFill>
                  <a:srgbClr val="336699"/>
                </a:solidFill>
                <a:latin typeface="Arial" pitchFamily="34" charset="0"/>
              </a:rPr>
              <a:t>UA</a:t>
            </a:r>
          </a:p>
        </p:txBody>
      </p:sp>
      <p:grpSp>
        <p:nvGrpSpPr>
          <p:cNvPr id="40" name="Group 15"/>
          <p:cNvGrpSpPr>
            <a:grpSpLocks/>
          </p:cNvGrpSpPr>
          <p:nvPr/>
        </p:nvGrpSpPr>
        <p:grpSpPr bwMode="auto">
          <a:xfrm>
            <a:off x="2483768" y="4099105"/>
            <a:ext cx="936625" cy="549276"/>
            <a:chOff x="1247" y="1480"/>
            <a:chExt cx="590" cy="346"/>
          </a:xfrm>
        </p:grpSpPr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1268" y="1508"/>
              <a:ext cx="521" cy="31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1247" y="1480"/>
              <a:ext cx="59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000" b="1" dirty="0">
                  <a:solidFill>
                    <a:srgbClr val="003366"/>
                  </a:solidFill>
                </a:rPr>
                <a:t>Koordinator </a:t>
              </a:r>
              <a:r>
                <a:rPr lang="de-DE" altLang="de-DE" sz="1000" b="1" dirty="0" smtClean="0">
                  <a:solidFill>
                    <a:srgbClr val="003366"/>
                  </a:solidFill>
                </a:rPr>
                <a:t>RU, PSTU </a:t>
              </a:r>
              <a:r>
                <a:rPr lang="de-DE" altLang="de-DE" sz="800" b="1" dirty="0" smtClean="0">
                  <a:solidFill>
                    <a:srgbClr val="003366"/>
                  </a:solidFill>
                </a:rPr>
                <a:t>St. Petersburg</a:t>
              </a:r>
              <a:endParaRPr lang="de-DE" altLang="de-DE" sz="800" b="1" dirty="0">
                <a:solidFill>
                  <a:srgbClr val="003366"/>
                </a:solidFill>
              </a:endParaRPr>
            </a:p>
          </p:txBody>
        </p:sp>
      </p:grpSp>
      <p:sp>
        <p:nvSpPr>
          <p:cNvPr id="43" name="Line 33"/>
          <p:cNvSpPr>
            <a:spLocks noChangeShapeType="1"/>
          </p:cNvSpPr>
          <p:nvPr/>
        </p:nvSpPr>
        <p:spPr bwMode="auto">
          <a:xfrm flipV="1">
            <a:off x="1490353" y="4364181"/>
            <a:ext cx="1033153" cy="1187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2BD2CF-F399-4ADB-AB64-318BA2DFB600}" type="slidenum">
              <a:rPr lang="de-DE"/>
              <a:pPr>
                <a:defRPr/>
              </a:pPr>
              <a:t>7</a:t>
            </a:fld>
            <a:endParaRPr lang="de-DE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4925" y="2060575"/>
            <a:ext cx="2376488" cy="1008063"/>
          </a:xfrm>
          <a:prstGeom prst="chevron">
            <a:avLst>
              <a:gd name="adj" fmla="val 2991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266950" y="2060575"/>
            <a:ext cx="2376488" cy="1008063"/>
          </a:xfrm>
          <a:prstGeom prst="chevron">
            <a:avLst>
              <a:gd name="adj" fmla="val 2991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498975" y="2060575"/>
            <a:ext cx="2376488" cy="1008063"/>
          </a:xfrm>
          <a:prstGeom prst="chevron">
            <a:avLst>
              <a:gd name="adj" fmla="val 2991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731000" y="2060575"/>
            <a:ext cx="2376488" cy="1008063"/>
          </a:xfrm>
          <a:prstGeom prst="chevron">
            <a:avLst>
              <a:gd name="adj" fmla="val 2991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23850" y="2149475"/>
            <a:ext cx="18002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 b="1">
                <a:solidFill>
                  <a:srgbClr val="003366"/>
                </a:solidFill>
                <a:latin typeface="Arial Unicode MS" pitchFamily="34" charset="-128"/>
              </a:rPr>
              <a:t>Einladungs-schreiben für Visa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268538" y="2060575"/>
            <a:ext cx="2376487" cy="1008063"/>
          </a:xfrm>
          <a:prstGeom prst="chevron">
            <a:avLst>
              <a:gd name="adj" fmla="val 2991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555875" y="2149475"/>
            <a:ext cx="18002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 b="1">
                <a:solidFill>
                  <a:srgbClr val="003366"/>
                </a:solidFill>
                <a:latin typeface="Arial Unicode MS" pitchFamily="34" charset="-128"/>
              </a:rPr>
              <a:t>Reisekosten, die vor Ort ver-auslagt werden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787900" y="2149475"/>
            <a:ext cx="18002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 b="1">
                <a:solidFill>
                  <a:srgbClr val="003366"/>
                </a:solidFill>
                <a:latin typeface="Arial Unicode MS" pitchFamily="34" charset="-128"/>
              </a:rPr>
              <a:t>Individuelle Stipendiaten-berichte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7019925" y="2271713"/>
            <a:ext cx="18002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 b="1">
                <a:solidFill>
                  <a:srgbClr val="003366"/>
                </a:solidFill>
                <a:latin typeface="Arial Unicode MS" pitchFamily="34" charset="-128"/>
              </a:rPr>
              <a:t>Qualitative Berichte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625" y="3068638"/>
            <a:ext cx="2047875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200" dirty="0">
                <a:latin typeface="Arial Unicode MS" pitchFamily="34" charset="-128"/>
              </a:rPr>
              <a:t>	</a:t>
            </a:r>
            <a:r>
              <a:rPr lang="de-DE" altLang="de-DE" sz="1100" dirty="0">
                <a:latin typeface="Arial Unicode MS" pitchFamily="34" charset="-128"/>
              </a:rPr>
              <a:t>Informationsschreiben inkl. 		Anforderungen (</a:t>
            </a:r>
            <a:r>
              <a:rPr lang="de-DE" altLang="de-DE" sz="1100" dirty="0" smtClean="0">
                <a:latin typeface="Arial Unicode MS" pitchFamily="34" charset="-128"/>
              </a:rPr>
              <a:t>UB</a:t>
            </a:r>
            <a:r>
              <a:rPr lang="de-DE" altLang="de-DE" sz="1100" dirty="0">
                <a:latin typeface="Arial Unicode MS" pitchFamily="34" charset="-128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 dirty="0">
                <a:latin typeface="Arial Unicode MS" pitchFamily="34" charset="-128"/>
              </a:rPr>
              <a:t>	Sammlung der Passdaten 	(Länderkoordinatoren)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 dirty="0">
                <a:latin typeface="Arial Unicode MS" pitchFamily="34" charset="-128"/>
              </a:rPr>
              <a:t>	Tabelle mit vollständigen 	Passdaten (</a:t>
            </a:r>
            <a:r>
              <a:rPr lang="de-DE" altLang="de-DE" sz="1100" dirty="0" err="1"/>
              <a:t>Länderkoordi</a:t>
            </a:r>
            <a:r>
              <a:rPr lang="de-DE" altLang="de-DE" sz="1100" dirty="0"/>
              <a:t>-	</a:t>
            </a:r>
            <a:r>
              <a:rPr lang="de-DE" altLang="de-DE" sz="1100" dirty="0" err="1"/>
              <a:t>natoren</a:t>
            </a:r>
            <a:r>
              <a:rPr lang="de-DE" altLang="de-DE" sz="1100" dirty="0">
                <a:latin typeface="Arial Unicode MS" pitchFamily="34" charset="-128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 dirty="0">
                <a:latin typeface="Arial Unicode MS" pitchFamily="34" charset="-128"/>
              </a:rPr>
              <a:t>	Einladungsschreiben 	(</a:t>
            </a:r>
            <a:r>
              <a:rPr lang="de-DE" altLang="de-DE" sz="1100" dirty="0" smtClean="0">
                <a:latin typeface="Arial Unicode MS" pitchFamily="34" charset="-128"/>
              </a:rPr>
              <a:t>UB</a:t>
            </a:r>
            <a:r>
              <a:rPr lang="de-DE" altLang="de-DE" sz="1100" dirty="0">
                <a:latin typeface="Arial Unicode MS" pitchFamily="34" charset="-128"/>
              </a:rPr>
              <a:t>)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268538" y="3068638"/>
            <a:ext cx="2047875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200">
                <a:latin typeface="Arial Unicode MS" pitchFamily="34" charset="-128"/>
              </a:rPr>
              <a:t>	</a:t>
            </a:r>
            <a:r>
              <a:rPr lang="de-DE" altLang="de-DE" sz="1100">
                <a:latin typeface="Arial Unicode MS" pitchFamily="34" charset="-128"/>
              </a:rPr>
              <a:t>Vorbereitung von Tabellen 	zur Sammlung von Reise-	/Kostendaten (</a:t>
            </a:r>
            <a:r>
              <a:rPr lang="de-DE" altLang="de-DE" sz="1100"/>
              <a:t>Länderkoor-	dinatoren</a:t>
            </a:r>
            <a:r>
              <a:rPr lang="de-DE" altLang="de-DE" sz="1100">
                <a:latin typeface="Arial Unicode MS" pitchFamily="34" charset="-128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>
                <a:latin typeface="Arial Unicode MS" pitchFamily="34" charset="-128"/>
              </a:rPr>
              <a:t>	Sammlung von Reise-	/Kostendaten und Ticket-	Kopien (Länderkoordina-	toren)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>
                <a:latin typeface="Arial Unicode MS" pitchFamily="34" charset="-128"/>
              </a:rPr>
              <a:t>	Vollständige Tabellen aller 	individuellen Mobilitätsdaten 	(Länderkoordinatoren)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521200" y="3068638"/>
            <a:ext cx="2047875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200" dirty="0">
                <a:latin typeface="Arial Unicode MS" pitchFamily="34" charset="-128"/>
              </a:rPr>
              <a:t>	</a:t>
            </a:r>
            <a:r>
              <a:rPr lang="de-DE" altLang="de-DE" sz="1100" dirty="0">
                <a:latin typeface="Arial Unicode MS" pitchFamily="34" charset="-128"/>
              </a:rPr>
              <a:t>Vorbereitung der </a:t>
            </a:r>
            <a:r>
              <a:rPr lang="de-DE" altLang="de-DE" sz="1100" dirty="0" err="1">
                <a:latin typeface="Arial Unicode MS" pitchFamily="34" charset="-128"/>
              </a:rPr>
              <a:t>individu</a:t>
            </a:r>
            <a:r>
              <a:rPr lang="de-DE" altLang="de-DE" sz="1100" dirty="0">
                <a:latin typeface="Arial Unicode MS" pitchFamily="34" charset="-128"/>
              </a:rPr>
              <a:t>-	</a:t>
            </a:r>
            <a:r>
              <a:rPr lang="de-DE" altLang="de-DE" sz="1100" dirty="0" err="1">
                <a:latin typeface="Arial Unicode MS" pitchFamily="34" charset="-128"/>
              </a:rPr>
              <a:t>ellen</a:t>
            </a:r>
            <a:r>
              <a:rPr lang="de-DE" altLang="de-DE" sz="1100" dirty="0">
                <a:latin typeface="Arial Unicode MS" pitchFamily="34" charset="-128"/>
              </a:rPr>
              <a:t> </a:t>
            </a:r>
            <a:r>
              <a:rPr lang="de-DE" altLang="de-DE" sz="1100" dirty="0" err="1">
                <a:latin typeface="Arial Unicode MS" pitchFamily="34" charset="-128"/>
              </a:rPr>
              <a:t>Stipendiatenberichte</a:t>
            </a:r>
            <a:r>
              <a:rPr lang="de-DE" altLang="de-DE" sz="1100" dirty="0">
                <a:latin typeface="Arial Unicode MS" pitchFamily="34" charset="-128"/>
              </a:rPr>
              <a:t> 	(</a:t>
            </a:r>
            <a:r>
              <a:rPr lang="de-DE" altLang="de-DE" sz="1100" dirty="0" smtClean="0">
                <a:latin typeface="Arial Unicode MS" pitchFamily="34" charset="-128"/>
              </a:rPr>
              <a:t>UB</a:t>
            </a:r>
            <a:r>
              <a:rPr lang="de-DE" altLang="de-DE" sz="1100" dirty="0">
                <a:latin typeface="Arial Unicode MS" pitchFamily="34" charset="-128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 dirty="0">
                <a:latin typeface="Arial Unicode MS" pitchFamily="34" charset="-128"/>
              </a:rPr>
              <a:t>	Unterschrift der individuellen 	</a:t>
            </a:r>
            <a:r>
              <a:rPr lang="de-DE" altLang="de-DE" sz="1100" dirty="0" err="1">
                <a:latin typeface="Arial Unicode MS" pitchFamily="34" charset="-128"/>
              </a:rPr>
              <a:t>Stipendiatenberichte</a:t>
            </a:r>
            <a:r>
              <a:rPr lang="de-DE" altLang="de-DE" sz="1100" dirty="0">
                <a:latin typeface="Arial Unicode MS" pitchFamily="34" charset="-128"/>
              </a:rPr>
              <a:t> 	(Stipendiaten)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 dirty="0">
                <a:latin typeface="Arial Unicode MS" pitchFamily="34" charset="-128"/>
              </a:rPr>
              <a:t>	Erstattung Reise-/</a:t>
            </a:r>
            <a:r>
              <a:rPr lang="de-DE" altLang="de-DE" sz="1100" dirty="0" err="1">
                <a:latin typeface="Arial Unicode MS" pitchFamily="34" charset="-128"/>
              </a:rPr>
              <a:t>Aufent</a:t>
            </a:r>
            <a:r>
              <a:rPr lang="de-DE" altLang="de-DE" sz="1100" dirty="0">
                <a:latin typeface="Arial Unicode MS" pitchFamily="34" charset="-128"/>
              </a:rPr>
              <a:t>-	</a:t>
            </a:r>
            <a:r>
              <a:rPr lang="de-DE" altLang="de-DE" sz="1100" dirty="0" err="1">
                <a:latin typeface="Arial Unicode MS" pitchFamily="34" charset="-128"/>
              </a:rPr>
              <a:t>haltskosten</a:t>
            </a:r>
            <a:r>
              <a:rPr lang="de-DE" altLang="de-DE" sz="1100" dirty="0">
                <a:latin typeface="Arial Unicode MS" pitchFamily="34" charset="-128"/>
              </a:rPr>
              <a:t> (</a:t>
            </a:r>
            <a:r>
              <a:rPr lang="de-DE" altLang="de-DE" sz="1100" dirty="0" smtClean="0">
                <a:latin typeface="Arial Unicode MS" pitchFamily="34" charset="-128"/>
              </a:rPr>
              <a:t>UB</a:t>
            </a:r>
            <a:r>
              <a:rPr lang="de-DE" altLang="de-DE" sz="1100" dirty="0">
                <a:latin typeface="Arial Unicode MS" pitchFamily="34" charset="-128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 dirty="0">
                <a:latin typeface="Arial Unicode MS" pitchFamily="34" charset="-128"/>
              </a:rPr>
              <a:t>	Ablage der individuellen 	</a:t>
            </a:r>
            <a:r>
              <a:rPr lang="de-DE" altLang="de-DE" sz="1100" dirty="0" err="1">
                <a:latin typeface="Arial Unicode MS" pitchFamily="34" charset="-128"/>
              </a:rPr>
              <a:t>Stipendiatenberichte</a:t>
            </a:r>
            <a:r>
              <a:rPr lang="de-DE" altLang="de-DE" sz="1100" dirty="0">
                <a:latin typeface="Arial Unicode MS" pitchFamily="34" charset="-128"/>
              </a:rPr>
              <a:t> (</a:t>
            </a:r>
            <a:r>
              <a:rPr lang="de-DE" altLang="de-DE" sz="1100" dirty="0" smtClean="0">
                <a:latin typeface="Arial Unicode MS" pitchFamily="34" charset="-128"/>
              </a:rPr>
              <a:t>UB</a:t>
            </a:r>
            <a:r>
              <a:rPr lang="de-DE" altLang="de-DE" sz="1100" dirty="0">
                <a:latin typeface="Arial Unicode MS" pitchFamily="34" charset="-128"/>
              </a:rPr>
              <a:t>)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751638" y="3068638"/>
            <a:ext cx="2047875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200" dirty="0">
                <a:latin typeface="Arial Unicode MS" pitchFamily="34" charset="-128"/>
              </a:rPr>
              <a:t>	</a:t>
            </a:r>
            <a:r>
              <a:rPr lang="de-DE" altLang="de-DE" sz="1100" dirty="0">
                <a:latin typeface="Arial Unicode MS" pitchFamily="34" charset="-128"/>
              </a:rPr>
              <a:t>Erstellung der Berichte und 	Weiterleitung an die Länder-	Koordinatoren (Leiter der 	Projektteams)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100" dirty="0">
                <a:latin typeface="Arial Unicode MS" pitchFamily="34" charset="-128"/>
              </a:rPr>
              <a:t>	Sammlung der Berichte und 	Weiterleitung an </a:t>
            </a:r>
            <a:r>
              <a:rPr lang="de-DE" altLang="de-DE" sz="1100" dirty="0" smtClean="0">
                <a:latin typeface="Arial Unicode MS" pitchFamily="34" charset="-128"/>
              </a:rPr>
              <a:t>UB  </a:t>
            </a:r>
            <a:r>
              <a:rPr lang="de-DE" altLang="de-DE" sz="1100" dirty="0">
                <a:latin typeface="Arial Unicode MS" pitchFamily="34" charset="-128"/>
              </a:rPr>
              <a:t>	(Länderkoordinatoren)</a:t>
            </a:r>
          </a:p>
        </p:txBody>
      </p:sp>
      <p:grpSp>
        <p:nvGrpSpPr>
          <p:cNvPr id="8209" name="Group 18"/>
          <p:cNvGrpSpPr>
            <a:grpSpLocks/>
          </p:cNvGrpSpPr>
          <p:nvPr/>
        </p:nvGrpSpPr>
        <p:grpSpPr bwMode="auto">
          <a:xfrm>
            <a:off x="53975" y="5516563"/>
            <a:ext cx="8910638" cy="1587"/>
            <a:chOff x="34" y="3385"/>
            <a:chExt cx="5613" cy="1"/>
          </a:xfrm>
        </p:grpSpPr>
        <p:sp>
          <p:nvSpPr>
            <p:cNvPr id="8232" name="Line 19"/>
            <p:cNvSpPr>
              <a:spLocks noChangeShapeType="1"/>
            </p:cNvSpPr>
            <p:nvPr/>
          </p:nvSpPr>
          <p:spPr bwMode="auto">
            <a:xfrm flipV="1">
              <a:off x="34" y="3385"/>
              <a:ext cx="4207" cy="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8233" name="Line 20"/>
            <p:cNvSpPr>
              <a:spLocks noChangeShapeType="1"/>
            </p:cNvSpPr>
            <p:nvPr/>
          </p:nvSpPr>
          <p:spPr bwMode="auto">
            <a:xfrm>
              <a:off x="4241" y="3385"/>
              <a:ext cx="1406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sp>
        <p:nvSpPr>
          <p:cNvPr id="8210" name="Line 21"/>
          <p:cNvSpPr>
            <a:spLocks noChangeShapeType="1"/>
          </p:cNvSpPr>
          <p:nvPr/>
        </p:nvSpPr>
        <p:spPr bwMode="auto">
          <a:xfrm>
            <a:off x="57150" y="5373688"/>
            <a:ext cx="0" cy="2889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8211" name="Line 22"/>
          <p:cNvSpPr>
            <a:spLocks noChangeShapeType="1"/>
          </p:cNvSpPr>
          <p:nvPr/>
        </p:nvSpPr>
        <p:spPr bwMode="auto">
          <a:xfrm>
            <a:off x="2268538" y="5373688"/>
            <a:ext cx="0" cy="2889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8212" name="Line 23"/>
          <p:cNvSpPr>
            <a:spLocks noChangeShapeType="1"/>
          </p:cNvSpPr>
          <p:nvPr/>
        </p:nvSpPr>
        <p:spPr bwMode="auto">
          <a:xfrm>
            <a:off x="4572000" y="5373688"/>
            <a:ext cx="0" cy="2889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8213" name="Line 24"/>
          <p:cNvSpPr>
            <a:spLocks noChangeShapeType="1"/>
          </p:cNvSpPr>
          <p:nvPr/>
        </p:nvSpPr>
        <p:spPr bwMode="auto">
          <a:xfrm>
            <a:off x="6732588" y="5373688"/>
            <a:ext cx="0" cy="2889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8214" name="Line 25"/>
          <p:cNvSpPr>
            <a:spLocks noChangeShapeType="1"/>
          </p:cNvSpPr>
          <p:nvPr/>
        </p:nvSpPr>
        <p:spPr bwMode="auto">
          <a:xfrm>
            <a:off x="8964613" y="5373688"/>
            <a:ext cx="0" cy="2889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8215" name="Text Box 26"/>
          <p:cNvSpPr txBox="1">
            <a:spLocks noChangeArrowheads="1"/>
          </p:cNvSpPr>
          <p:nvPr/>
        </p:nvSpPr>
        <p:spPr bwMode="auto">
          <a:xfrm>
            <a:off x="-69850" y="5662613"/>
            <a:ext cx="1473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>
                <a:solidFill>
                  <a:srgbClr val="FFCC00"/>
                </a:solidFill>
                <a:latin typeface="Arial Unicode MS" pitchFamily="34" charset="-128"/>
              </a:rPr>
              <a:t>ca. 2 Monate vor Beginn einer Mobilität</a:t>
            </a:r>
          </a:p>
        </p:txBody>
      </p:sp>
      <p:sp>
        <p:nvSpPr>
          <p:cNvPr id="8216" name="Text Box 27"/>
          <p:cNvSpPr txBox="1">
            <a:spLocks noChangeArrowheads="1"/>
          </p:cNvSpPr>
          <p:nvPr/>
        </p:nvSpPr>
        <p:spPr bwMode="auto">
          <a:xfrm>
            <a:off x="1528763" y="5662613"/>
            <a:ext cx="1473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b="1">
                <a:solidFill>
                  <a:srgbClr val="FFCC00"/>
                </a:solidFill>
                <a:latin typeface="Arial Unicode MS" pitchFamily="34" charset="-128"/>
              </a:rPr>
              <a:t>ca. 6 Wochen vor Beginn einer Mobilität</a:t>
            </a:r>
          </a:p>
        </p:txBody>
      </p:sp>
      <p:sp>
        <p:nvSpPr>
          <p:cNvPr id="8217" name="Text Box 29"/>
          <p:cNvSpPr txBox="1">
            <a:spLocks noChangeArrowheads="1"/>
          </p:cNvSpPr>
          <p:nvPr/>
        </p:nvSpPr>
        <p:spPr bwMode="auto">
          <a:xfrm>
            <a:off x="5992813" y="5662613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b="1">
                <a:solidFill>
                  <a:srgbClr val="FFCC00"/>
                </a:solidFill>
                <a:latin typeface="Arial Unicode MS" pitchFamily="34" charset="-128"/>
              </a:rPr>
              <a:t>Projekttreffen/ Studienaufenthalt</a:t>
            </a:r>
          </a:p>
        </p:txBody>
      </p:sp>
      <p:sp>
        <p:nvSpPr>
          <p:cNvPr id="8218" name="Text Box 30"/>
          <p:cNvSpPr txBox="1">
            <a:spLocks noChangeArrowheads="1"/>
          </p:cNvSpPr>
          <p:nvPr/>
        </p:nvSpPr>
        <p:spPr bwMode="auto">
          <a:xfrm>
            <a:off x="7635875" y="5637213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200" b="1">
                <a:solidFill>
                  <a:srgbClr val="FFCC00"/>
                </a:solidFill>
                <a:latin typeface="Arial Unicode MS" pitchFamily="34" charset="-128"/>
              </a:rPr>
              <a:t>ca. 1 Woche nach einer Mobilität</a:t>
            </a:r>
          </a:p>
        </p:txBody>
      </p: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755650" y="1304925"/>
            <a:ext cx="647700" cy="647700"/>
            <a:chOff x="476" y="845"/>
            <a:chExt cx="408" cy="408"/>
          </a:xfrm>
        </p:grpSpPr>
        <p:sp>
          <p:nvSpPr>
            <p:cNvPr id="8230" name="Oval 32"/>
            <p:cNvSpPr>
              <a:spLocks noChangeArrowheads="1"/>
            </p:cNvSpPr>
            <p:nvPr/>
          </p:nvSpPr>
          <p:spPr bwMode="auto">
            <a:xfrm>
              <a:off x="476" y="845"/>
              <a:ext cx="408" cy="408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231" name="Text Box 33"/>
            <p:cNvSpPr txBox="1">
              <a:spLocks noChangeArrowheads="1"/>
            </p:cNvSpPr>
            <p:nvPr/>
          </p:nvSpPr>
          <p:spPr bwMode="auto">
            <a:xfrm>
              <a:off x="521" y="90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2400">
                  <a:solidFill>
                    <a:srgbClr val="003366"/>
                  </a:solidFill>
                  <a:latin typeface="Arial Unicode MS" pitchFamily="34" charset="-128"/>
                </a:rPr>
                <a:t>1</a:t>
              </a:r>
            </a:p>
          </p:txBody>
        </p:sp>
      </p:grpSp>
      <p:grpSp>
        <p:nvGrpSpPr>
          <p:cNvPr id="38" name="Group 34"/>
          <p:cNvGrpSpPr>
            <a:grpSpLocks/>
          </p:cNvGrpSpPr>
          <p:nvPr/>
        </p:nvGrpSpPr>
        <p:grpSpPr bwMode="auto">
          <a:xfrm>
            <a:off x="3059113" y="1304925"/>
            <a:ext cx="647700" cy="647700"/>
            <a:chOff x="476" y="845"/>
            <a:chExt cx="408" cy="408"/>
          </a:xfrm>
        </p:grpSpPr>
        <p:sp>
          <p:nvSpPr>
            <p:cNvPr id="8228" name="Oval 35"/>
            <p:cNvSpPr>
              <a:spLocks noChangeArrowheads="1"/>
            </p:cNvSpPr>
            <p:nvPr/>
          </p:nvSpPr>
          <p:spPr bwMode="auto">
            <a:xfrm>
              <a:off x="476" y="845"/>
              <a:ext cx="408" cy="408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229" name="Text Box 36"/>
            <p:cNvSpPr txBox="1">
              <a:spLocks noChangeArrowheads="1"/>
            </p:cNvSpPr>
            <p:nvPr/>
          </p:nvSpPr>
          <p:spPr bwMode="auto">
            <a:xfrm>
              <a:off x="521" y="90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2400">
                  <a:solidFill>
                    <a:srgbClr val="003366"/>
                  </a:solidFill>
                  <a:latin typeface="Arial Unicode MS" pitchFamily="34" charset="-128"/>
                </a:rPr>
                <a:t>2</a:t>
              </a:r>
            </a:p>
          </p:txBody>
        </p:sp>
      </p:grpSp>
      <p:grpSp>
        <p:nvGrpSpPr>
          <p:cNvPr id="41" name="Group 37"/>
          <p:cNvGrpSpPr>
            <a:grpSpLocks/>
          </p:cNvGrpSpPr>
          <p:nvPr/>
        </p:nvGrpSpPr>
        <p:grpSpPr bwMode="auto">
          <a:xfrm>
            <a:off x="5219700" y="1304925"/>
            <a:ext cx="647700" cy="647700"/>
            <a:chOff x="476" y="845"/>
            <a:chExt cx="408" cy="408"/>
          </a:xfrm>
        </p:grpSpPr>
        <p:sp>
          <p:nvSpPr>
            <p:cNvPr id="8226" name="Oval 38"/>
            <p:cNvSpPr>
              <a:spLocks noChangeArrowheads="1"/>
            </p:cNvSpPr>
            <p:nvPr/>
          </p:nvSpPr>
          <p:spPr bwMode="auto">
            <a:xfrm>
              <a:off x="476" y="845"/>
              <a:ext cx="408" cy="408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227" name="Text Box 39"/>
            <p:cNvSpPr txBox="1">
              <a:spLocks noChangeArrowheads="1"/>
            </p:cNvSpPr>
            <p:nvPr/>
          </p:nvSpPr>
          <p:spPr bwMode="auto">
            <a:xfrm>
              <a:off x="521" y="90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2400">
                  <a:solidFill>
                    <a:srgbClr val="003366"/>
                  </a:solidFill>
                  <a:latin typeface="Arial Unicode MS" pitchFamily="34" charset="-128"/>
                </a:rPr>
                <a:t>3</a:t>
              </a:r>
            </a:p>
          </p:txBody>
        </p:sp>
      </p:grpSp>
      <p:grpSp>
        <p:nvGrpSpPr>
          <p:cNvPr id="44" name="Group 40"/>
          <p:cNvGrpSpPr>
            <a:grpSpLocks/>
          </p:cNvGrpSpPr>
          <p:nvPr/>
        </p:nvGrpSpPr>
        <p:grpSpPr bwMode="auto">
          <a:xfrm>
            <a:off x="7524750" y="1304925"/>
            <a:ext cx="647700" cy="647700"/>
            <a:chOff x="476" y="845"/>
            <a:chExt cx="408" cy="408"/>
          </a:xfrm>
        </p:grpSpPr>
        <p:sp>
          <p:nvSpPr>
            <p:cNvPr id="8224" name="Oval 41"/>
            <p:cNvSpPr>
              <a:spLocks noChangeArrowheads="1"/>
            </p:cNvSpPr>
            <p:nvPr/>
          </p:nvSpPr>
          <p:spPr bwMode="auto">
            <a:xfrm>
              <a:off x="476" y="845"/>
              <a:ext cx="408" cy="408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225" name="Text Box 42"/>
            <p:cNvSpPr txBox="1">
              <a:spLocks noChangeArrowheads="1"/>
            </p:cNvSpPr>
            <p:nvPr/>
          </p:nvSpPr>
          <p:spPr bwMode="auto">
            <a:xfrm>
              <a:off x="521" y="90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altLang="de-DE" sz="2400">
                  <a:solidFill>
                    <a:srgbClr val="003366"/>
                  </a:solidFill>
                  <a:latin typeface="Arial Unicode MS" pitchFamily="34" charset="-128"/>
                </a:rPr>
                <a:t>4</a:t>
              </a:r>
            </a:p>
          </p:txBody>
        </p:sp>
      </p:grpSp>
      <p:sp>
        <p:nvSpPr>
          <p:cNvPr id="8223" name="Textfeld 4"/>
          <p:cNvSpPr txBox="1">
            <a:spLocks noChangeArrowheads="1"/>
          </p:cNvSpPr>
          <p:nvPr/>
        </p:nvSpPr>
        <p:spPr bwMode="auto">
          <a:xfrm>
            <a:off x="1042988" y="115888"/>
            <a:ext cx="5545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336699"/>
                </a:solidFill>
              </a:rPr>
              <a:t>Vor-/Nachbereitung von Mobilitäten - Arbeitsprozess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24DA9C-8B5A-4FEC-B431-8B2836C850F6}" type="slidenum">
              <a:rPr lang="de-DE"/>
              <a:pPr>
                <a:defRPr/>
              </a:pPr>
              <a:t>8</a:t>
            </a:fld>
            <a:endParaRPr lang="de-DE"/>
          </a:p>
        </p:txBody>
      </p:sp>
      <p:sp>
        <p:nvSpPr>
          <p:cNvPr id="9220" name="Textfeld 4"/>
          <p:cNvSpPr txBox="1">
            <a:spLocks noChangeArrowheads="1"/>
          </p:cNvSpPr>
          <p:nvPr/>
        </p:nvSpPr>
        <p:spPr bwMode="auto">
          <a:xfrm>
            <a:off x="1042988" y="260350"/>
            <a:ext cx="561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rgbClr val="336699"/>
                </a:solidFill>
              </a:rPr>
              <a:t>1. Einladungsschreiben für Visa </a:t>
            </a:r>
          </a:p>
        </p:txBody>
      </p:sp>
      <p:sp>
        <p:nvSpPr>
          <p:cNvPr id="9221" name="Text Box 6"/>
          <p:cNvSpPr txBox="1">
            <a:spLocks noChangeAspect="1" noChangeArrowheads="1"/>
          </p:cNvSpPr>
          <p:nvPr/>
        </p:nvSpPr>
        <p:spPr bwMode="auto">
          <a:xfrm>
            <a:off x="323850" y="1701800"/>
            <a:ext cx="2090738" cy="5270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>
                <a:solidFill>
                  <a:srgbClr val="003366"/>
                </a:solidFill>
                <a:latin typeface="Arial Unicode MS" pitchFamily="34" charset="-128"/>
              </a:rPr>
              <a:t>Projektkoordinator </a:t>
            </a: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ITB/Universität Bremen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419475" y="1701800"/>
            <a:ext cx="2090738" cy="5286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>
                <a:solidFill>
                  <a:srgbClr val="003366"/>
                </a:solidFill>
                <a:latin typeface="Arial Unicode MS" pitchFamily="34" charset="-128"/>
              </a:rPr>
              <a:t>Länder-Koordinatoren </a:t>
            </a: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ISEU, PSTU, NTU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6516688" y="1701800"/>
            <a:ext cx="2089150" cy="52322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 smtClean="0">
                <a:solidFill>
                  <a:srgbClr val="003366"/>
                </a:solidFill>
                <a:latin typeface="Arial Unicode MS" pitchFamily="34" charset="-128"/>
              </a:rPr>
              <a:t>Projekt Partner in BY, RU, UA</a:t>
            </a:r>
            <a:endParaRPr lang="de-DE" altLang="de-DE" dirty="0">
              <a:solidFill>
                <a:srgbClr val="003366"/>
              </a:solidFill>
              <a:latin typeface="Arial Unicode MS" pitchFamily="34" charset="-128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23850" y="2636838"/>
            <a:ext cx="2087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Informationsschreiben inkl. Anforderungen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419475" y="3213100"/>
            <a:ext cx="2087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Sammlung von Passdaten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419475" y="3848100"/>
            <a:ext cx="2087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Vollständige Tabellen mit Passdaten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23850" y="4424363"/>
            <a:ext cx="2087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 Unicode MS" pitchFamily="34" charset="-128"/>
              </a:rPr>
              <a:t>Individuelle Einladungs-schreiben</a:t>
            </a:r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323850" y="2205038"/>
            <a:ext cx="2087563" cy="36718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3421063" y="2205038"/>
            <a:ext cx="2087562" cy="36718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6516688" y="2205038"/>
            <a:ext cx="2087562" cy="36718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6516688" y="2420938"/>
            <a:ext cx="2087562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 dirty="0">
              <a:latin typeface="Arial Unicode MS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de-DE" altLang="de-DE" dirty="0">
              <a:latin typeface="Arial Unicode MS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dirty="0" smtClean="0">
                <a:latin typeface="Arial Unicode MS" pitchFamily="34" charset="-128"/>
              </a:rPr>
              <a:t>	Belarussische </a:t>
            </a:r>
            <a:r>
              <a:rPr lang="de-DE" altLang="de-DE" dirty="0">
                <a:latin typeface="Arial Unicode MS" pitchFamily="34" charset="-128"/>
              </a:rPr>
              <a:t>Projekt 	</a:t>
            </a:r>
            <a:r>
              <a:rPr lang="de-DE" altLang="de-DE" dirty="0" smtClean="0">
                <a:latin typeface="Arial Unicode MS" pitchFamily="34" charset="-128"/>
              </a:rPr>
              <a:t>Partner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de-DE" altLang="de-DE" dirty="0">
              <a:latin typeface="Arial Unicode MS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dirty="0" smtClean="0">
                <a:latin typeface="Arial Unicode MS" pitchFamily="34" charset="-128"/>
              </a:rPr>
              <a:t>	Russische Projekt 	Partner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de-DE" altLang="de-DE" dirty="0">
              <a:latin typeface="Arial Unicode MS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Arial Unicode MS" pitchFamily="34" charset="-128"/>
              </a:rPr>
              <a:t>	Ukrainische Projekt 	Partner</a:t>
            </a: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2268538" y="2925763"/>
            <a:ext cx="42481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>
            <a:off x="5508625" y="3502025"/>
            <a:ext cx="10080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H="1">
            <a:off x="2411413" y="4149725"/>
            <a:ext cx="1008062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2268538" y="4749800"/>
            <a:ext cx="42481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mtClean="0"/>
              <a:t>Dr. Guido Kaufmann  02/2014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3AA72D-B9FA-45E7-BAD1-6039112AAB68}" type="slidenum">
              <a:rPr lang="de-DE"/>
              <a:pPr>
                <a:defRPr/>
              </a:pPr>
              <a:t>9</a:t>
            </a:fld>
            <a:endParaRPr lang="de-DE"/>
          </a:p>
        </p:txBody>
      </p:sp>
      <p:sp>
        <p:nvSpPr>
          <p:cNvPr id="10244" name="Textfeld 4"/>
          <p:cNvSpPr txBox="1">
            <a:spLocks noChangeArrowheads="1"/>
          </p:cNvSpPr>
          <p:nvPr/>
        </p:nvSpPr>
        <p:spPr bwMode="auto">
          <a:xfrm>
            <a:off x="1042988" y="115888"/>
            <a:ext cx="5545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336699"/>
                </a:solidFill>
              </a:rPr>
              <a:t>Definiertes Tabellenformat für die Erfassung von Passdaten 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79388" y="4437063"/>
            <a:ext cx="8856662" cy="12811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/>
              <a:t>Eine elektronische Vorlage für die Tabelle wird von der </a:t>
            </a:r>
            <a:r>
              <a:rPr lang="de-DE" altLang="de-DE" dirty="0" smtClean="0"/>
              <a:t>UB </a:t>
            </a:r>
            <a:r>
              <a:rPr lang="de-DE" altLang="de-DE" dirty="0"/>
              <a:t>zur Verfügung gestellt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b="1" dirty="0"/>
              <a:t>Wichtig: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de-DE" altLang="de-DE" b="1" dirty="0"/>
              <a:t>	Bitte nutzen Sie die Vorlage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de-DE" altLang="de-DE" b="1" dirty="0"/>
              <a:t>	Bitte verändern Sie die Vorlage nicht</a:t>
            </a:r>
          </a:p>
        </p:txBody>
      </p:sp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431925"/>
            <a:ext cx="9155113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 Kaufmann Unternehmensberatung">
  <a:themeElements>
    <a:clrScheme name="">
      <a:dk1>
        <a:srgbClr val="EAEAEA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C8C8C8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äsentation Kaufmann Unternehmensberatu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äsentation Kaufmann Unternehmensberatu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Kaufmann Unternehmensberatu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Kaufmann Unternehmensberatu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Kaufmann Unternehmensberatu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Kaufmann Unternehmensberatu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Kaufmann Unternehmensberatu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Kaufmann Unternehmensberatu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F952A7-8E27-49CB-B03A-789350FAE082}"/>
</file>

<file path=customXml/itemProps2.xml><?xml version="1.0" encoding="utf-8"?>
<ds:datastoreItem xmlns:ds="http://schemas.openxmlformats.org/officeDocument/2006/customXml" ds:itemID="{641F76AE-706F-4D2C-B563-75597C9F95EC}"/>
</file>

<file path=customXml/itemProps3.xml><?xml version="1.0" encoding="utf-8"?>
<ds:datastoreItem xmlns:ds="http://schemas.openxmlformats.org/officeDocument/2006/customXml" ds:itemID="{B259AC22-4A97-4743-838A-9EE7229D64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1350</Words>
  <Application>Microsoft Office PowerPoint</Application>
  <PresentationFormat>Bildschirmpräsentation (4:3)</PresentationFormat>
  <Paragraphs>369</Paragraphs>
  <Slides>26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Times New Roman</vt:lpstr>
      <vt:lpstr>Castellar</vt:lpstr>
      <vt:lpstr>Wingdings</vt:lpstr>
      <vt:lpstr>Arial Unicode MS</vt:lpstr>
      <vt:lpstr>Präsentation Kaufmann Unternehmensberatung</vt:lpstr>
      <vt:lpstr>Adobe 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Dr. Kaufmann</dc:creator>
  <cp:lastModifiedBy>Dr. Kaufmann</cp:lastModifiedBy>
  <cp:revision>146</cp:revision>
  <cp:lastPrinted>2002-07-22T09:04:52Z</cp:lastPrinted>
  <dcterms:created xsi:type="dcterms:W3CDTF">2007-12-01T11:26:47Z</dcterms:created>
  <dcterms:modified xsi:type="dcterms:W3CDTF">2014-02-02T23:31:56Z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