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Default Extension="jpeg" ContentType="image/jpeg"/>
  <Default Extension="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71" r:id="rId5"/>
    <p:sldId id="272" r:id="rId6"/>
    <p:sldId id="258" r:id="rId7"/>
    <p:sldId id="259" r:id="rId8"/>
    <p:sldId id="260" r:id="rId9"/>
    <p:sldId id="261" r:id="rId10"/>
    <p:sldId id="262" r:id="rId11"/>
    <p:sldId id="263" r:id="rId12"/>
    <p:sldId id="264" r:id="rId13"/>
    <p:sldId id="265" r:id="rId14"/>
    <p:sldId id="266" r:id="rId15"/>
    <p:sldId id="267" r:id="rId16"/>
    <p:sldId id="268"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87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B4C71EC6-210F-42DE-9C53-41977AD35B3D}" type="datetimeFigureOut">
              <a:rPr lang="ru-RU" smtClean="0"/>
              <a:t>15.10.2013</a:t>
            </a:fld>
            <a:endParaRPr lang="ru-RU"/>
          </a:p>
        </p:txBody>
      </p:sp>
      <p:sp>
        <p:nvSpPr>
          <p:cNvPr id="16" name="Номер слайда 15"/>
          <p:cNvSpPr>
            <a:spLocks noGrp="1"/>
          </p:cNvSpPr>
          <p:nvPr>
            <p:ph type="sldNum" sz="quarter" idx="11"/>
          </p:nvPr>
        </p:nvSpPr>
        <p:spPr/>
        <p:txBody>
          <a:bodyPr/>
          <a:lstStyle/>
          <a:p>
            <a:fld id="{B19B0651-EE4F-4900-A07F-96A6BFA9D0F0}"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15.10.2013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15.10.2013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B4C71EC6-210F-42DE-9C53-41977AD35B3D}" type="datetimeFigureOut">
              <a:rPr lang="ru-RU" smtClean="0"/>
              <a:t>15.10.2013</a:t>
            </a:fld>
            <a:endParaRPr lang="ru-RU"/>
          </a:p>
        </p:txBody>
      </p:sp>
      <p:sp>
        <p:nvSpPr>
          <p:cNvPr id="15" name="Номер слайда 14"/>
          <p:cNvSpPr>
            <a:spLocks noGrp="1"/>
          </p:cNvSpPr>
          <p:nvPr>
            <p:ph type="sldNum" sz="quarter" idx="15"/>
          </p:nvPr>
        </p:nvSpPr>
        <p:spPr/>
        <p:txBody>
          <a:bodyPr/>
          <a:lstStyle>
            <a:lvl1pPr algn="ctr">
              <a:defRPr/>
            </a:lvl1pPr>
          </a:lstStyle>
          <a:p>
            <a:fld id="{B19B0651-EE4F-4900-A07F-96A6BFA9D0F0}"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B4C71EC6-210F-42DE-9C53-41977AD35B3D}" type="datetimeFigureOut">
              <a:rPr lang="ru-RU" smtClean="0"/>
              <a:t>15.10.2013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B4C71EC6-210F-42DE-9C53-41977AD35B3D}" type="datetimeFigureOut">
              <a:rPr lang="ru-RU" smtClean="0"/>
              <a:t>15.10.2013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B4C71EC6-210F-42DE-9C53-41977AD35B3D}" type="datetimeFigureOut">
              <a:rPr lang="ru-RU" smtClean="0"/>
              <a:t>15.10.2013</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4C71EC6-210F-42DE-9C53-41977AD35B3D}" type="datetimeFigureOut">
              <a:rPr lang="ru-RU" smtClean="0"/>
              <a:t>15.10.2013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15.10.2013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B4C71EC6-210F-42DE-9C53-41977AD35B3D}" type="datetimeFigureOut">
              <a:rPr lang="ru-RU" smtClean="0"/>
              <a:t>15.10.2013</a:t>
            </a:fld>
            <a:endParaRPr lang="ru-RU"/>
          </a:p>
        </p:txBody>
      </p:sp>
      <p:sp>
        <p:nvSpPr>
          <p:cNvPr id="9" name="Номер слайда 8"/>
          <p:cNvSpPr>
            <a:spLocks noGrp="1"/>
          </p:cNvSpPr>
          <p:nvPr>
            <p:ph type="sldNum" sz="quarter" idx="15"/>
          </p:nvPr>
        </p:nvSpPr>
        <p:spPr/>
        <p:txBody>
          <a:bodyPr/>
          <a:lstStyle/>
          <a:p>
            <a:fld id="{B19B0651-EE4F-4900-A07F-96A6BFA9D0F0}"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B4C71EC6-210F-42DE-9C53-41977AD35B3D}" type="datetimeFigureOut">
              <a:rPr lang="ru-RU" smtClean="0"/>
              <a:t>15.10.2013</a:t>
            </a:fld>
            <a:endParaRPr lang="ru-RU"/>
          </a:p>
        </p:txBody>
      </p:sp>
      <p:sp>
        <p:nvSpPr>
          <p:cNvPr id="9" name="Номер слайда 8"/>
          <p:cNvSpPr>
            <a:spLocks noGrp="1"/>
          </p:cNvSpPr>
          <p:nvPr>
            <p:ph type="sldNum" sz="quarter" idx="11"/>
          </p:nvPr>
        </p:nvSpPr>
        <p:spPr/>
        <p:txBody>
          <a:bodyPr/>
          <a:lstStyle/>
          <a:p>
            <a:fld id="{B19B0651-EE4F-4900-A07F-96A6BFA9D0F0}"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4C71EC6-210F-42DE-9C53-41977AD35B3D}" type="datetimeFigureOut">
              <a:rPr lang="ru-RU" smtClean="0"/>
              <a:t>15.10.2013</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9B0651-EE4F-4900-A07F-96A6BFA9D0F0}"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ru-RU" dirty="0" smtClean="0">
                <a:solidFill>
                  <a:srgbClr val="FF0000"/>
                </a:solidFill>
              </a:rPr>
              <a:t>Международный стратиграфический справочник</a:t>
            </a:r>
            <a:endParaRPr lang="ru-RU" dirty="0">
              <a:solidFill>
                <a:srgbClr val="FF0000"/>
              </a:solidFill>
            </a:endParaRPr>
          </a:p>
        </p:txBody>
      </p:sp>
      <p:sp>
        <p:nvSpPr>
          <p:cNvPr id="2" name="Заголовок 1"/>
          <p:cNvSpPr>
            <a:spLocks noGrp="1"/>
          </p:cNvSpPr>
          <p:nvPr>
            <p:ph type="ctrTitle"/>
          </p:nvPr>
        </p:nvSpPr>
        <p:spPr>
          <a:xfrm>
            <a:off x="685800" y="1268761"/>
            <a:ext cx="7772400" cy="2331690"/>
          </a:xfrm>
        </p:spPr>
        <p:txBody>
          <a:bodyPr>
            <a:noAutofit/>
          </a:bodyPr>
          <a:lstStyle/>
          <a:p>
            <a:r>
              <a:rPr lang="ru-RU" sz="5000" dirty="0" smtClean="0"/>
              <a:t>Хроностратиграфический метод</a:t>
            </a:r>
            <a:endParaRPr lang="ru-RU" sz="5000" dirty="0"/>
          </a:p>
        </p:txBody>
      </p:sp>
    </p:spTree>
    <p:extLst>
      <p:ext uri="{BB962C8B-B14F-4D97-AF65-F5344CB8AC3E}">
        <p14:creationId xmlns:p14="http://schemas.microsoft.com/office/powerpoint/2010/main" val="36124599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a:bodyPr>
          <a:lstStyle/>
          <a:p>
            <a:pPr algn="just"/>
            <a:r>
              <a:rPr lang="ru-RU" b="1" dirty="0"/>
              <a:t>4. Изотопные определения возраста.</a:t>
            </a:r>
            <a:r>
              <a:rPr lang="ru-RU" dirty="0"/>
              <a:t> Методы изотопных датировок (свинцово-урановый, рубидий-</a:t>
            </a:r>
            <a:r>
              <a:rPr lang="ru-RU" dirty="0" err="1"/>
              <a:t>стронцевый</a:t>
            </a:r>
            <a:r>
              <a:rPr lang="ru-RU" dirty="0"/>
              <a:t>, калий-аргоновый, аргоновый), основанные на радиоактивном распаде определенных нуклидов, скорость которого постоянна и может служить для измерения геологического времени, позволяют получать хроностратиграфические датировки с высокой точностью - аналитическая ошибка составляет 0,1-2%. </a:t>
            </a:r>
          </a:p>
        </p:txBody>
      </p:sp>
    </p:spTree>
    <p:extLst>
      <p:ext uri="{BB962C8B-B14F-4D97-AF65-F5344CB8AC3E}">
        <p14:creationId xmlns:p14="http://schemas.microsoft.com/office/powerpoint/2010/main" val="1605436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a:bodyPr>
          <a:lstStyle/>
          <a:p>
            <a:pPr algn="just"/>
            <a:r>
              <a:rPr lang="ru-RU" b="1" dirty="0"/>
              <a:t>Геомагнитные инверсии</a:t>
            </a:r>
            <a:r>
              <a:rPr lang="ru-RU" dirty="0"/>
              <a:t>. Явление периодических инверсий магнитного поля Земли успешно используется в </a:t>
            </a:r>
            <a:r>
              <a:rPr lang="ru-RU" dirty="0" err="1"/>
              <a:t>хроностратиграфии</a:t>
            </a:r>
            <a:r>
              <a:rPr lang="ru-RU" dirty="0"/>
              <a:t>, в особенности для кайнозойских и позднемезозойских слоев, для которых разработана временная магнитная шкала. </a:t>
            </a:r>
            <a:endParaRPr lang="ru-RU" dirty="0" smtClean="0"/>
          </a:p>
          <a:p>
            <a:pPr algn="just"/>
            <a:r>
              <a:rPr lang="ru-RU" dirty="0" smtClean="0"/>
              <a:t>Она </a:t>
            </a:r>
            <a:r>
              <a:rPr lang="ru-RU" dirty="0"/>
              <a:t>особенно полезна для </a:t>
            </a:r>
            <a:r>
              <a:rPr lang="ru-RU" dirty="0" err="1"/>
              <a:t>позднетретичных</a:t>
            </a:r>
            <a:r>
              <a:rPr lang="ru-RU" dirty="0"/>
              <a:t> и четвертичных отложений, для которых на ее основе разработана более детальная хроностратиграфическая классификация, чем можно сделать это, опираясь на биологическую эволюцию. </a:t>
            </a:r>
            <a:endParaRPr lang="ru-RU" dirty="0" smtClean="0"/>
          </a:p>
          <a:p>
            <a:pPr algn="just"/>
            <a:r>
              <a:rPr lang="ru-RU" dirty="0" smtClean="0"/>
              <a:t>Этот </a:t>
            </a:r>
            <a:r>
              <a:rPr lang="ru-RU" dirty="0"/>
              <a:t>метод играет также важную роль в </a:t>
            </a:r>
            <a:r>
              <a:rPr lang="ru-RU" dirty="0" err="1"/>
              <a:t>хроностратиграфии</a:t>
            </a:r>
            <a:r>
              <a:rPr lang="ru-RU" dirty="0"/>
              <a:t> океанических областей.</a:t>
            </a:r>
          </a:p>
          <a:p>
            <a:endParaRPr lang="ru-RU" dirty="0"/>
          </a:p>
        </p:txBody>
      </p:sp>
    </p:spTree>
    <p:extLst>
      <p:ext uri="{BB962C8B-B14F-4D97-AF65-F5344CB8AC3E}">
        <p14:creationId xmlns:p14="http://schemas.microsoft.com/office/powerpoint/2010/main" val="34996058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a:bodyPr>
          <a:lstStyle/>
          <a:p>
            <a:pPr algn="just"/>
            <a:r>
              <a:rPr lang="ru-RU" b="1" dirty="0"/>
              <a:t>6. Палеоклиматические изменения</a:t>
            </a:r>
            <a:r>
              <a:rPr lang="ru-RU" dirty="0"/>
              <a:t>. Климатические изменения оставляют хорошо заметные следы в геологической летописи и в виде ледниковых отложений, </a:t>
            </a:r>
            <a:r>
              <a:rPr lang="ru-RU" dirty="0" err="1"/>
              <a:t>эвапоритов</a:t>
            </a:r>
            <a:r>
              <a:rPr lang="ru-RU" dirty="0"/>
              <a:t>, красноцветных пород, угленосных отложений, отражаются в палеонтологических изменениях и т.п. </a:t>
            </a:r>
            <a:endParaRPr lang="ru-RU" dirty="0" smtClean="0"/>
          </a:p>
          <a:p>
            <a:pPr algn="just"/>
            <a:r>
              <a:rPr lang="ru-RU" dirty="0" smtClean="0"/>
              <a:t>Так </a:t>
            </a:r>
            <a:r>
              <a:rPr lang="ru-RU" dirty="0"/>
              <a:t>как многие климатические изменения проявляются на больших пространствах или во всем мире, их отражение в породах может дать важную информацию для </a:t>
            </a:r>
            <a:r>
              <a:rPr lang="ru-RU" dirty="0" err="1"/>
              <a:t>хроностратиграфии</a:t>
            </a:r>
            <a:r>
              <a:rPr lang="ru-RU" dirty="0"/>
              <a:t>.</a:t>
            </a:r>
          </a:p>
        </p:txBody>
      </p:sp>
    </p:spTree>
    <p:extLst>
      <p:ext uri="{BB962C8B-B14F-4D97-AF65-F5344CB8AC3E}">
        <p14:creationId xmlns:p14="http://schemas.microsoft.com/office/powerpoint/2010/main" val="3587161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a:bodyPr>
          <a:lstStyle/>
          <a:p>
            <a:pPr algn="just"/>
            <a:r>
              <a:rPr lang="ru-RU" b="1" dirty="0"/>
              <a:t>Палеогеография и эвстатические колебания уровня моря.</a:t>
            </a:r>
            <a:r>
              <a:rPr lang="ru-RU" dirty="0"/>
              <a:t> В результате эпейрогенических движений континентальных масс или эвстатических повышений и понижений уровня моря, определенные периоды в истории Земли характеризуются общим высоким или низким стоянием континентов по отношению к уровню моря. </a:t>
            </a:r>
            <a:endParaRPr lang="ru-RU" dirty="0" smtClean="0"/>
          </a:p>
          <a:p>
            <a:pPr algn="just"/>
            <a:r>
              <a:rPr lang="ru-RU" dirty="0" smtClean="0"/>
              <a:t>Отражение </a:t>
            </a:r>
            <a:r>
              <a:rPr lang="ru-RU" dirty="0"/>
              <a:t>в породах трансгрессий, регрессий и несогласий может стать превосходной основой для установления глобального хроностратиграфического каркаса. </a:t>
            </a:r>
          </a:p>
        </p:txBody>
      </p:sp>
    </p:spTree>
    <p:extLst>
      <p:ext uri="{BB962C8B-B14F-4D97-AF65-F5344CB8AC3E}">
        <p14:creationId xmlns:p14="http://schemas.microsoft.com/office/powerpoint/2010/main" val="2521595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lstStyle/>
          <a:p>
            <a:pPr algn="just"/>
            <a:r>
              <a:rPr lang="ru-RU" b="1" dirty="0"/>
              <a:t>Орогенезы</a:t>
            </a:r>
            <a:r>
              <a:rPr lang="ru-RU" dirty="0"/>
              <a:t>. Классическая концепция исторической геологии заключается в том, что периодические всемирные орогенические циклы служат «естественными» рубежами истории Земли и что они могут быть идентифицированы в слоях горных пород по их влиянию на осадконакопление, эрозию, активность </a:t>
            </a:r>
            <a:r>
              <a:rPr lang="ru-RU" dirty="0" err="1"/>
              <a:t>магматизма</a:t>
            </a:r>
            <a:r>
              <a:rPr lang="ru-RU" dirty="0"/>
              <a:t> и деформаций горных пород. </a:t>
            </a:r>
          </a:p>
        </p:txBody>
      </p:sp>
    </p:spTree>
    <p:extLst>
      <p:ext uri="{BB962C8B-B14F-4D97-AF65-F5344CB8AC3E}">
        <p14:creationId xmlns:p14="http://schemas.microsoft.com/office/powerpoint/2010/main" val="12284386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fontScale="92500" lnSpcReduction="20000"/>
          </a:bodyPr>
          <a:lstStyle/>
          <a:p>
            <a:pPr algn="just"/>
            <a:r>
              <a:rPr lang="ru-RU" b="1" dirty="0"/>
              <a:t>Несогласия</a:t>
            </a:r>
            <a:r>
              <a:rPr lang="ru-RU" dirty="0"/>
              <a:t>. Многие из геологических систем были первоначально установлены как совокупность пород, залегающих между определенными крупными несогласиями, проявление которых отмечал о естественные перестройки в литологии, палеонтологии и других особенностях. </a:t>
            </a:r>
            <a:endParaRPr lang="ru-RU" dirty="0" smtClean="0"/>
          </a:p>
          <a:p>
            <a:pPr algn="just"/>
            <a:r>
              <a:rPr lang="ru-RU" dirty="0" smtClean="0"/>
              <a:t>Однако </a:t>
            </a:r>
            <a:r>
              <a:rPr lang="ru-RU" dirty="0"/>
              <a:t>возраст и временной объем поверхности несогласия неизбежно меняются в разных местах, и она никогда не является универсальной на всем протяжении. </a:t>
            </a:r>
            <a:endParaRPr lang="ru-RU" dirty="0" smtClean="0"/>
          </a:p>
          <a:p>
            <a:pPr algn="just"/>
            <a:r>
              <a:rPr lang="ru-RU" dirty="0" smtClean="0"/>
              <a:t>Более </a:t>
            </a:r>
            <a:r>
              <a:rPr lang="ru-RU" dirty="0"/>
              <a:t>того, несогласия часто являются результатом очень медленных эпейрогенических движений, протекавших в течение длительного периода геологического времени. Хотя несогласия часто служат полезным средством для установления хроностратиграфических границ, сами по себе они не могут полностью удовлетворить требований, предъявляемых к таким границам.</a:t>
            </a:r>
          </a:p>
          <a:p>
            <a:endParaRPr lang="ru-RU" dirty="0"/>
          </a:p>
        </p:txBody>
      </p:sp>
    </p:spTree>
    <p:extLst>
      <p:ext uri="{BB962C8B-B14F-4D97-AF65-F5344CB8AC3E}">
        <p14:creationId xmlns:p14="http://schemas.microsoft.com/office/powerpoint/2010/main" val="7616770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fontScale="92500" lnSpcReduction="10000"/>
          </a:bodyPr>
          <a:lstStyle/>
          <a:p>
            <a:pPr algn="just"/>
            <a:r>
              <a:rPr lang="ru-RU" b="1" dirty="0" smtClean="0"/>
              <a:t>Другие </a:t>
            </a:r>
            <a:r>
              <a:rPr lang="ru-RU" b="1" dirty="0"/>
              <a:t>индикаторы.</a:t>
            </a:r>
            <a:r>
              <a:rPr lang="ru-RU" dirty="0"/>
              <a:t> Многие другие пути могут принести пользу для подтверждения временной корреляции и служить при определенных обстоятельствах индикаторами хроностратиграфического положения слоев</a:t>
            </a:r>
            <a:r>
              <a:rPr lang="ru-RU" dirty="0" smtClean="0"/>
              <a:t>.</a:t>
            </a:r>
          </a:p>
          <a:p>
            <a:pPr algn="just"/>
            <a:r>
              <a:rPr lang="ru-RU" dirty="0" smtClean="0"/>
              <a:t> </a:t>
            </a:r>
            <a:r>
              <a:rPr lang="ru-RU" dirty="0"/>
              <a:t>Например, некоторые беспозвоночные могут быть использованы как показатели хроностратиграфического положения благодаря тому, что по ним может быть прослежено увеличение количества ежедневных полос роста за год, что обусловлено замедлением скорости вращения Земли от прошлого к современности</a:t>
            </a:r>
            <a:r>
              <a:rPr lang="ru-RU" dirty="0" smtClean="0"/>
              <a:t>.</a:t>
            </a:r>
          </a:p>
          <a:p>
            <a:pPr algn="just"/>
            <a:r>
              <a:rPr lang="ru-RU" dirty="0" smtClean="0"/>
              <a:t>Различные </a:t>
            </a:r>
            <a:r>
              <a:rPr lang="ru-RU" dirty="0"/>
              <a:t>минералогические, геохимические и геофизические свойства пород могут быть использованы для довольно точной временной корреляции на значительных расстояниях. </a:t>
            </a:r>
          </a:p>
        </p:txBody>
      </p:sp>
    </p:spTree>
    <p:extLst>
      <p:ext uri="{BB962C8B-B14F-4D97-AF65-F5344CB8AC3E}">
        <p14:creationId xmlns:p14="http://schemas.microsoft.com/office/powerpoint/2010/main" val="1090151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a:bodyPr>
          <a:lstStyle/>
          <a:p>
            <a:pPr algn="just"/>
            <a:r>
              <a:rPr lang="ru-RU" b="1" dirty="0"/>
              <a:t>Процедура прослеживания хроностратиграфических подразделений - </a:t>
            </a:r>
            <a:r>
              <a:rPr lang="ru-RU" b="1" dirty="0" err="1"/>
              <a:t>хронокорреляция</a:t>
            </a:r>
            <a:r>
              <a:rPr lang="ru-RU" b="1" dirty="0"/>
              <a:t> (временная корреляция). </a:t>
            </a:r>
            <a:endParaRPr lang="ru-RU" b="1" dirty="0" smtClean="0"/>
          </a:p>
          <a:p>
            <a:pPr algn="just"/>
            <a:endParaRPr lang="ru-RU" b="1" dirty="0" smtClean="0"/>
          </a:p>
          <a:p>
            <a:pPr algn="just"/>
            <a:r>
              <a:rPr lang="ru-RU" dirty="0" smtClean="0"/>
              <a:t>Границы </a:t>
            </a:r>
            <a:r>
              <a:rPr lang="ru-RU" dirty="0"/>
              <a:t>хроностратиграфических подразделений являются по определению синхронными горизонтами. </a:t>
            </a:r>
            <a:endParaRPr lang="ru-RU" dirty="0" smtClean="0"/>
          </a:p>
          <a:p>
            <a:pPr algn="just"/>
            <a:endParaRPr lang="ru-RU" dirty="0" smtClean="0"/>
          </a:p>
          <a:p>
            <a:pPr algn="just"/>
            <a:r>
              <a:rPr lang="ru-RU" dirty="0" smtClean="0"/>
              <a:t>На </a:t>
            </a:r>
            <a:r>
              <a:rPr lang="ru-RU" dirty="0"/>
              <a:t>практике границы синхронны только в пределах разрешающей способности существующих методов временной корреляции.</a:t>
            </a:r>
          </a:p>
          <a:p>
            <a:endParaRPr lang="ru-RU" dirty="0"/>
          </a:p>
        </p:txBody>
      </p:sp>
    </p:spTree>
    <p:extLst>
      <p:ext uri="{BB962C8B-B14F-4D97-AF65-F5344CB8AC3E}">
        <p14:creationId xmlns:p14="http://schemas.microsoft.com/office/powerpoint/2010/main" val="3834757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a:bodyPr>
          <a:lstStyle/>
          <a:p>
            <a:pPr algn="just"/>
            <a:r>
              <a:rPr lang="ru-RU" b="1" dirty="0"/>
              <a:t>Хроностратиграфическая классификация</a:t>
            </a:r>
            <a:r>
              <a:rPr lang="ru-RU" dirty="0"/>
              <a:t> - организация пород в подразделения на основе их возраста или времени образования</a:t>
            </a:r>
            <a:r>
              <a:rPr lang="ru-RU" dirty="0" smtClean="0"/>
              <a:t>.</a:t>
            </a:r>
          </a:p>
          <a:p>
            <a:pPr algn="just"/>
            <a:endParaRPr lang="ru-RU" dirty="0"/>
          </a:p>
          <a:p>
            <a:pPr algn="just"/>
            <a:r>
              <a:rPr lang="ru-RU" dirty="0" smtClean="0"/>
              <a:t> </a:t>
            </a:r>
            <a:r>
              <a:rPr lang="ru-RU" dirty="0"/>
              <a:t>Целью хроностратиграфической классификации является организация пород, образующих земную кору, в подразделения, имеющие собственные названия (хроностратиграфические подразделения), соответствующие интервалам геологического времени (геохронологические подразделения) и служащие основой временной корреляции и системы регистрации событий геологической истории.</a:t>
            </a:r>
          </a:p>
          <a:p>
            <a:endParaRPr lang="ru-RU" dirty="0"/>
          </a:p>
        </p:txBody>
      </p:sp>
    </p:spTree>
    <p:extLst>
      <p:ext uri="{BB962C8B-B14F-4D97-AF65-F5344CB8AC3E}">
        <p14:creationId xmlns:p14="http://schemas.microsoft.com/office/powerpoint/2010/main" val="3472523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algn="just"/>
            <a:r>
              <a:rPr lang="ru-RU" b="1" dirty="0"/>
              <a:t>Хроностратиграфические подразделения</a:t>
            </a:r>
            <a:r>
              <a:rPr lang="ru-RU" dirty="0"/>
              <a:t> - подразделения, основанные на времени формирования слоев горных пород</a:t>
            </a:r>
            <a:r>
              <a:rPr lang="ru-RU" dirty="0" smtClean="0"/>
              <a:t>.</a:t>
            </a:r>
          </a:p>
          <a:p>
            <a:endParaRPr lang="ru-RU" dirty="0"/>
          </a:p>
          <a:p>
            <a:pPr algn="just"/>
            <a:r>
              <a:rPr lang="ru-RU" b="1" dirty="0"/>
              <a:t>Хроностратиграфические подразделения</a:t>
            </a:r>
            <a:r>
              <a:rPr lang="ru-RU" dirty="0"/>
              <a:t> являются реальными материальными стратиграфическими единицами, так как они охватывают все породы, сформированные в определенный интервал времени.</a:t>
            </a:r>
          </a:p>
          <a:p>
            <a:endParaRPr lang="ru-RU" dirty="0"/>
          </a:p>
        </p:txBody>
      </p:sp>
    </p:spTree>
    <p:extLst>
      <p:ext uri="{BB962C8B-B14F-4D97-AF65-F5344CB8AC3E}">
        <p14:creationId xmlns:p14="http://schemas.microsoft.com/office/powerpoint/2010/main" val="39036993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pPr algn="just"/>
            <a:r>
              <a:rPr lang="ru-RU" b="1" dirty="0"/>
              <a:t>Хроностратиграфическое подразделение </a:t>
            </a:r>
            <a:r>
              <a:rPr lang="ru-RU" dirty="0"/>
              <a:t>- совокупность образований, которая включает все породы, сформировавшиеся за определенный промежуток времени</a:t>
            </a:r>
            <a:r>
              <a:rPr lang="ru-RU" dirty="0" smtClean="0"/>
              <a:t>.</a:t>
            </a:r>
          </a:p>
          <a:p>
            <a:pPr algn="just"/>
            <a:endParaRPr lang="ru-RU" dirty="0" smtClean="0"/>
          </a:p>
          <a:p>
            <a:pPr algn="just"/>
            <a:r>
              <a:rPr lang="ru-RU" dirty="0" smtClean="0"/>
              <a:t> </a:t>
            </a:r>
            <a:r>
              <a:rPr lang="ru-RU" dirty="0"/>
              <a:t>Хроностратиграфические подразделения ограничены синхронными горизонтами</a:t>
            </a:r>
            <a:r>
              <a:rPr lang="ru-RU" dirty="0" smtClean="0"/>
              <a:t>.</a:t>
            </a:r>
          </a:p>
          <a:p>
            <a:pPr algn="just"/>
            <a:endParaRPr lang="ru-RU" dirty="0" smtClean="0"/>
          </a:p>
          <a:p>
            <a:pPr algn="just"/>
            <a:r>
              <a:rPr lang="ru-RU" dirty="0" smtClean="0"/>
              <a:t> </a:t>
            </a:r>
            <a:r>
              <a:rPr lang="ru-RU" dirty="0"/>
              <a:t>Ранг и относительная величина подразделений в хроностратиграфической иерархии определяются продолжительностью временного интервала, который они отражают, а не их физической мощностью.</a:t>
            </a:r>
          </a:p>
          <a:p>
            <a:endParaRPr lang="ru-RU" dirty="0"/>
          </a:p>
        </p:txBody>
      </p:sp>
    </p:spTree>
    <p:extLst>
      <p:ext uri="{BB962C8B-B14F-4D97-AF65-F5344CB8AC3E}">
        <p14:creationId xmlns:p14="http://schemas.microsoft.com/office/powerpoint/2010/main" val="3009396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a:bodyPr>
          <a:lstStyle/>
          <a:p>
            <a:pPr algn="just"/>
            <a:r>
              <a:rPr lang="ru-RU" dirty="0"/>
              <a:t>По </a:t>
            </a:r>
            <a:r>
              <a:rPr lang="ru-RU" b="1" dirty="0"/>
              <a:t>МСС</a:t>
            </a:r>
            <a:r>
              <a:rPr lang="ru-RU" dirty="0"/>
              <a:t> для временной корреляции (</a:t>
            </a:r>
            <a:r>
              <a:rPr lang="ru-RU" dirty="0" err="1"/>
              <a:t>хронокорреляции</a:t>
            </a:r>
            <a:r>
              <a:rPr lang="ru-RU" dirty="0"/>
              <a:t>) должны быть использованы </a:t>
            </a:r>
            <a:r>
              <a:rPr lang="ru-RU" b="1" dirty="0"/>
              <a:t>все возможные линии доказательств</a:t>
            </a:r>
            <a:r>
              <a:rPr lang="ru-RU" dirty="0" smtClean="0"/>
              <a:t>:</a:t>
            </a:r>
          </a:p>
          <a:p>
            <a:pPr algn="just"/>
            <a:r>
              <a:rPr lang="ru-RU" dirty="0" smtClean="0"/>
              <a:t> </a:t>
            </a:r>
            <a:r>
              <a:rPr lang="ru-RU" dirty="0"/>
              <a:t>распределение  </a:t>
            </a:r>
            <a:r>
              <a:rPr lang="ru-RU" dirty="0" err="1" smtClean="0"/>
              <a:t>биофоссилий</a:t>
            </a:r>
            <a:r>
              <a:rPr lang="ru-RU" dirty="0" smtClean="0"/>
              <a:t> разного </a:t>
            </a:r>
            <a:r>
              <a:rPr lang="ru-RU" dirty="0"/>
              <a:t>типа</a:t>
            </a:r>
            <a:r>
              <a:rPr lang="ru-RU" dirty="0" smtClean="0"/>
              <a:t>,</a:t>
            </a:r>
          </a:p>
          <a:p>
            <a:pPr algn="just"/>
            <a:r>
              <a:rPr lang="ru-RU" dirty="0" smtClean="0"/>
              <a:t> </a:t>
            </a:r>
            <a:r>
              <a:rPr lang="ru-RU" dirty="0"/>
              <a:t>прослеживание слоев, литология, </a:t>
            </a:r>
            <a:endParaRPr lang="ru-RU" dirty="0" smtClean="0"/>
          </a:p>
          <a:p>
            <a:pPr algn="just"/>
            <a:r>
              <a:rPr lang="ru-RU" dirty="0" smtClean="0"/>
              <a:t>изотопная </a:t>
            </a:r>
            <a:r>
              <a:rPr lang="ru-RU" dirty="0"/>
              <a:t>датировка, </a:t>
            </a:r>
            <a:endParaRPr lang="ru-RU" dirty="0" smtClean="0"/>
          </a:p>
          <a:p>
            <a:pPr algn="just"/>
            <a:r>
              <a:rPr lang="ru-RU" dirty="0" smtClean="0"/>
              <a:t>каротажные </a:t>
            </a:r>
            <a:r>
              <a:rPr lang="ru-RU" dirty="0"/>
              <a:t>маркеры, </a:t>
            </a:r>
            <a:endParaRPr lang="ru-RU" dirty="0" smtClean="0"/>
          </a:p>
          <a:p>
            <a:pPr algn="just"/>
            <a:r>
              <a:rPr lang="ru-RU" dirty="0" smtClean="0"/>
              <a:t>несогласия</a:t>
            </a:r>
            <a:r>
              <a:rPr lang="ru-RU" dirty="0"/>
              <a:t>, </a:t>
            </a:r>
            <a:endParaRPr lang="ru-RU" dirty="0" smtClean="0"/>
          </a:p>
          <a:p>
            <a:pPr algn="just"/>
            <a:r>
              <a:rPr lang="ru-RU" dirty="0" smtClean="0"/>
              <a:t>трансгрессии </a:t>
            </a:r>
            <a:r>
              <a:rPr lang="ru-RU" dirty="0"/>
              <a:t>и регрессии, </a:t>
            </a:r>
            <a:endParaRPr lang="ru-RU" dirty="0" smtClean="0"/>
          </a:p>
          <a:p>
            <a:pPr algn="just"/>
            <a:r>
              <a:rPr lang="ru-RU" dirty="0" smtClean="0"/>
              <a:t>вулканическая </a:t>
            </a:r>
            <a:r>
              <a:rPr lang="ru-RU" dirty="0"/>
              <a:t>активность, тектонические явления</a:t>
            </a:r>
            <a:r>
              <a:rPr lang="ru-RU" dirty="0" smtClean="0"/>
              <a:t>,</a:t>
            </a:r>
          </a:p>
          <a:p>
            <a:pPr algn="just"/>
            <a:r>
              <a:rPr lang="ru-RU" dirty="0" smtClean="0"/>
              <a:t> </a:t>
            </a:r>
            <a:r>
              <a:rPr lang="ru-RU" dirty="0" err="1"/>
              <a:t>палеоклиматология</a:t>
            </a:r>
            <a:r>
              <a:rPr lang="ru-RU" dirty="0"/>
              <a:t>, </a:t>
            </a:r>
            <a:endParaRPr lang="ru-RU" dirty="0" smtClean="0"/>
          </a:p>
          <a:p>
            <a:pPr algn="just"/>
            <a:r>
              <a:rPr lang="ru-RU" dirty="0" smtClean="0"/>
              <a:t>палеомагнитные </a:t>
            </a:r>
            <a:r>
              <a:rPr lang="ru-RU" dirty="0"/>
              <a:t>данные и т.д. </a:t>
            </a:r>
          </a:p>
        </p:txBody>
      </p:sp>
    </p:spTree>
    <p:extLst>
      <p:ext uri="{BB962C8B-B14F-4D97-AF65-F5344CB8AC3E}">
        <p14:creationId xmlns:p14="http://schemas.microsoft.com/office/powerpoint/2010/main" val="2167739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a:bodyPr>
          <a:lstStyle/>
          <a:p>
            <a:pPr algn="just"/>
            <a:r>
              <a:rPr lang="ru-RU" b="1" dirty="0"/>
              <a:t>1. Физические взаимоотношения слоев</a:t>
            </a:r>
            <a:r>
              <a:rPr lang="ru-RU" dirty="0"/>
              <a:t>. Простейшим и наиболее очевидным способом установления относительного возраста и относительного хроностратиграфического положения слоев горных пород является их физическое взаиморасположение. </a:t>
            </a:r>
            <a:endParaRPr lang="ru-RU" dirty="0" smtClean="0"/>
          </a:p>
          <a:p>
            <a:pPr algn="just"/>
            <a:r>
              <a:rPr lang="ru-RU" dirty="0" smtClean="0"/>
              <a:t>Классический </a:t>
            </a:r>
            <a:r>
              <a:rPr lang="ru-RU" dirty="0"/>
              <a:t>закон налегания слоев устанавливает, что в ненарушенной последовательности осадочных слоев верхний слой моложе того слоя, на котором он залегает.</a:t>
            </a:r>
          </a:p>
        </p:txBody>
      </p:sp>
    </p:spTree>
    <p:extLst>
      <p:ext uri="{BB962C8B-B14F-4D97-AF65-F5344CB8AC3E}">
        <p14:creationId xmlns:p14="http://schemas.microsoft.com/office/powerpoint/2010/main" val="714734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a:bodyPr>
          <a:lstStyle/>
          <a:p>
            <a:pPr algn="just"/>
            <a:r>
              <a:rPr lang="ru-RU" b="1" dirty="0" smtClean="0"/>
              <a:t>2. Литология</a:t>
            </a:r>
            <a:r>
              <a:rPr lang="ru-RU" b="1" dirty="0"/>
              <a:t>.</a:t>
            </a:r>
            <a:r>
              <a:rPr lang="ru-RU" dirty="0"/>
              <a:t> Многие из систем и их подразделений были первоначально </a:t>
            </a:r>
            <a:r>
              <a:rPr lang="ru-RU" dirty="0" err="1"/>
              <a:t>литостратиграфическими</a:t>
            </a:r>
            <a:r>
              <a:rPr lang="ru-RU" dirty="0"/>
              <a:t> подразделениями; предполагали, что особенности литологии характерны для пород, образованных в течение определенного интервала времени</a:t>
            </a:r>
            <a:r>
              <a:rPr lang="ru-RU" dirty="0" smtClean="0"/>
              <a:t>.</a:t>
            </a:r>
          </a:p>
          <a:p>
            <a:pPr algn="just"/>
            <a:r>
              <a:rPr lang="ru-RU" dirty="0" smtClean="0"/>
              <a:t> </a:t>
            </a:r>
            <a:r>
              <a:rPr lang="ru-RU" dirty="0"/>
              <a:t>Однако в дальнейшем было показано, что литологические признаки обычно сильнее зависят от среды осадконакопления, чем от возраста, что границы всех </a:t>
            </a:r>
            <a:r>
              <a:rPr lang="ru-RU" dirty="0" err="1"/>
              <a:t>литостратиграфических</a:t>
            </a:r>
            <a:r>
              <a:rPr lang="ru-RU" dirty="0"/>
              <a:t> подразделений секут изохронные поверхности и, наоборот, литологические признаки повторяются во времени и в стратиграфической колонке.</a:t>
            </a:r>
          </a:p>
        </p:txBody>
      </p:sp>
    </p:spTree>
    <p:extLst>
      <p:ext uri="{BB962C8B-B14F-4D97-AF65-F5344CB8AC3E}">
        <p14:creationId xmlns:p14="http://schemas.microsoft.com/office/powerpoint/2010/main" val="1189027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a:bodyPr>
          <a:lstStyle/>
          <a:p>
            <a:pPr algn="just"/>
            <a:r>
              <a:rPr lang="ru-RU" b="1" dirty="0"/>
              <a:t>3. Палеонтология</a:t>
            </a:r>
            <a:r>
              <a:rPr lang="ru-RU" dirty="0"/>
              <a:t>. Ископаемые обладают очень характерными признаками, и поэтому сопоставление по ним представляет собой один из лучших и наиболее широко распространенных методов прослеживания и корреляции слоев и определения относительного возраста. </a:t>
            </a:r>
            <a:endParaRPr lang="ru-RU" dirty="0" smtClean="0"/>
          </a:p>
          <a:p>
            <a:pPr algn="just"/>
            <a:r>
              <a:rPr lang="ru-RU" dirty="0" smtClean="0"/>
              <a:t>Более </a:t>
            </a:r>
            <a:r>
              <a:rPr lang="ru-RU" dirty="0"/>
              <a:t>того, закономерные и прогрессивные изменения ископаемых во времени в результате биологической эволюции представляют собой независимый и эффективный критерий определения возраста и относительного положения слоев во всем мире.</a:t>
            </a:r>
          </a:p>
        </p:txBody>
      </p:sp>
    </p:spTree>
    <p:extLst>
      <p:ext uri="{BB962C8B-B14F-4D97-AF65-F5344CB8AC3E}">
        <p14:creationId xmlns:p14="http://schemas.microsoft.com/office/powerpoint/2010/main" val="35129811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8AEA79EB98C0E246AC9D62295B8DC0C5" ma:contentTypeVersion="0" ma:contentTypeDescription="Создание документа." ma:contentTypeScope="" ma:versionID="8254900dee835b32cc12d7c76e289ea6">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4C2D6C69-A5B2-4BC5-AC47-DA7288F05736}"/>
</file>

<file path=customXml/itemProps2.xml><?xml version="1.0" encoding="utf-8"?>
<ds:datastoreItem xmlns:ds="http://schemas.openxmlformats.org/officeDocument/2006/customXml" ds:itemID="{29D818B3-3BF6-43EA-B324-6151207A22E2}"/>
</file>

<file path=customXml/itemProps3.xml><?xml version="1.0" encoding="utf-8"?>
<ds:datastoreItem xmlns:ds="http://schemas.openxmlformats.org/officeDocument/2006/customXml" ds:itemID="{B9EBA0A0-8DE9-488B-95F5-A327E2961F69}"/>
</file>

<file path=docProps/app.xml><?xml version="1.0" encoding="utf-8"?>
<Properties xmlns="http://schemas.openxmlformats.org/officeDocument/2006/extended-properties" xmlns:vt="http://schemas.openxmlformats.org/officeDocument/2006/docPropsVTypes">
  <Template>Paper</Template>
  <TotalTime>15</TotalTime>
  <Words>886</Words>
  <Application>Microsoft Office PowerPoint</Application>
  <PresentationFormat>Экран (4:3)</PresentationFormat>
  <Paragraphs>49</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Бумажная</vt:lpstr>
      <vt:lpstr>Хроностратиграфический метод</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Хроностратиграфический метод</dc:title>
  <cp:lastModifiedBy>Ангу</cp:lastModifiedBy>
  <cp:revision>9</cp:revision>
  <dcterms:modified xsi:type="dcterms:W3CDTF">2013-10-15T08:23:40Z</dcterms:modified>
  <cp:contentStatus>Окончательное</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y fmtid="{D5CDD505-2E9C-101B-9397-08002B2CF9AE}" pid="3" name="ContentTypeId">
    <vt:lpwstr>0x0101008AEA79EB98C0E246AC9D62295B8DC0C5</vt:lpwstr>
  </property>
</Properties>
</file>