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7" r:id="rId13"/>
    <p:sldId id="27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Стратиграфические подразделения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стратиграфии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3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Ярус</a:t>
            </a:r>
            <a:r>
              <a:rPr lang="ru-RU" dirty="0" smtClean="0"/>
              <a:t> </a:t>
            </a:r>
            <a:r>
              <a:rPr lang="ru-RU" dirty="0"/>
              <a:t>- основное рабочее подразделение </a:t>
            </a:r>
            <a:r>
              <a:rPr lang="ru-RU" dirty="0" err="1"/>
              <a:t>хроностратиграфии</a:t>
            </a:r>
            <a:r>
              <a:rPr lang="ru-RU" dirty="0"/>
              <a:t>, так как он соответствует по своему рангу и объему целям </a:t>
            </a:r>
            <a:r>
              <a:rPr lang="ru-RU" dirty="0" err="1"/>
              <a:t>внутрирегиональной</a:t>
            </a:r>
            <a:r>
              <a:rPr lang="ru-RU" dirty="0"/>
              <a:t> хроностратиграфической классификации.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Ярус</a:t>
            </a:r>
            <a:r>
              <a:rPr lang="ru-RU" dirty="0" smtClean="0"/>
              <a:t> </a:t>
            </a:r>
            <a:r>
              <a:rPr lang="ru-RU" dirty="0"/>
              <a:t>включает все породы, сформировавшиеся в течение </a:t>
            </a:r>
            <a:r>
              <a:rPr lang="ru-RU" b="1" dirty="0">
                <a:solidFill>
                  <a:srgbClr val="FF0000"/>
                </a:solidFill>
              </a:rPr>
              <a:t>века</a:t>
            </a:r>
            <a:r>
              <a:rPr lang="ru-RU" dirty="0"/>
              <a:t>. Ярус - это подразделение наименьшего ранга в хроностратиграфической иерархии, которое может быть выделено в глобальном масштабе. Он является подразделением серии=отдела.</a:t>
            </a:r>
          </a:p>
          <a:p>
            <a:pPr marL="0" indent="0" algn="just">
              <a:buNone/>
            </a:pPr>
            <a:r>
              <a:rPr lang="ru-RU" dirty="0" smtClean="0"/>
              <a:t>	Ярус </a:t>
            </a:r>
            <a:r>
              <a:rPr lang="ru-RU" dirty="0"/>
              <a:t>определяется по стратотипам его </a:t>
            </a:r>
            <a:r>
              <a:rPr lang="ru-RU" dirty="0" smtClean="0"/>
              <a:t>границ. </a:t>
            </a:r>
          </a:p>
          <a:p>
            <a:pPr marL="0" indent="0" algn="just">
              <a:buNone/>
            </a:pPr>
            <a:r>
              <a:rPr lang="ru-RU" dirty="0" smtClean="0"/>
              <a:t>	Временной </a:t>
            </a:r>
            <a:r>
              <a:rPr lang="ru-RU" dirty="0"/>
              <a:t>объем общепринятых ярусов различен, но в среднем составляет от 2 до 10 млн. лет.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Название </a:t>
            </a:r>
            <a:r>
              <a:rPr lang="ru-RU" dirty="0"/>
              <a:t>яруса происходит от названия географического объекта, находящегося вблизи его стратотипа или типовой местности.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английском языке используются географические названия в форме прилагательного с окончаниями "</a:t>
            </a:r>
            <a:r>
              <a:rPr lang="ru-RU" dirty="0" err="1"/>
              <a:t>ian</a:t>
            </a:r>
            <a:r>
              <a:rPr lang="ru-RU" dirty="0"/>
              <a:t>" или "</a:t>
            </a:r>
            <a:r>
              <a:rPr lang="ru-RU" dirty="0" err="1"/>
              <a:t>an</a:t>
            </a:r>
            <a:r>
              <a:rPr lang="ru-RU" dirty="0"/>
              <a:t>". Веку дается то же на звание, что и соответствующему ярусу.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3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Серия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ru-RU" b="1" dirty="0" err="1">
                <a:solidFill>
                  <a:srgbClr val="FF0000"/>
                </a:solidFill>
              </a:rPr>
              <a:t>Series</a:t>
            </a:r>
            <a:r>
              <a:rPr lang="ru-RU" b="1" dirty="0">
                <a:solidFill>
                  <a:srgbClr val="FF0000"/>
                </a:solidFill>
              </a:rPr>
              <a:t>) = Отдел</a:t>
            </a:r>
            <a:r>
              <a:rPr lang="ru-RU" b="1" dirty="0"/>
              <a:t> (в русской литературе) </a:t>
            </a:r>
            <a:r>
              <a:rPr lang="ru-RU" dirty="0" smtClean="0"/>
              <a:t>- </a:t>
            </a:r>
            <a:r>
              <a:rPr lang="ru-RU" dirty="0"/>
              <a:t>это хроностратиграфическое подразделение рангом выше яруса и ниже системы. Геохронологический эквивалент серии - </a:t>
            </a:r>
            <a:r>
              <a:rPr lang="ru-RU" b="1" dirty="0">
                <a:solidFill>
                  <a:srgbClr val="FF0000"/>
                </a:solidFill>
              </a:rPr>
              <a:t>эпоха</a:t>
            </a:r>
            <a:r>
              <a:rPr lang="ru-RU" dirty="0"/>
              <a:t>. Иногда используются термины </a:t>
            </a:r>
            <a:r>
              <a:rPr lang="ru-RU" dirty="0" err="1"/>
              <a:t>надсерия</a:t>
            </a:r>
            <a:r>
              <a:rPr lang="ru-RU" dirty="0"/>
              <a:t> и </a:t>
            </a:r>
            <a:r>
              <a:rPr lang="ru-RU" dirty="0" err="1"/>
              <a:t>подсерия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Серии </a:t>
            </a:r>
            <a:r>
              <a:rPr lang="ru-RU" dirty="0"/>
              <a:t>определяются по стратотипам границ. </a:t>
            </a:r>
            <a:r>
              <a:rPr lang="ru-RU" dirty="0" smtClean="0"/>
              <a:t> 	Временной </a:t>
            </a:r>
            <a:r>
              <a:rPr lang="ru-RU" dirty="0"/>
              <a:t>объем общепринятых серий составляет от 13 до 35 млн. лет.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Новое </a:t>
            </a:r>
            <a:r>
              <a:rPr lang="ru-RU" dirty="0"/>
              <a:t>название серии происходит от названия географического объекта, расположенного вблизи его стратотипа или типовой местности.  Названия большинства общепринятых серий, однако, образовано от их положения в системе: нижний, средний, верхний. Желательно, чтобы названия географического происхождения имели окончания "</a:t>
            </a:r>
            <a:r>
              <a:rPr lang="ru-RU" dirty="0" err="1"/>
              <a:t>ian</a:t>
            </a:r>
            <a:r>
              <a:rPr lang="ru-RU" dirty="0"/>
              <a:t>" или "</a:t>
            </a:r>
            <a:r>
              <a:rPr lang="ru-RU" dirty="0" err="1"/>
              <a:t>an</a:t>
            </a:r>
            <a:r>
              <a:rPr lang="ru-RU" dirty="0"/>
              <a:t>".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Эпоха</a:t>
            </a:r>
            <a:r>
              <a:rPr lang="ru-RU" dirty="0"/>
              <a:t>, соответствующая серии, принимает то же название, что и серия, за исключением того, что названия нижняя, средняя и верхняя, применяемые к серии, изменяются на ранняя, средняя и поздняя, когда они относятся к эпохе.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4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Система </a:t>
            </a:r>
            <a:r>
              <a:rPr lang="ru-RU" dirty="0" smtClean="0"/>
              <a:t>- </a:t>
            </a:r>
            <a:r>
              <a:rPr lang="ru-RU" dirty="0"/>
              <a:t>это подразделение высокого ранга в общепринятой хроностратиграфической иерархии выше серии=отдела и ниже </a:t>
            </a:r>
            <a:r>
              <a:rPr lang="ru-RU" dirty="0" err="1"/>
              <a:t>эратемы</a:t>
            </a:r>
            <a:r>
              <a:rPr lang="ru-RU" dirty="0"/>
              <a:t>. </a:t>
            </a:r>
            <a:r>
              <a:rPr lang="ru-RU" dirty="0" smtClean="0"/>
              <a:t>Геохронологическим </a:t>
            </a:r>
            <a:r>
              <a:rPr lang="ru-RU" dirty="0"/>
              <a:t>эквивалентом системы является </a:t>
            </a:r>
            <a:r>
              <a:rPr lang="ru-RU" b="1" dirty="0">
                <a:solidFill>
                  <a:srgbClr val="FF0000"/>
                </a:solidFill>
              </a:rPr>
              <a:t>период</a:t>
            </a:r>
            <a:r>
              <a:rPr lang="ru-RU" dirty="0"/>
              <a:t>. Иногда используются термины подсистема и надсистема.</a:t>
            </a:r>
          </a:p>
          <a:p>
            <a:pPr marL="0" indent="0" algn="just">
              <a:buNone/>
            </a:pPr>
            <a:r>
              <a:rPr lang="ru-RU" dirty="0" smtClean="0"/>
              <a:t>	Границы </a:t>
            </a:r>
            <a:r>
              <a:rPr lang="ru-RU" dirty="0"/>
              <a:t>системы определяются стратотипами границ. Временной объем общепринятых систем </a:t>
            </a:r>
            <a:r>
              <a:rPr lang="ru-RU" dirty="0" err="1"/>
              <a:t>фанерозоя</a:t>
            </a:r>
            <a:r>
              <a:rPr lang="ru-RU" dirty="0"/>
              <a:t> составляет от 30 до 80 млн. лет, а объем четвертичной системы - только около 1,64 млн. лет.</a:t>
            </a:r>
          </a:p>
          <a:p>
            <a:pPr marL="0" indent="0" algn="just">
              <a:buNone/>
            </a:pPr>
            <a:r>
              <a:rPr lang="ru-RU" dirty="0" smtClean="0"/>
              <a:t>	Названия </a:t>
            </a:r>
            <a:r>
              <a:rPr lang="ru-RU" dirty="0"/>
              <a:t>общепринятых систем имеют различное происхождение и унаследованы от предыдущих </a:t>
            </a:r>
            <a:r>
              <a:rPr lang="ru-RU" dirty="0" smtClean="0"/>
              <a:t>классификаций. </a:t>
            </a:r>
            <a:r>
              <a:rPr lang="ru-RU" dirty="0"/>
              <a:t>Соответственно, названия систем имеют различные окончания, такие как "</a:t>
            </a:r>
            <a:r>
              <a:rPr lang="ru-RU" dirty="0" err="1"/>
              <a:t>an</a:t>
            </a:r>
            <a:r>
              <a:rPr lang="ru-RU" dirty="0"/>
              <a:t>", "</a:t>
            </a:r>
            <a:r>
              <a:rPr lang="ru-RU" dirty="0" err="1"/>
              <a:t>ic</a:t>
            </a:r>
            <a:r>
              <a:rPr lang="ru-RU" dirty="0"/>
              <a:t>" и "</a:t>
            </a:r>
            <a:r>
              <a:rPr lang="ru-RU" dirty="0" err="1"/>
              <a:t>ous</a:t>
            </a:r>
            <a:r>
              <a:rPr lang="ru-RU" dirty="0"/>
              <a:t>". Нет необходимости стандартизировать названия систем. Период несет то же на звание, что и соответствующая система.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6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>
                <a:solidFill>
                  <a:srgbClr val="FF0000"/>
                </a:solidFill>
              </a:rPr>
              <a:t>Эратема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состоит из группы систем. Геохронологическим эквивалентом </a:t>
            </a:r>
            <a:r>
              <a:rPr lang="ru-RU" dirty="0" err="1"/>
              <a:t>эратемы</a:t>
            </a:r>
            <a:r>
              <a:rPr lang="ru-RU" dirty="0"/>
              <a:t> является </a:t>
            </a:r>
            <a:r>
              <a:rPr lang="ru-RU" b="1" dirty="0">
                <a:solidFill>
                  <a:srgbClr val="FF0000"/>
                </a:solidFill>
              </a:rPr>
              <a:t>эра</a:t>
            </a:r>
            <a:r>
              <a:rPr lang="ru-RU" dirty="0"/>
              <a:t>. В названиях </a:t>
            </a:r>
            <a:r>
              <a:rPr lang="ru-RU" dirty="0" err="1"/>
              <a:t>эратем</a:t>
            </a:r>
            <a:r>
              <a:rPr lang="ru-RU" dirty="0"/>
              <a:t> отражаются основные изменения в развитии жизни на Земле: палеозойская (древняя жизнь), мезозойская (переходная жизнь) и кайнозойская (современная жизнь). Эра несет то же название, что и соответствующая </a:t>
            </a:r>
            <a:r>
              <a:rPr lang="ru-RU" dirty="0" err="1"/>
              <a:t>эратема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>
                <a:solidFill>
                  <a:srgbClr val="FF0000"/>
                </a:solidFill>
              </a:rPr>
              <a:t>Эонотема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/>
              <a:t>это хроностратиграфическое подразделение, более крупное, чем </a:t>
            </a:r>
            <a:r>
              <a:rPr lang="ru-RU" dirty="0" err="1"/>
              <a:t>эратема</a:t>
            </a:r>
            <a:r>
              <a:rPr lang="ru-RU" dirty="0"/>
              <a:t>. Геохронологическим эквивалентом является </a:t>
            </a:r>
            <a:r>
              <a:rPr lang="ru-RU" b="1" dirty="0" smtClean="0">
                <a:solidFill>
                  <a:srgbClr val="FF0000"/>
                </a:solidFill>
              </a:rPr>
              <a:t>эон</a:t>
            </a:r>
            <a:r>
              <a:rPr lang="ru-RU" dirty="0"/>
              <a:t>. В общем различают три </a:t>
            </a:r>
            <a:r>
              <a:rPr lang="ru-RU" dirty="0" err="1"/>
              <a:t>эонотемы</a:t>
            </a:r>
            <a:r>
              <a:rPr lang="ru-RU" dirty="0"/>
              <a:t>, от древней к молодой: архейская, протерозойская и </a:t>
            </a:r>
            <a:r>
              <a:rPr lang="ru-RU" dirty="0" err="1"/>
              <a:t>фанерозойская</a:t>
            </a:r>
            <a:r>
              <a:rPr lang="ru-RU" dirty="0"/>
              <a:t>. Сочетание первых двух обычно называют докембрием. Эоны принимают те же названия, что и соответствующие </a:t>
            </a:r>
            <a:r>
              <a:rPr lang="ru-RU" dirty="0" err="1"/>
              <a:t>эонотемы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8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Согласно </a:t>
            </a:r>
            <a:r>
              <a:rPr lang="ru-RU" b="1" dirty="0" smtClean="0"/>
              <a:t>Стратиграфическому кодексу </a:t>
            </a:r>
            <a:r>
              <a:rPr lang="ru-RU" b="1" dirty="0"/>
              <a:t>РФ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стратиграфическое подразделение </a:t>
            </a:r>
            <a:r>
              <a:rPr lang="ru-RU" b="1" dirty="0"/>
              <a:t>(</a:t>
            </a:r>
            <a:r>
              <a:rPr lang="ru-RU" b="1" dirty="0" err="1"/>
              <a:t>стратон</a:t>
            </a:r>
            <a:r>
              <a:rPr lang="ru-RU" b="1" dirty="0"/>
              <a:t>) </a:t>
            </a:r>
            <a:r>
              <a:rPr lang="ru-RU" dirty="0"/>
              <a:t>- совокупность горных пород, составляющих определенное единство и обособленных по признакам, позволяющим установить их пространственно-временные соотношения, т. е. последовательность формирования и положение в стратиграфическом разрезе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Каждому стратиграфическому подразделению соответствует эквивалентное ему геохронологическое подразделение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Геохронологическое </a:t>
            </a:r>
            <a:r>
              <a:rPr lang="ru-RU" b="1" dirty="0">
                <a:solidFill>
                  <a:srgbClr val="FF0000"/>
                </a:solidFill>
              </a:rPr>
              <a:t>подразделение </a:t>
            </a:r>
            <a:r>
              <a:rPr lang="ru-RU" dirty="0"/>
              <a:t>– интервал геологического времени, в течение которого образовались горные породы, входящие в состав данного стратиграфического подразделения, включая время внутренних перерывов.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Объем </a:t>
            </a:r>
            <a:r>
              <a:rPr lang="ru-RU" dirty="0"/>
              <a:t>стратиграфического подразделения  — максимальный интервал геологического разреза, заключенный между стратиграфическими границами этого подразделения.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Состав </a:t>
            </a:r>
            <a:r>
              <a:rPr lang="ru-RU" dirty="0"/>
              <a:t>стратиграфического подразделения — перечень входящих в него более низких по рангу </a:t>
            </a:r>
            <a:r>
              <a:rPr lang="ru-RU" dirty="0" smtClean="0"/>
              <a:t>подразделений.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Стратиграфическим кодексом </a:t>
            </a:r>
            <a:r>
              <a:rPr lang="ru-RU" b="1" dirty="0"/>
              <a:t>РФ</a:t>
            </a:r>
            <a:r>
              <a:rPr lang="ru-RU" dirty="0"/>
              <a:t> предусмотрены две группы стратиграфических подразделений — </a:t>
            </a:r>
            <a:r>
              <a:rPr lang="ru-RU" b="1" dirty="0">
                <a:solidFill>
                  <a:srgbClr val="FF0000"/>
                </a:solidFill>
              </a:rPr>
              <a:t>основные</a:t>
            </a:r>
            <a:r>
              <a:rPr lang="ru-RU" dirty="0"/>
              <a:t> и </a:t>
            </a:r>
            <a:r>
              <a:rPr lang="ru-RU" b="1" dirty="0">
                <a:solidFill>
                  <a:srgbClr val="FF0000"/>
                </a:solidFill>
              </a:rPr>
              <a:t>специальные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Эти </a:t>
            </a:r>
            <a:r>
              <a:rPr lang="ru-RU" dirty="0"/>
              <a:t>группы делятся на категории, для каждой из которых установлены определенные таксономические единицы, обозначаемые ранговыми терминами.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>
                <a:solidFill>
                  <a:srgbClr val="FF0000"/>
                </a:solidFill>
              </a:rPr>
              <a:t>. Основные стратиграфические </a:t>
            </a:r>
            <a:r>
              <a:rPr lang="ru-RU" b="1" dirty="0" smtClean="0">
                <a:solidFill>
                  <a:srgbClr val="FF0000"/>
                </a:solidFill>
              </a:rPr>
              <a:t>подразделения: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>
                <a:solidFill>
                  <a:srgbClr val="002060"/>
                </a:solidFill>
              </a:rPr>
              <a:t>. Общие</a:t>
            </a:r>
          </a:p>
          <a:p>
            <a:r>
              <a:rPr lang="ru-RU" dirty="0" err="1"/>
              <a:t>Акротема</a:t>
            </a:r>
            <a:endParaRPr lang="ru-RU" dirty="0"/>
          </a:p>
          <a:p>
            <a:r>
              <a:rPr lang="ru-RU" dirty="0" err="1"/>
              <a:t>Эонотема</a:t>
            </a:r>
            <a:endParaRPr lang="ru-RU" dirty="0"/>
          </a:p>
          <a:p>
            <a:r>
              <a:rPr lang="ru-RU" dirty="0" err="1"/>
              <a:t>Эратема</a:t>
            </a:r>
            <a:endParaRPr lang="ru-RU" dirty="0"/>
          </a:p>
          <a:p>
            <a:r>
              <a:rPr lang="ru-RU" dirty="0"/>
              <a:t>Система</a:t>
            </a:r>
          </a:p>
          <a:p>
            <a:r>
              <a:rPr lang="ru-RU" dirty="0"/>
              <a:t>Отдел</a:t>
            </a:r>
          </a:p>
          <a:p>
            <a:r>
              <a:rPr lang="ru-RU" dirty="0"/>
              <a:t>Ярус</a:t>
            </a:r>
          </a:p>
          <a:p>
            <a:r>
              <a:rPr lang="ru-RU" dirty="0" err="1"/>
              <a:t>Хронозона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. Региональные</a:t>
            </a:r>
          </a:p>
          <a:p>
            <a:r>
              <a:rPr lang="ru-RU" dirty="0"/>
              <a:t>Горизонт</a:t>
            </a:r>
          </a:p>
          <a:p>
            <a:r>
              <a:rPr lang="ru-RU" dirty="0"/>
              <a:t>Слои с географическим названием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>
                <a:solidFill>
                  <a:srgbClr val="002060"/>
                </a:solidFill>
              </a:rPr>
              <a:t>. Местные</a:t>
            </a:r>
          </a:p>
          <a:p>
            <a:r>
              <a:rPr lang="ru-RU" dirty="0"/>
              <a:t>Комплекс</a:t>
            </a:r>
          </a:p>
          <a:p>
            <a:r>
              <a:rPr lang="ru-RU" dirty="0"/>
              <a:t>Серия</a:t>
            </a:r>
          </a:p>
          <a:p>
            <a:r>
              <a:rPr lang="ru-RU" dirty="0"/>
              <a:t>Свита</a:t>
            </a:r>
          </a:p>
          <a:p>
            <a:r>
              <a:rPr lang="ru-RU" dirty="0"/>
              <a:t>Пачка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8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>
                <a:solidFill>
                  <a:srgbClr val="FF0000"/>
                </a:solidFill>
              </a:rPr>
              <a:t>. Специальные стратиграфические подразделения</a:t>
            </a:r>
          </a:p>
          <a:p>
            <a:pPr algn="just"/>
            <a:r>
              <a:rPr lang="ru-RU" dirty="0"/>
              <a:t>1. </a:t>
            </a:r>
            <a:r>
              <a:rPr lang="ru-RU" b="1" dirty="0" err="1">
                <a:solidFill>
                  <a:srgbClr val="002060"/>
                </a:solidFill>
              </a:rPr>
              <a:t>Морфолитостратиграфические</a:t>
            </a:r>
            <a:r>
              <a:rPr lang="ru-RU" dirty="0"/>
              <a:t>: органогенные массивы, </a:t>
            </a:r>
            <a:r>
              <a:rPr lang="ru-RU" dirty="0" err="1" smtClean="0"/>
              <a:t>олистостромы</a:t>
            </a:r>
            <a:r>
              <a:rPr lang="ru-RU" dirty="0"/>
              <a:t> </a:t>
            </a:r>
            <a:r>
              <a:rPr lang="ru-RU" dirty="0" smtClean="0"/>
              <a:t>(гравитационные</a:t>
            </a:r>
            <a:r>
              <a:rPr lang="ru-RU" dirty="0"/>
              <a:t>), </a:t>
            </a:r>
            <a:r>
              <a:rPr lang="ru-RU" dirty="0" err="1"/>
              <a:t>клиноформы</a:t>
            </a:r>
            <a:r>
              <a:rPr lang="ru-RU" dirty="0"/>
              <a:t>, </a:t>
            </a:r>
            <a:r>
              <a:rPr lang="ru-RU" dirty="0" err="1"/>
              <a:t>стратогены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</a:t>
            </a:r>
            <a:r>
              <a:rPr lang="ru-RU" b="1" dirty="0">
                <a:solidFill>
                  <a:srgbClr val="002060"/>
                </a:solidFill>
              </a:rPr>
              <a:t>Биостратиграфические</a:t>
            </a:r>
            <a:r>
              <a:rPr lang="ru-RU" dirty="0"/>
              <a:t>: биостратиграфические зоны различных </a:t>
            </a:r>
            <a:r>
              <a:rPr lang="ru-RU" dirty="0" smtClean="0"/>
              <a:t>видов, ареальные </a:t>
            </a:r>
            <a:r>
              <a:rPr lang="ru-RU" dirty="0"/>
              <a:t>зоны, вспомогательные подразделения (слои с фауной </a:t>
            </a:r>
            <a:r>
              <a:rPr lang="ru-RU" dirty="0" smtClean="0"/>
              <a:t>или флорой</a:t>
            </a:r>
            <a:r>
              <a:rPr lang="ru-RU" dirty="0"/>
              <a:t>).</a:t>
            </a:r>
          </a:p>
          <a:p>
            <a:r>
              <a:rPr lang="ru-RU" dirty="0"/>
              <a:t>3. </a:t>
            </a:r>
            <a:r>
              <a:rPr lang="ru-RU" b="1" dirty="0">
                <a:solidFill>
                  <a:srgbClr val="002060"/>
                </a:solidFill>
              </a:rPr>
              <a:t>Климатостратиграфические</a:t>
            </a:r>
            <a:r>
              <a:rPr lang="ru-RU" dirty="0"/>
              <a:t>: </a:t>
            </a:r>
            <a:r>
              <a:rPr lang="ru-RU" dirty="0" err="1"/>
              <a:t>климатолит</a:t>
            </a:r>
            <a:r>
              <a:rPr lang="ru-RU" dirty="0" smtClean="0"/>
              <a:t>, </a:t>
            </a:r>
            <a:r>
              <a:rPr lang="ru-RU" dirty="0" err="1"/>
              <a:t>стадиал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4. </a:t>
            </a:r>
            <a:r>
              <a:rPr lang="ru-RU" b="1" dirty="0" err="1">
                <a:solidFill>
                  <a:srgbClr val="002060"/>
                </a:solidFill>
              </a:rPr>
              <a:t>Магнитостратиграфически</a:t>
            </a:r>
            <a:r>
              <a:rPr lang="ru-RU" dirty="0" err="1"/>
              <a:t>е</a:t>
            </a:r>
            <a:r>
              <a:rPr lang="ru-RU" dirty="0"/>
              <a:t>: </a:t>
            </a:r>
            <a:r>
              <a:rPr lang="ru-RU" dirty="0" err="1"/>
              <a:t>магнитозоны</a:t>
            </a:r>
            <a:r>
              <a:rPr lang="ru-RU" dirty="0"/>
              <a:t> различного ранга.</a:t>
            </a:r>
          </a:p>
          <a:p>
            <a:pPr algn="just"/>
            <a:r>
              <a:rPr lang="ru-RU" dirty="0"/>
              <a:t>5. </a:t>
            </a:r>
            <a:r>
              <a:rPr lang="ru-RU" b="1" dirty="0" err="1">
                <a:solidFill>
                  <a:srgbClr val="002060"/>
                </a:solidFill>
              </a:rPr>
              <a:t>Сейсмостратиграфические</a:t>
            </a:r>
            <a:r>
              <a:rPr lang="ru-RU" dirty="0"/>
              <a:t>: </a:t>
            </a:r>
            <a:r>
              <a:rPr lang="ru-RU" dirty="0" err="1"/>
              <a:t>сейсмокомплексы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0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Общие </a:t>
            </a:r>
            <a:r>
              <a:rPr lang="ru-RU" b="1" dirty="0">
                <a:solidFill>
                  <a:srgbClr val="FF0000"/>
                </a:solidFill>
              </a:rPr>
              <a:t>стратиграфические 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совокупности горных пород (геологические тела), занимающие определенное положение в полном геологическом разрезе земной коры и образовавшиеся в течение интервала геологического времени, зафиксированного в стратотипическом разрезе и (или) с помощью </a:t>
            </a:r>
            <a:r>
              <a:rPr lang="ru-RU" dirty="0" err="1"/>
              <a:t>лимитотипов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Общие </a:t>
            </a:r>
            <a:r>
              <a:rPr lang="ru-RU" dirty="0"/>
              <a:t>стратиграфические подразделения имеют потенциально планетарное распространение.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Совокупность </a:t>
            </a:r>
            <a:r>
              <a:rPr lang="ru-RU" dirty="0"/>
              <a:t>общих подразделений в их полных объемах составляет Общую </a:t>
            </a:r>
            <a:r>
              <a:rPr lang="ru-RU" dirty="0" smtClean="0"/>
              <a:t>стратиграфическую шкалу (ОСШ).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8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Региональные </a:t>
            </a:r>
            <a:r>
              <a:rPr lang="ru-RU" b="1" dirty="0">
                <a:solidFill>
                  <a:srgbClr val="FF0000"/>
                </a:solidFill>
              </a:rPr>
              <a:t>стратиграфические 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совокупности горных пород, сформировавшиеся в определенные этапы геологической истории крупного участка земной коры, отражающие особенности осадконакопления и последовательность смены комплексов фаун и флор, населявших данный участок.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Региональные </a:t>
            </a:r>
            <a:r>
              <a:rPr lang="ru-RU" dirty="0"/>
              <a:t>подразделения интегрируют местные </a:t>
            </a:r>
            <a:r>
              <a:rPr lang="ru-RU" dirty="0" err="1"/>
              <a:t>стратоны</a:t>
            </a:r>
            <a:r>
              <a:rPr lang="ru-RU" dirty="0"/>
              <a:t> или их части, служат для корреляции местных стратиграфических схем, способствуют их сопоставлению с </a:t>
            </a:r>
            <a:r>
              <a:rPr lang="ru-RU" dirty="0" smtClean="0"/>
              <a:t>ОСШ </a:t>
            </a:r>
            <a:r>
              <a:rPr lang="ru-RU" dirty="0"/>
              <a:t>и могут быть </a:t>
            </a:r>
            <a:r>
              <a:rPr lang="ru-RU" dirty="0" err="1"/>
              <a:t>картируемыми</a:t>
            </a:r>
            <a:r>
              <a:rPr lang="ru-RU" dirty="0"/>
              <a:t> единицами.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9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Определение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По</a:t>
            </a:r>
            <a:r>
              <a:rPr lang="ru-RU" b="1" dirty="0" smtClean="0"/>
              <a:t> Международному стратиграфическому справочнику </a:t>
            </a:r>
            <a:r>
              <a:rPr lang="ru-RU" b="1" dirty="0" smtClean="0">
                <a:solidFill>
                  <a:srgbClr val="FF0000"/>
                </a:solidFill>
              </a:rPr>
              <a:t>стратиграфическое </a:t>
            </a:r>
            <a:r>
              <a:rPr lang="ru-RU" b="1" dirty="0">
                <a:solidFill>
                  <a:srgbClr val="FF0000"/>
                </a:solidFill>
              </a:rPr>
              <a:t>подразделен</a:t>
            </a:r>
            <a:r>
              <a:rPr lang="ru-RU" dirty="0">
                <a:solidFill>
                  <a:srgbClr val="FF0000"/>
                </a:solidFill>
              </a:rPr>
              <a:t>ие </a:t>
            </a:r>
            <a:r>
              <a:rPr lang="ru-RU" dirty="0"/>
              <a:t>- совокупность пород, рассматриваемая как единица классификации горных пород Земли, основанная на каком-либо свойстве или признаке или их комбинации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Стратиграфические </a:t>
            </a:r>
            <a:r>
              <a:rPr lang="ru-RU" dirty="0"/>
              <a:t>подразделения, основанные на одном свойстве, не обязательно совпадут с подразделениями, основанными на другом.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6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Местные </a:t>
            </a:r>
            <a:r>
              <a:rPr lang="ru-RU" b="1" dirty="0">
                <a:solidFill>
                  <a:srgbClr val="FF0000"/>
                </a:solidFill>
              </a:rPr>
              <a:t>стратиграфические 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совокупности горных пород, выделяемые в местном разрезе на основании комплекса признаков при преимущественном учете фациально-литологических или петрографических особенностей, ясно отграниченные от смежных подразделений как по разрезу, так и на площади, опознаваемые на местности (также в скважинах) и </a:t>
            </a:r>
            <a:r>
              <a:rPr lang="ru-RU" dirty="0" err="1"/>
              <a:t>картируемые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Местные </a:t>
            </a:r>
            <a:r>
              <a:rPr lang="ru-RU" dirty="0"/>
              <a:t>стратиграфические подразделения не должны рассматриваться как предварительные (временные), подлежащие при дальнейших исследованиях замене подразделениями </a:t>
            </a:r>
            <a:r>
              <a:rPr lang="ru-RU" dirty="0" smtClean="0"/>
              <a:t>ОСШ.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3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Специальные </a:t>
            </a:r>
            <a:r>
              <a:rPr lang="ru-RU" b="1" dirty="0">
                <a:solidFill>
                  <a:srgbClr val="FF0000"/>
                </a:solidFill>
              </a:rPr>
              <a:t>стратиграфические 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являются единицами частного обоснования и устанавливаются с помощью отдельных методов.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Используются </a:t>
            </a:r>
            <a:r>
              <a:rPr lang="ru-RU" dirty="0"/>
              <a:t>в качестве вспомогательных в дополнение к основным подразделениям при расчленении и корреляции разрезов. Некоторые из специальных подразделений могут </a:t>
            </a:r>
            <a:r>
              <a:rPr lang="ru-RU" dirty="0" err="1"/>
              <a:t>картироваться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3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>
                <a:solidFill>
                  <a:srgbClr val="FF0000"/>
                </a:solidFill>
              </a:rPr>
              <a:t>Морфолитостратиграфические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совокупности горных пород, объединяемые по литологическим или по фациально-морфологическим особенностям (признакам), позволяющим устанавливать положение этих подразделений в разрезе и на площади распространения. Они обозначаются терминами свободного пользования. </a:t>
            </a:r>
            <a:r>
              <a:rPr lang="ru-RU" dirty="0" err="1"/>
              <a:t>Морфолитостратиграфические</a:t>
            </a:r>
            <a:r>
              <a:rPr lang="ru-RU" dirty="0"/>
              <a:t> подразделения используются в качестве вспомогательных по отношению к местным </a:t>
            </a:r>
            <a:r>
              <a:rPr lang="ru-RU" dirty="0" err="1"/>
              <a:t>стратонам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Биостратиграфические </a:t>
            </a:r>
            <a:r>
              <a:rPr lang="ru-RU" b="1" dirty="0">
                <a:solidFill>
                  <a:srgbClr val="FF0000"/>
                </a:solidFill>
              </a:rPr>
              <a:t>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охарактеризованные остатками организмов совокупности горных пород, границы между которыми определяются эволюционными изменениями отдельных таксонов, комплексов фауны (флоры) или сменой экологических ассоциаций. Стратиграфические границы этих подразделений должны быть приурочены в разрезах к уровням смены состава характерных таксонов или комплексов фауны (флоры), в том числе к датированным уровням.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Климатостратиграфические </a:t>
            </a:r>
            <a:r>
              <a:rPr lang="ru-RU" b="1" dirty="0">
                <a:solidFill>
                  <a:srgbClr val="FF0000"/>
                </a:solidFill>
              </a:rPr>
              <a:t>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совокупности горных пород, признаки которых обусловлены периодическими изменениями климата, зафиксированными в особенностях вещественного состава пород и ассоциаций остатков организмов, с учетом длительности формирования </a:t>
            </a:r>
            <a:r>
              <a:rPr lang="ru-RU" dirty="0" err="1"/>
              <a:t>стратонов</a:t>
            </a:r>
            <a:r>
              <a:rPr lang="ru-RU" dirty="0"/>
              <a:t> соответствующего ранга.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>
                <a:solidFill>
                  <a:srgbClr val="FF0000"/>
                </a:solidFill>
              </a:rPr>
              <a:t>Магнитостратиграфические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подразделения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это совокупности горных пород в их первоначальной последовательности, объединенные своими магнитными характеристиками, отличающими их от подстилающих и перекрывающих слоев.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>
                <a:solidFill>
                  <a:srgbClr val="FF0000"/>
                </a:solidFill>
              </a:rPr>
              <a:t>Сейсмостратиграфические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подразделения</a:t>
            </a:r>
            <a:r>
              <a:rPr lang="ru-RU" dirty="0"/>
              <a:t> — геологические тела, ограниченные по разрезу сейсмометрическими границами. Последние представлены двумя основными типами — </a:t>
            </a:r>
            <a:r>
              <a:rPr lang="ru-RU" dirty="0" err="1"/>
              <a:t>сейсмогоризонтами</a:t>
            </a:r>
            <a:r>
              <a:rPr lang="ru-RU" dirty="0"/>
              <a:t> и субстанциональными границами.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Типы стратиграфических подразделений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1</a:t>
            </a:r>
            <a:r>
              <a:rPr lang="ru-RU" dirty="0"/>
              <a:t>. </a:t>
            </a:r>
            <a:r>
              <a:rPr lang="ru-RU" b="1" dirty="0" err="1"/>
              <a:t>Литостратиграфические</a:t>
            </a:r>
            <a:r>
              <a:rPr lang="ru-RU" b="1" dirty="0"/>
              <a:t> подразделения</a:t>
            </a:r>
            <a:r>
              <a:rPr lang="ru-RU" dirty="0"/>
              <a:t> - подразделения, основанные на литологических свойствах совокупности горных пород.</a:t>
            </a:r>
          </a:p>
          <a:p>
            <a:pPr marL="0" indent="0" algn="just">
              <a:buNone/>
            </a:pPr>
            <a:r>
              <a:rPr lang="ru-RU" dirty="0" smtClean="0"/>
              <a:t>	2</a:t>
            </a:r>
            <a:r>
              <a:rPr lang="ru-RU" dirty="0"/>
              <a:t>. </a:t>
            </a:r>
            <a:r>
              <a:rPr lang="ru-RU" b="1" dirty="0"/>
              <a:t>Подразделения, ограниченные несогласи</a:t>
            </a:r>
            <a:r>
              <a:rPr lang="ru-RU" dirty="0"/>
              <a:t>ями - совокупности пород, ограниченные сверху и снизу значительными перерывами в стратиграфической последовательности.</a:t>
            </a:r>
          </a:p>
          <a:p>
            <a:pPr marL="0" indent="0" algn="just">
              <a:buNone/>
            </a:pPr>
            <a:r>
              <a:rPr lang="ru-RU" dirty="0" smtClean="0"/>
              <a:t>	3</a:t>
            </a:r>
            <a:r>
              <a:rPr lang="ru-RU" b="1" dirty="0"/>
              <a:t>. Биостратиграфические подразделения</a:t>
            </a:r>
            <a:r>
              <a:rPr lang="ru-RU" dirty="0"/>
              <a:t> - подразделения, основанные на содержащихся в горных породах ископаемых.</a:t>
            </a:r>
          </a:p>
          <a:p>
            <a:pPr marL="0" indent="0" algn="just">
              <a:buNone/>
            </a:pPr>
            <a:r>
              <a:rPr lang="ru-RU" dirty="0" smtClean="0"/>
              <a:t>	4</a:t>
            </a:r>
            <a:r>
              <a:rPr lang="ru-RU" dirty="0"/>
              <a:t>. </a:t>
            </a:r>
            <a:r>
              <a:rPr lang="ru-RU" b="1" dirty="0"/>
              <a:t>Подразделения </a:t>
            </a:r>
            <a:r>
              <a:rPr lang="ru-RU" b="1" dirty="0" err="1"/>
              <a:t>магнитостратиграфической</a:t>
            </a:r>
            <a:r>
              <a:rPr lang="ru-RU" b="1" dirty="0"/>
              <a:t> полярности</a:t>
            </a:r>
            <a:r>
              <a:rPr lang="ru-RU" dirty="0"/>
              <a:t> - подразделения, основанные на изменениях направления остаточной намагниченности пород.</a:t>
            </a:r>
          </a:p>
          <a:p>
            <a:pPr marL="0" indent="0" algn="just">
              <a:buNone/>
            </a:pPr>
            <a:r>
              <a:rPr lang="ru-RU" dirty="0" smtClean="0"/>
              <a:t>	5</a:t>
            </a:r>
            <a:r>
              <a:rPr lang="ru-RU" dirty="0"/>
              <a:t>. </a:t>
            </a:r>
            <a:r>
              <a:rPr lang="ru-RU" b="1" dirty="0"/>
              <a:t>Хроностратиграфические подразделения</a:t>
            </a:r>
            <a:r>
              <a:rPr lang="ru-RU" dirty="0"/>
              <a:t> - подразделения, основанные на времени формирования слоев горных пород.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5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3800" b="1" dirty="0" err="1" smtClean="0">
                <a:solidFill>
                  <a:srgbClr val="FF0000"/>
                </a:solidFill>
              </a:rPr>
              <a:t>Литостратиграфическое</a:t>
            </a:r>
            <a:r>
              <a:rPr lang="ru-RU" sz="3800" b="1" dirty="0" smtClean="0">
                <a:solidFill>
                  <a:srgbClr val="FF0000"/>
                </a:solidFill>
              </a:rPr>
              <a:t> </a:t>
            </a:r>
            <a:r>
              <a:rPr lang="ru-RU" sz="3800" b="1" dirty="0">
                <a:solidFill>
                  <a:srgbClr val="FF0000"/>
                </a:solidFill>
              </a:rPr>
              <a:t>подразделение</a:t>
            </a:r>
            <a:r>
              <a:rPr lang="ru-RU" sz="3800" dirty="0"/>
              <a:t> - совокупность пород, которая определяется и распознается на основе их литологических свойств или комбинации литологических свойств и стратиграфических соотношений.</a:t>
            </a:r>
          </a:p>
          <a:p>
            <a:pPr marL="0" indent="0" algn="just">
              <a:buNone/>
            </a:pPr>
            <a:r>
              <a:rPr lang="ru-RU" sz="3800" dirty="0" smtClean="0"/>
              <a:t>	</a:t>
            </a:r>
            <a:r>
              <a:rPr lang="ru-RU" sz="3800" dirty="0" err="1" smtClean="0"/>
              <a:t>Литостратиграфическое</a:t>
            </a:r>
            <a:r>
              <a:rPr lang="ru-RU" sz="3800" dirty="0" smtClean="0"/>
              <a:t> </a:t>
            </a:r>
            <a:r>
              <a:rPr lang="ru-RU" sz="3800" dirty="0"/>
              <a:t>подразделение может состоять из осадочных, или изверженных, или метаморфических пород.</a:t>
            </a:r>
          </a:p>
          <a:p>
            <a:pPr marL="0" indent="0" algn="just">
              <a:buNone/>
            </a:pPr>
            <a:r>
              <a:rPr lang="ru-RU" sz="3800" dirty="0" smtClean="0"/>
              <a:t>	</a:t>
            </a:r>
            <a:r>
              <a:rPr lang="ru-RU" sz="3800" dirty="0" err="1" smtClean="0"/>
              <a:t>Литостратиграфические</a:t>
            </a:r>
            <a:r>
              <a:rPr lang="ru-RU" sz="3800" dirty="0" smtClean="0"/>
              <a:t> </a:t>
            </a:r>
            <a:r>
              <a:rPr lang="ru-RU" sz="3800" dirty="0"/>
              <a:t>подразделения выделяются и распознаются на основании наблюдаемых физических признаков вне зависимости от предполагаемого возраста, интервала времени, который они представляют, предполагаемой геологической истории или способа образования</a:t>
            </a:r>
            <a:r>
              <a:rPr lang="ru-RU" sz="3800" dirty="0" smtClean="0"/>
              <a:t>.</a:t>
            </a:r>
          </a:p>
          <a:p>
            <a:pPr marL="0" indent="0" algn="just">
              <a:buNone/>
            </a:pPr>
            <a:r>
              <a:rPr lang="ru-RU" sz="3800" dirty="0" smtClean="0"/>
              <a:t>	</a:t>
            </a:r>
            <a:r>
              <a:rPr lang="ru-RU" sz="3800" dirty="0" err="1" smtClean="0"/>
              <a:t>Литостратиграфические</a:t>
            </a:r>
            <a:r>
              <a:rPr lang="ru-RU" sz="3800" dirty="0" smtClean="0"/>
              <a:t> </a:t>
            </a:r>
            <a:r>
              <a:rPr lang="ru-RU" sz="3800" dirty="0"/>
              <a:t>подразделения — основные объекты геологического картирования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Типы </a:t>
            </a:r>
            <a:r>
              <a:rPr lang="ru-RU" b="1" dirty="0" err="1">
                <a:solidFill>
                  <a:srgbClr val="FF0000"/>
                </a:solidFill>
              </a:rPr>
              <a:t>литостратиграфических</a:t>
            </a:r>
            <a:r>
              <a:rPr lang="ru-RU" b="1" dirty="0">
                <a:solidFill>
                  <a:srgbClr val="FF0000"/>
                </a:solidFill>
              </a:rPr>
              <a:t> подразделений</a:t>
            </a:r>
            <a:r>
              <a:rPr lang="ru-RU" b="1" dirty="0"/>
              <a:t>: </a:t>
            </a:r>
            <a:endParaRPr lang="ru-RU" dirty="0"/>
          </a:p>
          <a:p>
            <a:pPr algn="just"/>
            <a:r>
              <a:rPr lang="ru-RU" dirty="0"/>
              <a:t>Группа - две или больше формаций;</a:t>
            </a:r>
          </a:p>
          <a:p>
            <a:pPr algn="just"/>
            <a:r>
              <a:rPr lang="ru-RU" dirty="0"/>
              <a:t>Формация - основное подразделение </a:t>
            </a:r>
            <a:r>
              <a:rPr lang="ru-RU" dirty="0" err="1"/>
              <a:t>литостратиграфии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Пачка - подразделение внутри формации, имеющее собственное название;</a:t>
            </a:r>
          </a:p>
          <a:p>
            <a:pPr algn="just"/>
            <a:r>
              <a:rPr lang="ru-RU" dirty="0"/>
              <a:t>Пласт=Слой - отдельный слой в пачке или формации, имеющий собственное название;</a:t>
            </a:r>
          </a:p>
          <a:p>
            <a:pPr algn="just"/>
            <a:r>
              <a:rPr lang="ru-RU" dirty="0" smtClean="0"/>
              <a:t>Поток - наименьшее подразделение вулканической последовательности.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Формация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ru-RU" b="1" dirty="0" err="1">
                <a:solidFill>
                  <a:srgbClr val="FF0000"/>
                </a:solidFill>
              </a:rPr>
              <a:t>Formation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b="1" dirty="0"/>
              <a:t> </a:t>
            </a:r>
            <a:r>
              <a:rPr lang="ru-RU" b="1" dirty="0" smtClean="0"/>
              <a:t>- п</a:t>
            </a:r>
            <a:r>
              <a:rPr lang="ru-RU" dirty="0" smtClean="0"/>
              <a:t>ервичное </a:t>
            </a:r>
            <a:r>
              <a:rPr lang="ru-RU" dirty="0"/>
              <a:t>(основное) официальное подразделение </a:t>
            </a:r>
            <a:r>
              <a:rPr lang="ru-RU" dirty="0" err="1"/>
              <a:t>литостратиграфической</a:t>
            </a:r>
            <a:r>
              <a:rPr lang="ru-RU" dirty="0"/>
              <a:t> классификации.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Формации </a:t>
            </a:r>
            <a:r>
              <a:rPr lang="ru-RU" dirty="0"/>
              <a:t>являются единственными официальными </a:t>
            </a:r>
            <a:r>
              <a:rPr lang="ru-RU" dirty="0" err="1"/>
              <a:t>литостратиграфическими</a:t>
            </a:r>
            <a:r>
              <a:rPr lang="ru-RU" dirty="0"/>
              <a:t> подразделениями, на которые должна быть полностью подразделена вся стратиграфическая колонка на основе литологии. Мощность формаций может быть и менее метра и достигать нескольких тысяч метров.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8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Подразделение</a:t>
            </a:r>
            <a:r>
              <a:rPr lang="ru-RU" b="1" dirty="0">
                <a:solidFill>
                  <a:srgbClr val="FF0000"/>
                </a:solidFill>
              </a:rPr>
              <a:t>, ограниченное несогласиями</a:t>
            </a:r>
            <a:r>
              <a:rPr lang="ru-RU" dirty="0"/>
              <a:t> - совокупность пород, ограниченных сверху и снизу выявленными значительными перерывами в стратиграфической последовательности преимущественно регионального или межрегионального масштаба.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Диагностическими </a:t>
            </a:r>
            <a:r>
              <a:rPr lang="ru-RU" dirty="0"/>
              <a:t>критериями установления и идентификации ограниченного несогласиями подразделения являются несогласия, ограничивающие его.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Подразделения</a:t>
            </a:r>
            <a:r>
              <a:rPr lang="ru-RU" dirty="0"/>
              <a:t>, ограниченные несогласиями, могут включать любое количество стратиграфических подразделений других категорий.</a:t>
            </a:r>
          </a:p>
          <a:p>
            <a:pPr marL="0" indent="0" algn="just">
              <a:buNone/>
            </a:pPr>
            <a:r>
              <a:rPr lang="ru-RU" dirty="0" smtClean="0"/>
              <a:t>	Основным </a:t>
            </a:r>
            <a:r>
              <a:rPr lang="ru-RU" dirty="0"/>
              <a:t>видом подразделения, ограниченного несогласиями, является </a:t>
            </a:r>
            <a:r>
              <a:rPr lang="ru-RU" b="1" dirty="0" err="1">
                <a:solidFill>
                  <a:srgbClr val="FF0000"/>
                </a:solidFill>
              </a:rPr>
              <a:t>синтема</a:t>
            </a:r>
            <a:r>
              <a:rPr lang="ru-RU" dirty="0"/>
              <a:t>. Термин «</a:t>
            </a:r>
            <a:r>
              <a:rPr lang="ru-RU" dirty="0" err="1"/>
              <a:t>синтема</a:t>
            </a:r>
            <a:r>
              <a:rPr lang="ru-RU" dirty="0"/>
              <a:t>» (</a:t>
            </a:r>
            <a:r>
              <a:rPr lang="ru-RU" dirty="0" err="1"/>
              <a:t>synthem</a:t>
            </a:r>
            <a:r>
              <a:rPr lang="ru-RU" dirty="0"/>
              <a:t>) для обозначения подразделений, ограниченных несогласиями,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7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5100" b="1" dirty="0" smtClean="0">
                <a:solidFill>
                  <a:srgbClr val="FF0000"/>
                </a:solidFill>
              </a:rPr>
              <a:t>Биостратиграфические </a:t>
            </a:r>
            <a:r>
              <a:rPr lang="ru-RU" sz="5100" b="1" dirty="0">
                <a:solidFill>
                  <a:srgbClr val="FF0000"/>
                </a:solidFill>
              </a:rPr>
              <a:t>подразделения (биозоны</a:t>
            </a:r>
            <a:r>
              <a:rPr lang="ru-RU" sz="5100" dirty="0"/>
              <a:t>) - это совокупности пород, которые определяются и характеризуются по содержащимся в них ископаемым</a:t>
            </a:r>
            <a:r>
              <a:rPr lang="ru-RU" sz="5100" dirty="0" smtClean="0"/>
              <a:t>.</a:t>
            </a:r>
          </a:p>
          <a:p>
            <a:pPr marL="0" indent="0" algn="just">
              <a:buNone/>
            </a:pPr>
            <a:endParaRPr lang="ru-RU" sz="5100" dirty="0" smtClean="0"/>
          </a:p>
          <a:p>
            <a:pPr marL="0" indent="0" algn="just">
              <a:buNone/>
            </a:pPr>
            <a:r>
              <a:rPr lang="ru-RU" sz="5100" dirty="0" smtClean="0"/>
              <a:t>	Выделение </a:t>
            </a:r>
            <a:r>
              <a:rPr lang="ru-RU" sz="5100" dirty="0"/>
              <a:t>биостратиграфического подразделения может быть основано на присутствии единственного таксона, на комбинации таксонов, на их относительном обилии, на специфических морфологических признаках или на изменениях любого из многих других признаков, связанных с содержанием и распределением ископаемых в породах. Один и тот же интервал разреза может быть разделен на зоны по-разному, в зависимости от выбранного диагностического критерия или ископаемой группы</a:t>
            </a:r>
            <a:r>
              <a:rPr lang="ru-RU" sz="5100" dirty="0" smtClean="0"/>
              <a:t>.</a:t>
            </a:r>
          </a:p>
          <a:p>
            <a:pPr marL="0" indent="0" algn="just">
              <a:buNone/>
            </a:pPr>
            <a:endParaRPr lang="ru-RU" sz="5100" dirty="0" smtClean="0"/>
          </a:p>
          <a:p>
            <a:pPr marL="0" indent="0" algn="just">
              <a:buNone/>
            </a:pPr>
            <a:r>
              <a:rPr lang="ru-RU" sz="5100" b="1" dirty="0" smtClean="0"/>
              <a:t>	</a:t>
            </a:r>
            <a:r>
              <a:rPr lang="ru-RU" sz="5100" b="1" dirty="0" smtClean="0">
                <a:solidFill>
                  <a:srgbClr val="FF0000"/>
                </a:solidFill>
              </a:rPr>
              <a:t>Биостратиграфическая </a:t>
            </a:r>
            <a:r>
              <a:rPr lang="ru-RU" sz="5100" b="1" dirty="0">
                <a:solidFill>
                  <a:srgbClr val="FF0000"/>
                </a:solidFill>
              </a:rPr>
              <a:t>зона (биозона - </a:t>
            </a:r>
            <a:r>
              <a:rPr lang="ru-RU" sz="5100" b="1" dirty="0" err="1">
                <a:solidFill>
                  <a:srgbClr val="FF0000"/>
                </a:solidFill>
              </a:rPr>
              <a:t>Biozone</a:t>
            </a:r>
            <a:r>
              <a:rPr lang="ru-RU" sz="5100" b="1" dirty="0">
                <a:solidFill>
                  <a:srgbClr val="FF0000"/>
                </a:solidFill>
              </a:rPr>
              <a:t>) </a:t>
            </a:r>
            <a:r>
              <a:rPr lang="ru-RU" sz="5100" dirty="0"/>
              <a:t>- общий термин для любого типа биостратиграфического подразделения, независимо от его мощности или географической протяженности. Объем биозон может сильно варьировать по мощности, географической протяженности и представляемому временному интервалу. </a:t>
            </a:r>
            <a:endParaRPr lang="ru-RU" sz="5100" dirty="0" smtClean="0"/>
          </a:p>
          <a:p>
            <a:pPr marL="0" indent="0" algn="just">
              <a:buNone/>
            </a:pPr>
            <a:endParaRPr lang="ru-RU" sz="5100" dirty="0" smtClean="0"/>
          </a:p>
          <a:p>
            <a:pPr marL="0" indent="0" algn="just">
              <a:buNone/>
            </a:pPr>
            <a:r>
              <a:rPr lang="ru-RU" sz="5100" b="1" dirty="0" smtClean="0"/>
              <a:t>	</a:t>
            </a:r>
            <a:r>
              <a:rPr lang="ru-RU" sz="5100" b="1" dirty="0" smtClean="0">
                <a:solidFill>
                  <a:srgbClr val="FF0000"/>
                </a:solidFill>
              </a:rPr>
              <a:t>Биостратиграфический </a:t>
            </a:r>
            <a:r>
              <a:rPr lang="ru-RU" sz="5100" b="1" dirty="0">
                <a:solidFill>
                  <a:srgbClr val="FF0000"/>
                </a:solidFill>
              </a:rPr>
              <a:t>горизонт (</a:t>
            </a:r>
            <a:r>
              <a:rPr lang="ru-RU" sz="5100" b="1" dirty="0" err="1">
                <a:solidFill>
                  <a:srgbClr val="FF0000"/>
                </a:solidFill>
              </a:rPr>
              <a:t>биогоризонт</a:t>
            </a:r>
            <a:r>
              <a:rPr lang="ru-RU" sz="5100" b="1" dirty="0">
                <a:solidFill>
                  <a:srgbClr val="FF0000"/>
                </a:solidFill>
              </a:rPr>
              <a:t> — </a:t>
            </a:r>
            <a:r>
              <a:rPr lang="ru-RU" sz="5100" b="1" dirty="0" err="1">
                <a:solidFill>
                  <a:srgbClr val="FF0000"/>
                </a:solidFill>
              </a:rPr>
              <a:t>Biohorizon</a:t>
            </a:r>
            <a:r>
              <a:rPr lang="ru-RU" sz="5100" b="1" dirty="0"/>
              <a:t>)</a:t>
            </a:r>
            <a:r>
              <a:rPr lang="ru-RU" sz="5100" dirty="0"/>
              <a:t> - стратиграфическая граница или поверхность раздела, на которой отмечено значительное изменение биостратиграфического характера. </a:t>
            </a:r>
            <a:r>
              <a:rPr lang="ru-RU" sz="5100" dirty="0" err="1"/>
              <a:t>Биогоризонт</a:t>
            </a:r>
            <a:r>
              <a:rPr lang="ru-RU" sz="5100" dirty="0"/>
              <a:t> не имеет </a:t>
            </a:r>
            <a:r>
              <a:rPr lang="ru-RU" sz="5100" dirty="0" smtClean="0"/>
              <a:t>мощности.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27982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dirty="0" err="1" smtClean="0">
                <a:solidFill>
                  <a:srgbClr val="FF0000"/>
                </a:solidFill>
              </a:rPr>
              <a:t>Магнитостратиграфическое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подразделение (</a:t>
            </a:r>
            <a:r>
              <a:rPr lang="ru-RU" dirty="0" err="1">
                <a:solidFill>
                  <a:srgbClr val="FF0000"/>
                </a:solidFill>
              </a:rPr>
              <a:t>магнитозона</a:t>
            </a:r>
            <a:r>
              <a:rPr lang="ru-RU" dirty="0">
                <a:solidFill>
                  <a:srgbClr val="FF0000"/>
                </a:solidFill>
              </a:rPr>
              <a:t> - </a:t>
            </a:r>
            <a:r>
              <a:rPr lang="ru-RU" dirty="0" err="1">
                <a:solidFill>
                  <a:srgbClr val="FF0000"/>
                </a:solidFill>
              </a:rPr>
              <a:t>Magnetozone</a:t>
            </a:r>
            <a:r>
              <a:rPr lang="ru-RU" dirty="0">
                <a:solidFill>
                  <a:srgbClr val="FF0000"/>
                </a:solidFill>
              </a:rPr>
              <a:t>)</a:t>
            </a:r>
            <a:r>
              <a:rPr lang="ru-RU" dirty="0"/>
              <a:t> - совокупность пород, объединенных сходными магнитными характеристиками, которые отличают их от соседних породных совокупностей.</a:t>
            </a:r>
          </a:p>
          <a:p>
            <a:pPr marL="0" indent="0" algn="just">
              <a:buNone/>
            </a:pPr>
            <a:r>
              <a:rPr lang="ru-RU" dirty="0" smtClean="0"/>
              <a:t>	Основным </a:t>
            </a:r>
            <a:r>
              <a:rPr lang="ru-RU" dirty="0"/>
              <a:t>официальным подразделением классификации </a:t>
            </a:r>
            <a:r>
              <a:rPr lang="ru-RU" dirty="0" err="1"/>
              <a:t>магнитостратиграфической</a:t>
            </a:r>
            <a:r>
              <a:rPr lang="ru-RU" dirty="0"/>
              <a:t> полярности является </a:t>
            </a:r>
            <a:r>
              <a:rPr lang="ru-RU" b="1" dirty="0">
                <a:solidFill>
                  <a:srgbClr val="FF0000"/>
                </a:solidFill>
              </a:rPr>
              <a:t>зона </a:t>
            </a:r>
            <a:r>
              <a:rPr lang="ru-RU" b="1" dirty="0" err="1">
                <a:solidFill>
                  <a:srgbClr val="FF0000"/>
                </a:solidFill>
              </a:rPr>
              <a:t>магнитостратиграфической</a:t>
            </a:r>
            <a:r>
              <a:rPr lang="ru-RU" b="1" dirty="0">
                <a:solidFill>
                  <a:srgbClr val="FF0000"/>
                </a:solidFill>
              </a:rPr>
              <a:t> полярности</a:t>
            </a:r>
            <a:r>
              <a:rPr lang="ru-RU" dirty="0"/>
              <a:t>, или </a:t>
            </a:r>
            <a:r>
              <a:rPr lang="ru-RU" dirty="0" smtClean="0"/>
              <a:t>зона </a:t>
            </a:r>
            <a:r>
              <a:rPr lang="ru-RU" dirty="0"/>
              <a:t>полярности. Зоны полярности могут разделяться на </a:t>
            </a:r>
            <a:r>
              <a:rPr lang="ru-RU" dirty="0" err="1"/>
              <a:t>подзоны</a:t>
            </a:r>
            <a:r>
              <a:rPr lang="ru-RU" dirty="0"/>
              <a:t> полярности и группироваться в </a:t>
            </a:r>
            <a:r>
              <a:rPr lang="ru-RU" dirty="0" err="1"/>
              <a:t>надзоны</a:t>
            </a:r>
            <a:r>
              <a:rPr lang="ru-RU" dirty="0"/>
              <a:t> полярности.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Зоны </a:t>
            </a:r>
            <a:r>
              <a:rPr lang="ru-RU" dirty="0" err="1"/>
              <a:t>магнитостратиграфической</a:t>
            </a:r>
            <a:r>
              <a:rPr lang="ru-RU" dirty="0"/>
              <a:t> полярности могут состоять из слоев, объединяемых 1) единой полярностью </a:t>
            </a:r>
            <a:r>
              <a:rPr lang="ru-RU" dirty="0" err="1"/>
              <a:t>магнитизации</a:t>
            </a:r>
            <a:r>
              <a:rPr lang="ru-RU" dirty="0"/>
              <a:t>; 2) сложным чередованием интервалов нормальной и обратной полярности; 3) преобладанием либо нормальной, либо обратной полярности, но с незначительными интервалами противоположной полярности.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Хроностратиграфическое </a:t>
            </a:r>
            <a:r>
              <a:rPr lang="ru-RU" sz="3600" b="1" dirty="0">
                <a:solidFill>
                  <a:srgbClr val="FF0000"/>
                </a:solidFill>
              </a:rPr>
              <a:t>подразделение</a:t>
            </a:r>
            <a:r>
              <a:rPr lang="ru-RU" sz="3600" b="1" dirty="0"/>
              <a:t> </a:t>
            </a:r>
            <a:r>
              <a:rPr lang="ru-RU" sz="3600" dirty="0"/>
              <a:t>- совокупность образований, которая включает все породы, сформировавшиеся за определенный промежуток времени.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/>
              <a:t>	</a:t>
            </a:r>
            <a:r>
              <a:rPr lang="ru-RU" sz="3600" dirty="0" smtClean="0"/>
              <a:t>Хроностратиграфические </a:t>
            </a:r>
            <a:r>
              <a:rPr lang="ru-RU" sz="3600" dirty="0"/>
              <a:t>подразделения ограничены синхронными горизонтами.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/>
              <a:t>	</a:t>
            </a:r>
            <a:r>
              <a:rPr lang="ru-RU" sz="3600" dirty="0" smtClean="0"/>
              <a:t>Ранг </a:t>
            </a:r>
            <a:r>
              <a:rPr lang="ru-RU" sz="3600" dirty="0"/>
              <a:t>и относительная величина подразделений в хроностратиграфической иерархии определяются продолжительностью временного интервала, который они отражают, а не их физической мощностью</a:t>
            </a:r>
            <a:r>
              <a:rPr lang="ru-RU" sz="3600" dirty="0" smtClean="0"/>
              <a:t>.</a:t>
            </a:r>
            <a:r>
              <a:rPr lang="ru-RU" sz="3600" b="1" dirty="0"/>
              <a:t> </a:t>
            </a:r>
            <a:endParaRPr lang="ru-RU" sz="3600" b="1" dirty="0" smtClean="0"/>
          </a:p>
          <a:p>
            <a:pPr marL="0" indent="0" algn="just">
              <a:buNone/>
            </a:pPr>
            <a:r>
              <a:rPr lang="ru-RU" sz="3600" b="1" dirty="0" smtClean="0"/>
              <a:t>	</a:t>
            </a:r>
            <a:r>
              <a:rPr lang="ru-RU" sz="3600" dirty="0" smtClean="0"/>
              <a:t>Рекомендуются </a:t>
            </a:r>
            <a:r>
              <a:rPr lang="ru-RU" sz="3600" dirty="0"/>
              <a:t>следующие официальные хроностратиграфические термины и геохронологические эквиваленты для обозначения подразделений различного ранга и временного объема: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хроностратиграфические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b="1" dirty="0" err="1">
                <a:solidFill>
                  <a:srgbClr val="002060"/>
                </a:solidFill>
              </a:rPr>
              <a:t>эонотема</a:t>
            </a:r>
            <a:r>
              <a:rPr lang="ru-RU" sz="3600" b="1" dirty="0">
                <a:solidFill>
                  <a:srgbClr val="002060"/>
                </a:solidFill>
              </a:rPr>
              <a:t>; </a:t>
            </a:r>
            <a:r>
              <a:rPr lang="ru-RU" sz="3600" b="1" dirty="0" err="1">
                <a:solidFill>
                  <a:srgbClr val="002060"/>
                </a:solidFill>
              </a:rPr>
              <a:t>эратема</a:t>
            </a:r>
            <a:r>
              <a:rPr lang="ru-RU" sz="3600" b="1" dirty="0">
                <a:solidFill>
                  <a:srgbClr val="002060"/>
                </a:solidFill>
              </a:rPr>
              <a:t>; система; отдел (серия); ярус; </a:t>
            </a:r>
            <a:r>
              <a:rPr lang="ru-RU" sz="3600" b="1" dirty="0" err="1">
                <a:solidFill>
                  <a:srgbClr val="002060"/>
                </a:solidFill>
              </a:rPr>
              <a:t>подъярус</a:t>
            </a:r>
            <a:r>
              <a:rPr lang="ru-RU" sz="3600" dirty="0"/>
              <a:t>;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геохронологические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b="1" dirty="0">
                <a:solidFill>
                  <a:srgbClr val="002060"/>
                </a:solidFill>
              </a:rPr>
              <a:t>эон, эра, период, эпоха, век, </a:t>
            </a:r>
            <a:r>
              <a:rPr lang="ru-RU" sz="3600" b="1" dirty="0" err="1">
                <a:solidFill>
                  <a:srgbClr val="002060"/>
                </a:solidFill>
              </a:rPr>
              <a:t>подвек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EE6257-469C-4EDE-B508-75BED3414E75}"/>
</file>

<file path=customXml/itemProps2.xml><?xml version="1.0" encoding="utf-8"?>
<ds:datastoreItem xmlns:ds="http://schemas.openxmlformats.org/officeDocument/2006/customXml" ds:itemID="{9810614A-5F49-4C5D-BBD4-2EEA8F81B6AA}"/>
</file>

<file path=customXml/itemProps3.xml><?xml version="1.0" encoding="utf-8"?>
<ds:datastoreItem xmlns:ds="http://schemas.openxmlformats.org/officeDocument/2006/customXml" ds:itemID="{77296450-E32A-471D-86C3-53FCE0A13B75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12</Words>
  <Application>Microsoft Office PowerPoint</Application>
  <PresentationFormat>Экран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Стратиграфические подразделения</vt:lpstr>
      <vt:lpstr>Определение</vt:lpstr>
      <vt:lpstr>Типы стратиграфических подразделений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Стратиграфические подразделения</dc:title>
  <dc:creator>Ангу</dc:creator>
  <cp:lastModifiedBy>Ангу</cp:lastModifiedBy>
  <cp:revision>11</cp:revision>
  <dcterms:modified xsi:type="dcterms:W3CDTF">2013-04-02T09:48:27Z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