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8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История Земли в </a:t>
            </a:r>
            <a:r>
              <a:rPr lang="ru-RU" dirty="0" err="1" smtClean="0"/>
              <a:t>палеопротерозое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Историческая геология (курс лекций)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56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Древнейшие оледенения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 err="1" smtClean="0"/>
              <a:t>палеопротерозое</a:t>
            </a:r>
            <a:r>
              <a:rPr lang="ru-RU" dirty="0" smtClean="0"/>
              <a:t> </a:t>
            </a:r>
            <a:r>
              <a:rPr lang="ru-RU" dirty="0"/>
              <a:t>имели место два крупных оледенения, которые диагностируются по древним моренам, содержащим валуны с ледниковой штриховкой (</a:t>
            </a:r>
            <a:r>
              <a:rPr lang="ru-RU" dirty="0" err="1"/>
              <a:t>тиллиты</a:t>
            </a:r>
            <a:r>
              <a:rPr lang="ru-RU" dirty="0"/>
              <a:t>). </a:t>
            </a:r>
            <a:r>
              <a:rPr lang="ru-RU" dirty="0" err="1"/>
              <a:t>Тиллиты</a:t>
            </a:r>
            <a:r>
              <a:rPr lang="ru-RU" dirty="0"/>
              <a:t> древнейшего оледенения (2,5-2,4 млрд. лет) известны в Канаде, Африке (входят в состав серии </a:t>
            </a:r>
            <a:r>
              <a:rPr lang="ru-RU" dirty="0" err="1"/>
              <a:t>Витватерсранд</a:t>
            </a:r>
            <a:r>
              <a:rPr lang="ru-RU" dirty="0"/>
              <a:t>), Индии. Толща пород, содержащая </a:t>
            </a:r>
            <a:r>
              <a:rPr lang="ru-RU" dirty="0" err="1"/>
              <a:t>тиллиты</a:t>
            </a:r>
            <a:r>
              <a:rPr lang="ru-RU" dirty="0"/>
              <a:t>, налегает на гладкую отполированную поверхность архея с ледниковыми штрихами. Следы второго оледенения (около 2 млрд. лет) выявлены в Канаде, Африке и Карелии.</a:t>
            </a:r>
          </a:p>
        </p:txBody>
      </p:sp>
    </p:spTree>
    <p:extLst>
      <p:ext uri="{BB962C8B-B14F-4D97-AF65-F5344CB8AC3E}">
        <p14:creationId xmlns:p14="http://schemas.microsoft.com/office/powerpoint/2010/main" val="7348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Полезные ископаемые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Палеопротерозой</a:t>
            </a:r>
            <a:r>
              <a:rPr lang="ru-RU" dirty="0" smtClean="0"/>
              <a:t> -  выдающаяся эпоха </a:t>
            </a:r>
            <a:r>
              <a:rPr lang="ru-RU" dirty="0"/>
              <a:t>железорудного накопления. В это время образованы крупнейшие месторождения осадочных железных руд – </a:t>
            </a:r>
            <a:r>
              <a:rPr lang="ru-RU" dirty="0" err="1"/>
              <a:t>джеспилитовых</a:t>
            </a:r>
            <a:r>
              <a:rPr lang="ru-RU" dirty="0"/>
              <a:t>, </a:t>
            </a:r>
            <a:r>
              <a:rPr lang="ru-RU" dirty="0" err="1"/>
              <a:t>железосланцевых</a:t>
            </a:r>
            <a:r>
              <a:rPr lang="ru-RU" dirty="0"/>
              <a:t>, </a:t>
            </a:r>
            <a:r>
              <a:rPr lang="ru-RU" dirty="0" err="1"/>
              <a:t>железокарбонатных</a:t>
            </a:r>
            <a:r>
              <a:rPr lang="ru-RU" dirty="0"/>
              <a:t>, оолитовых прибрежно-морских. Железные руды такого типа формируют месторождения КМА и Кривого Рога, Бразилии (кряж </a:t>
            </a:r>
            <a:r>
              <a:rPr lang="ru-RU" dirty="0" err="1"/>
              <a:t>Каражос</a:t>
            </a:r>
            <a:r>
              <a:rPr lang="ru-RU" dirty="0"/>
              <a:t>), Западной Австралии, юга Африки (Трансвааль), Канадском щите, Гайаны, Казахстана.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16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Полезные ископаемые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Палеопротерозой</a:t>
            </a:r>
            <a:r>
              <a:rPr lang="ru-RU" dirty="0" smtClean="0"/>
              <a:t> - эпоха </a:t>
            </a:r>
            <a:r>
              <a:rPr lang="ru-RU" dirty="0"/>
              <a:t>формирования уникальных эндогенных месторождений, связанных с </a:t>
            </a:r>
            <a:r>
              <a:rPr lang="ru-RU" dirty="0" err="1"/>
              <a:t>интрузиями</a:t>
            </a:r>
            <a:r>
              <a:rPr lang="ru-RU" dirty="0"/>
              <a:t> </a:t>
            </a:r>
            <a:r>
              <a:rPr lang="ru-RU" dirty="0" err="1"/>
              <a:t>основых</a:t>
            </a:r>
            <a:r>
              <a:rPr lang="ru-RU" dirty="0"/>
              <a:t> и ультраосновных пород:</a:t>
            </a:r>
          </a:p>
          <a:p>
            <a:r>
              <a:rPr lang="ru-RU" dirty="0"/>
              <a:t>Великая Дайка в </a:t>
            </a:r>
            <a:r>
              <a:rPr lang="ru-RU" dirty="0" err="1"/>
              <a:t>Зимбабвэ</a:t>
            </a:r>
            <a:r>
              <a:rPr lang="ru-RU" dirty="0"/>
              <a:t> (хромиты, платина, платиноиды);</a:t>
            </a:r>
          </a:p>
          <a:p>
            <a:r>
              <a:rPr lang="ru-RU" dirty="0" err="1"/>
              <a:t>Бушвельдский</a:t>
            </a:r>
            <a:r>
              <a:rPr lang="ru-RU" dirty="0"/>
              <a:t> массив в ЮАР (железо, никель, титан, хром, медь, олово, платиноиды, флюорит);</a:t>
            </a:r>
          </a:p>
          <a:p>
            <a:r>
              <a:rPr lang="ru-RU" dirty="0"/>
              <a:t>Интрузия Садбери в Канаде (сульфиды меди, кобальта, никеля, платины);</a:t>
            </a:r>
          </a:p>
          <a:p>
            <a:r>
              <a:rPr lang="ru-RU" dirty="0" err="1"/>
              <a:t>Стилуотер</a:t>
            </a:r>
            <a:r>
              <a:rPr lang="ru-RU" dirty="0"/>
              <a:t> в Канаде (хром, титан, железо, платина);</a:t>
            </a:r>
          </a:p>
          <a:p>
            <a:r>
              <a:rPr lang="ru-RU" dirty="0" err="1"/>
              <a:t>Камбалда</a:t>
            </a:r>
            <a:r>
              <a:rPr lang="ru-RU" dirty="0"/>
              <a:t> в Австралии (никель, медь, платина, платиноиды);</a:t>
            </a:r>
          </a:p>
          <a:p>
            <a:r>
              <a:rPr lang="ru-RU" dirty="0"/>
              <a:t>Печенга и Мончегорск в России (медь, никель, кобальт).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4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Стратиграфия </a:t>
            </a:r>
            <a:r>
              <a:rPr lang="ru-RU" dirty="0" err="1" smtClean="0"/>
              <a:t>палеопротерозоя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lvl="1" indent="0" algn="just">
              <a:buNone/>
            </a:pPr>
            <a:endParaRPr lang="ru-RU" sz="5800" dirty="0" smtClean="0"/>
          </a:p>
          <a:p>
            <a:pPr marL="457200" lvl="1" indent="0" algn="just">
              <a:buNone/>
            </a:pPr>
            <a:r>
              <a:rPr lang="ru-RU" sz="5800" dirty="0"/>
              <a:t>	</a:t>
            </a:r>
            <a:r>
              <a:rPr lang="ru-RU" sz="5800" dirty="0" smtClean="0"/>
              <a:t>Протерозой </a:t>
            </a:r>
            <a:r>
              <a:rPr lang="ru-RU" sz="5800" dirty="0"/>
              <a:t>(</a:t>
            </a:r>
            <a:r>
              <a:rPr lang="ru-RU" sz="5800" dirty="0" err="1"/>
              <a:t>акротема</a:t>
            </a:r>
            <a:r>
              <a:rPr lang="ru-RU" sz="5800" dirty="0"/>
              <a:t>) по Общей стратиграфической </a:t>
            </a:r>
            <a:r>
              <a:rPr lang="ru-RU" sz="5800" dirty="0" smtClean="0"/>
              <a:t>шкале </a:t>
            </a:r>
            <a:r>
              <a:rPr lang="ru-RU" sz="5800" dirty="0"/>
              <a:t>делится на нижний (2550-1650) и верхний (1650-570). В нижнем протерозое выделяют нижний </a:t>
            </a:r>
            <a:r>
              <a:rPr lang="ru-RU" sz="5800" dirty="0" err="1"/>
              <a:t>карелий</a:t>
            </a:r>
            <a:r>
              <a:rPr lang="ru-RU" sz="5800" dirty="0"/>
              <a:t> (2500-1900) и верхний </a:t>
            </a:r>
            <a:r>
              <a:rPr lang="ru-RU" sz="5800" dirty="0" err="1"/>
              <a:t>карелий</a:t>
            </a:r>
            <a:r>
              <a:rPr lang="ru-RU" sz="5800" dirty="0"/>
              <a:t> (1900-1650 млн. лет). В верхнем протерозое выделены рифей (1650-650) и венд (650-570). Рубежом между нижним протерозоем и рифеем является отметка 1650±50 млн. лет</a:t>
            </a:r>
            <a:r>
              <a:rPr lang="ru-RU" sz="5800" dirty="0" smtClean="0"/>
              <a:t>.</a:t>
            </a:r>
          </a:p>
          <a:p>
            <a:pPr marL="457200" lvl="1" indent="0" algn="just">
              <a:buNone/>
            </a:pPr>
            <a:endParaRPr lang="ru-RU" sz="5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52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МСШ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4100" dirty="0" smtClean="0"/>
              <a:t>	В </a:t>
            </a:r>
            <a:r>
              <a:rPr lang="ru-RU" sz="4100" b="1" dirty="0"/>
              <a:t>МСШ</a:t>
            </a:r>
            <a:r>
              <a:rPr lang="ru-RU" sz="4100" dirty="0"/>
              <a:t> протерозойская </a:t>
            </a:r>
            <a:r>
              <a:rPr lang="ru-RU" sz="4100" dirty="0" err="1"/>
              <a:t>эонотема</a:t>
            </a:r>
            <a:r>
              <a:rPr lang="ru-RU" sz="4100" dirty="0"/>
              <a:t> разделяется на три </a:t>
            </a:r>
            <a:r>
              <a:rPr lang="ru-RU" sz="4100" dirty="0" err="1"/>
              <a:t>эратемы</a:t>
            </a:r>
            <a:r>
              <a:rPr lang="ru-RU" sz="4100" dirty="0"/>
              <a:t>:</a:t>
            </a:r>
          </a:p>
          <a:p>
            <a:pPr algn="just"/>
            <a:r>
              <a:rPr lang="ru-RU" sz="4100" dirty="0" err="1"/>
              <a:t>Палеопротерозой</a:t>
            </a:r>
            <a:r>
              <a:rPr lang="ru-RU" sz="4100" dirty="0"/>
              <a:t> (2,5-1,6 млрд. лет);</a:t>
            </a:r>
          </a:p>
          <a:p>
            <a:pPr algn="just"/>
            <a:r>
              <a:rPr lang="ru-RU" sz="4100" dirty="0" err="1"/>
              <a:t>Мезопротерозой</a:t>
            </a:r>
            <a:r>
              <a:rPr lang="ru-RU" sz="4100" dirty="0"/>
              <a:t> (1,6-1,0 млрд. лет)</a:t>
            </a:r>
          </a:p>
          <a:p>
            <a:pPr algn="just"/>
            <a:r>
              <a:rPr lang="ru-RU" sz="4100" dirty="0" err="1"/>
              <a:t>Неопротерозой</a:t>
            </a:r>
            <a:r>
              <a:rPr lang="ru-RU" sz="4100" dirty="0"/>
              <a:t> (</a:t>
            </a:r>
            <a:r>
              <a:rPr lang="ru-RU" sz="4100" dirty="0" smtClean="0"/>
              <a:t>1,0-0,543 </a:t>
            </a:r>
            <a:r>
              <a:rPr lang="ru-RU" sz="4100" dirty="0"/>
              <a:t>млрд. лет</a:t>
            </a:r>
            <a:r>
              <a:rPr lang="ru-RU" sz="4100" dirty="0" smtClean="0"/>
              <a:t>).</a:t>
            </a:r>
          </a:p>
          <a:p>
            <a:pPr marL="457200" lvl="1" indent="0" algn="just">
              <a:buNone/>
            </a:pPr>
            <a:r>
              <a:rPr lang="ru-RU" sz="4100" dirty="0" smtClean="0"/>
              <a:t>	В </a:t>
            </a:r>
            <a:r>
              <a:rPr lang="ru-RU" sz="4100" b="1" dirty="0" err="1"/>
              <a:t>палеопротерозое</a:t>
            </a:r>
            <a:r>
              <a:rPr lang="ru-RU" sz="4100" dirty="0"/>
              <a:t> выделены четыре системы:</a:t>
            </a:r>
          </a:p>
          <a:p>
            <a:pPr algn="just"/>
            <a:r>
              <a:rPr lang="ru-RU" sz="4100" dirty="0" err="1"/>
              <a:t>Сидерская</a:t>
            </a:r>
            <a:r>
              <a:rPr lang="ru-RU" sz="4100" dirty="0"/>
              <a:t> (</a:t>
            </a:r>
            <a:r>
              <a:rPr lang="ru-RU" sz="4100" dirty="0" err="1"/>
              <a:t>сидерий</a:t>
            </a:r>
            <a:r>
              <a:rPr lang="ru-RU" sz="4100" dirty="0"/>
              <a:t>) (2,5-2,3 млрд. лет);</a:t>
            </a:r>
          </a:p>
          <a:p>
            <a:pPr algn="just"/>
            <a:r>
              <a:rPr lang="ru-RU" sz="4100" dirty="0" err="1"/>
              <a:t>Рясская</a:t>
            </a:r>
            <a:r>
              <a:rPr lang="ru-RU" sz="4100" dirty="0"/>
              <a:t> (</a:t>
            </a:r>
            <a:r>
              <a:rPr lang="ru-RU" sz="4100" dirty="0" err="1"/>
              <a:t>риакий</a:t>
            </a:r>
            <a:r>
              <a:rPr lang="ru-RU" sz="4100" dirty="0"/>
              <a:t>) (2,3-2,05 млрд. лет);</a:t>
            </a:r>
          </a:p>
          <a:p>
            <a:r>
              <a:rPr lang="ru-RU" sz="4100" dirty="0" err="1"/>
              <a:t>Орозирская</a:t>
            </a:r>
            <a:r>
              <a:rPr lang="ru-RU" sz="4100" dirty="0"/>
              <a:t> (</a:t>
            </a:r>
            <a:r>
              <a:rPr lang="ru-RU" sz="4100" dirty="0" err="1"/>
              <a:t>орозий</a:t>
            </a:r>
            <a:r>
              <a:rPr lang="ru-RU" sz="4100" dirty="0"/>
              <a:t>) (2,05-1,8 млрд. лет);</a:t>
            </a:r>
          </a:p>
          <a:p>
            <a:r>
              <a:rPr lang="ru-RU" sz="4100" dirty="0" err="1"/>
              <a:t>Статерская</a:t>
            </a:r>
            <a:r>
              <a:rPr lang="ru-RU" sz="4100" dirty="0"/>
              <a:t> (</a:t>
            </a:r>
            <a:r>
              <a:rPr lang="ru-RU" sz="4100" dirty="0" err="1"/>
              <a:t>статерий</a:t>
            </a:r>
            <a:r>
              <a:rPr lang="ru-RU" sz="4100" dirty="0"/>
              <a:t>) (1,8-1,6 млрд. лет).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2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Тектономагматические эпохи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</a:t>
            </a:r>
            <a:r>
              <a:rPr lang="ru-RU" dirty="0" err="1"/>
              <a:t>палеопротерозой</a:t>
            </a:r>
            <a:r>
              <a:rPr lang="ru-RU" dirty="0"/>
              <a:t> приходятся несколько ТМЭ:</a:t>
            </a:r>
          </a:p>
          <a:p>
            <a:r>
              <a:rPr lang="ru-RU" dirty="0" err="1"/>
              <a:t>Альгомская</a:t>
            </a:r>
            <a:r>
              <a:rPr lang="ru-RU" dirty="0"/>
              <a:t> (около 2,4 млрд. лет);</a:t>
            </a:r>
          </a:p>
          <a:p>
            <a:r>
              <a:rPr lang="ru-RU" dirty="0"/>
              <a:t>Раннекарельская (2,23 млрд. лет);</a:t>
            </a:r>
          </a:p>
          <a:p>
            <a:r>
              <a:rPr lang="ru-RU" dirty="0"/>
              <a:t>Балтийская (1,98 млрд. лет);</a:t>
            </a:r>
          </a:p>
          <a:p>
            <a:r>
              <a:rPr lang="ru-RU" dirty="0"/>
              <a:t>Карельская (1,67 млрд. лет).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1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Зона коллизий в </a:t>
            </a:r>
            <a:r>
              <a:rPr lang="ru-RU" dirty="0" err="1" smtClean="0"/>
              <a:t>палеопротерозое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7" y="1196752"/>
            <a:ext cx="6157826" cy="4929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12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err="1" smtClean="0"/>
              <a:t>Мегагея</a:t>
            </a:r>
            <a:r>
              <a:rPr lang="ru-RU" dirty="0" smtClean="0"/>
              <a:t> (по </a:t>
            </a:r>
            <a:r>
              <a:rPr lang="ru-RU" dirty="0" err="1" smtClean="0"/>
              <a:t>О.Г.Сорохтину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624735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095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Распад </a:t>
            </a:r>
            <a:r>
              <a:rPr lang="ru-RU" dirty="0" err="1" smtClean="0"/>
              <a:t>Мегагеи</a:t>
            </a:r>
            <a:r>
              <a:rPr lang="ru-RU" dirty="0" smtClean="0"/>
              <a:t> (по О.Г. </a:t>
            </a:r>
            <a:r>
              <a:rPr lang="ru-RU" dirty="0" err="1" smtClean="0"/>
              <a:t>Сорохтину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62930"/>
            <a:ext cx="7704856" cy="4995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334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Колумбия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0435" y="1600200"/>
            <a:ext cx="6503129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18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1-я точка Пастера (</a:t>
            </a:r>
            <a:r>
              <a:rPr lang="ru-RU" dirty="0"/>
              <a:t>1,9 млрд. лет назад 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Содержание </a:t>
            </a:r>
            <a:r>
              <a:rPr lang="ru-RU" dirty="0"/>
              <a:t>кислорода в атмосфере уже достигло величины как минимум 1% от </a:t>
            </a:r>
            <a:r>
              <a:rPr lang="ru-RU" dirty="0" smtClean="0"/>
              <a:t>современного. </a:t>
            </a:r>
            <a:r>
              <a:rPr lang="ru-RU" dirty="0"/>
              <a:t>С этой пороговой концентрации кислорода становится «экономически оправданным» процесс кислородного дыхания.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С </a:t>
            </a:r>
            <a:r>
              <a:rPr lang="ru-RU" dirty="0"/>
              <a:t>этого момента в атмосфере начинает формироваться озоновый слой, защищающий от ультрафиолета.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Около </a:t>
            </a:r>
            <a:r>
              <a:rPr lang="ru-RU" dirty="0"/>
              <a:t>1,9-2 млрд. лет назад в планктонных сообществах появляются </a:t>
            </a:r>
            <a:r>
              <a:rPr lang="ru-RU" b="1" dirty="0"/>
              <a:t>первые эукариоты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74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C8A436-4E90-483E-B497-0473F0E1ED8E}"/>
</file>

<file path=customXml/itemProps2.xml><?xml version="1.0" encoding="utf-8"?>
<ds:datastoreItem xmlns:ds="http://schemas.openxmlformats.org/officeDocument/2006/customXml" ds:itemID="{21C68E46-CFDE-4555-9777-C4A57CD38097}"/>
</file>

<file path=customXml/itemProps3.xml><?xml version="1.0" encoding="utf-8"?>
<ds:datastoreItem xmlns:ds="http://schemas.openxmlformats.org/officeDocument/2006/customXml" ds:itemID="{6D78C80F-E2A7-4D8F-83C1-A3342CE95C3C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84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История Земли в палеопротерозое</vt:lpstr>
      <vt:lpstr>Стратиграфия палеопротерозоя</vt:lpstr>
      <vt:lpstr>МСШ</vt:lpstr>
      <vt:lpstr>Тектономагматические эпохи</vt:lpstr>
      <vt:lpstr>Зона коллизий в палеопротерозое</vt:lpstr>
      <vt:lpstr>Мегагея (по О.Г.Сорохтину)</vt:lpstr>
      <vt:lpstr>Распад Мегагеи (по О.Г. Сорохтину)</vt:lpstr>
      <vt:lpstr>Колумбия </vt:lpstr>
      <vt:lpstr>1-я точка Пастера (1,9 млрд. лет назад )</vt:lpstr>
      <vt:lpstr>Древнейшие оледенения</vt:lpstr>
      <vt:lpstr>Полезные ископаемые</vt:lpstr>
      <vt:lpstr>Полезные ископаемые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Земли в палеопротерозое</dc:title>
  <dc:creator>Ангу</dc:creator>
  <cp:lastModifiedBy>Ангу</cp:lastModifiedBy>
  <cp:revision>6</cp:revision>
  <dcterms:modified xsi:type="dcterms:W3CDTF">2013-04-02T07:26:21Z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