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7" r:id="rId4"/>
    <p:sldId id="262" r:id="rId5"/>
    <p:sldId id="263" r:id="rId6"/>
    <p:sldId id="264" r:id="rId7"/>
    <p:sldId id="265" r:id="rId8"/>
    <p:sldId id="261" r:id="rId9"/>
    <p:sldId id="259" r:id="rId10"/>
    <p:sldId id="260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4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8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13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9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3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0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9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8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hyperlink" Target="http://ru.wikipedia.org/wiki/%D0%9E%D0%BB%D0%B8%D0%B3%D0%BE%D1%86%D0%B5%D0%BD" TargetMode="External"/><Relationship Id="rId7" Type="http://schemas.openxmlformats.org/officeDocument/2006/relationships/hyperlink" Target="http://ru.wikipedia.org/wiki/%D0%9C%D0%BE%D0%BD%D0%B3%D0%BE%D0%BB%D0%B8%D1%8F" TargetMode="External"/><Relationship Id="rId2" Type="http://schemas.openxmlformats.org/officeDocument/2006/relationships/hyperlink" Target="http://ru.wikipedia.org/wiki/%D0%9D%D0%BE%D1%81%D0%BE%D1%80%D0%BE%D0%B3%D0%B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1%D0%B5%D0%BB%D1%83%D0%B4%D0%B6%D0%B8%D1%82%D0%B5%D1%80%D0%B8%D0%B9" TargetMode="External"/><Relationship Id="rId5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4" Type="http://schemas.openxmlformats.org/officeDocument/2006/relationships/hyperlink" Target="http://ru.wikipedia.org/wiki/%D0%90%D1%80%D0%B0%D0%BB%D1%8C%D1%81%D0%BA%D0%BE%D0%B5_%D0%BC%D0%BE%D1%80%D0%B5" TargetMode="External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Mesonyx?title=%D0%90%D1%80%D0%B0%D0%BB%D0%BE%D1%82%D0%B5%D1%80%D0%B8%D0%B9&amp;action=edit&amp;redlink=1" TargetMode="External"/><Relationship Id="rId3" Type="http://schemas.openxmlformats.org/officeDocument/2006/relationships/hyperlink" Target="http://ru.wikipedia.org/wiki/%D0%AD%D0%BE%D1%86%D0%B5%D0%BD" TargetMode="External"/><Relationship Id="rId7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9F%D0%B0%D0%BB%D0%B5%D0%BE%D1%86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5%D0%B7%D0%BE%D0%BD%D0%B8%D1%85%D0%B8%D0%B8" TargetMode="External"/><Relationship Id="rId11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5" Type="http://schemas.openxmlformats.org/officeDocument/2006/relationships/hyperlink" Target="http://biologiya.net/mlekopitaushie/rod.html" TargetMode="External"/><Relationship Id="rId10" Type="http://schemas.openxmlformats.org/officeDocument/2006/relationships/hyperlink" Target="http://ru.wikipedia.org/w/index.php" TargetMode="External"/><Relationship Id="rId4" Type="http://schemas.openxmlformats.org/officeDocument/2006/relationships/hyperlink" Target="http://ru.wikipedia.org/wiki/%D0%98%D0%BD%D0%B4%D1%80%D0%B8%D0%BA_(%D0%BC%D0%B8%D1%84%D0%BE%D0%BB%D0%BE%D0%B3%D0%B8%D1%8F)" TargetMode="External"/><Relationship Id="rId9" Type="http://schemas.openxmlformats.org/officeDocument/2006/relationships/hyperlink" Target="http://ru.wikipedia.org/wiki/%D0%9C%D0%B8%D0%BE%D1%86%D0%B5%D0%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587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Фауна палеогена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448" y="2348880"/>
            <a:ext cx="7162800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5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037810" cy="4018905"/>
          </a:xfrm>
        </p:spPr>
      </p:pic>
    </p:spTree>
    <p:extLst>
      <p:ext uri="{BB962C8B-B14F-4D97-AF65-F5344CB8AC3E}">
        <p14:creationId xmlns:p14="http://schemas.microsoft.com/office/powerpoint/2010/main" val="15549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692424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err="1"/>
              <a:t>Мезонихиды</a:t>
            </a:r>
            <a:r>
              <a:rPr lang="ru-RU" sz="1600" dirty="0"/>
              <a:t> (</a:t>
            </a:r>
            <a:r>
              <a:rPr lang="ru-RU" sz="1600" dirty="0">
                <a:hlinkClick r:id="rId2" tooltip="Латинский язык"/>
              </a:rPr>
              <a:t>лат.</a:t>
            </a:r>
            <a:r>
              <a:rPr lang="ru-RU" sz="1600" dirty="0"/>
              <a:t> </a:t>
            </a:r>
            <a:r>
              <a:rPr lang="ru-RU" sz="1600" i="1" dirty="0" err="1"/>
              <a:t>Mesonychidae</a:t>
            </a:r>
            <a:r>
              <a:rPr lang="ru-RU" sz="1600" dirty="0"/>
              <a:t>, от названия их типового рода </a:t>
            </a:r>
            <a:r>
              <a:rPr lang="ru-RU" sz="1600" i="1" dirty="0" err="1">
                <a:hlinkClick r:id="rId3" tooltip="Mesonyx"/>
              </a:rPr>
              <a:t>Mesonyx</a:t>
            </a:r>
            <a:r>
              <a:rPr lang="ru-RU" sz="1600" dirty="0"/>
              <a:t>, от </a:t>
            </a:r>
            <a:r>
              <a:rPr lang="ru-RU" sz="1600" dirty="0">
                <a:hlinkClick r:id="rId4" tooltip="Древнегреческий язык"/>
              </a:rPr>
              <a:t>др.-греч.</a:t>
            </a:r>
            <a:r>
              <a:rPr lang="ru-RU" sz="1600" dirty="0"/>
              <a:t> «средний коготь») — семейство млекопитающих вымершего отряда </a:t>
            </a:r>
            <a:r>
              <a:rPr lang="ru-RU" sz="1600" dirty="0" err="1">
                <a:hlinkClick r:id="rId5" tooltip="Мезонихии"/>
              </a:rPr>
              <a:t>мезонихий</a:t>
            </a:r>
            <a:r>
              <a:rPr lang="ru-RU" sz="1600" dirty="0"/>
              <a:t>. Хищники от среднего до крупного размера, населявшие Евразию и Северную Америку с </a:t>
            </a:r>
            <a:r>
              <a:rPr lang="ru-RU" sz="1600" dirty="0" err="1"/>
              <a:t>раннего</a:t>
            </a:r>
            <a:r>
              <a:rPr lang="ru-RU" sz="1600" dirty="0" err="1">
                <a:hlinkClick r:id="rId6" tooltip="Палеоцен"/>
              </a:rPr>
              <a:t>палеоцена</a:t>
            </a:r>
            <a:r>
              <a:rPr lang="ru-RU" sz="1600" dirty="0"/>
              <a:t> по поздний </a:t>
            </a:r>
            <a:r>
              <a:rPr lang="ru-RU" sz="1600" dirty="0">
                <a:hlinkClick r:id="rId7" tooltip="Эоцен"/>
              </a:rPr>
              <a:t>эоцен</a:t>
            </a:r>
            <a:r>
              <a:rPr lang="ru-RU" sz="1600" dirty="0"/>
              <a:t>, приблизительно с 65 до 34 млн лет назад.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4288532" cy="337721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01008"/>
            <a:ext cx="4527017" cy="3123642"/>
          </a:xfrm>
        </p:spPr>
      </p:pic>
    </p:spTree>
    <p:extLst>
      <p:ext uri="{BB962C8B-B14F-4D97-AF65-F5344CB8AC3E}">
        <p14:creationId xmlns:p14="http://schemas.microsoft.com/office/powerpoint/2010/main" val="15260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Свирепые пернатые хищники – </a:t>
            </a:r>
            <a:r>
              <a:rPr lang="ru-RU" dirty="0" err="1"/>
              <a:t>диатримы</a:t>
            </a:r>
            <a:r>
              <a:rPr lang="ru-RU" dirty="0"/>
              <a:t> – существовали на Земле около 50—60 млн. лет назад. Жили они на территории Северной Америки и были современниками другого хищника – </a:t>
            </a:r>
            <a:r>
              <a:rPr lang="ru-RU" dirty="0" smtClean="0"/>
              <a:t> </a:t>
            </a:r>
            <a:r>
              <a:rPr lang="ru-RU" dirty="0" err="1"/>
              <a:t>фороракоса</a:t>
            </a:r>
            <a:r>
              <a:rPr lang="ru-RU" dirty="0"/>
              <a:t>, обитавшего в Южной Америке. </a:t>
            </a:r>
            <a:endParaRPr lang="ru-RU" dirty="0" smtClean="0"/>
          </a:p>
          <a:p>
            <a:pPr algn="just"/>
            <a:r>
              <a:rPr lang="ru-RU" dirty="0" smtClean="0"/>
              <a:t>Туловище </a:t>
            </a:r>
            <a:r>
              <a:rPr lang="ru-RU" dirty="0" err="1"/>
              <a:t>диатримы</a:t>
            </a:r>
            <a:r>
              <a:rPr lang="ru-RU" dirty="0"/>
              <a:t>, в отличие от тела </a:t>
            </a:r>
            <a:r>
              <a:rPr lang="ru-RU" dirty="0" err="1"/>
              <a:t>фороракоса</a:t>
            </a:r>
            <a:r>
              <a:rPr lang="ru-RU" dirty="0"/>
              <a:t>, было более короткое и приземистое. Она имела длинную шею и большую голову, украшенную мощным клювом длиной до 45 см. Силу удара клюва </a:t>
            </a:r>
            <a:r>
              <a:rPr lang="ru-RU" dirty="0" err="1"/>
              <a:t>диатримы</a:t>
            </a:r>
            <a:r>
              <a:rPr lang="ru-RU" dirty="0"/>
              <a:t> можно сравнить с действующей гильотиной. Все, что попадало на зуб такой птичке, неизменно крошилось и перемалывалось в одно мгновение. </a:t>
            </a:r>
            <a:r>
              <a:rPr lang="ru-RU" dirty="0" err="1"/>
              <a:t>Диатримы</a:t>
            </a:r>
            <a:r>
              <a:rPr lang="ru-RU" dirty="0"/>
              <a:t>, высота которых нередко достигала более 2 м, были настолько свирепы, что наводили ужас даже на довольно крупных динозавров, причем не только растительноядных, но и хищников.</a:t>
            </a:r>
          </a:p>
          <a:p>
            <a:pPr algn="just"/>
            <a:r>
              <a:rPr lang="ru-RU" dirty="0" err="1"/>
              <a:t>Диатримы</a:t>
            </a:r>
            <a:r>
              <a:rPr lang="ru-RU" dirty="0"/>
              <a:t> имели неразвитые крылья. А потому, подобно своему современнику из Южной Америки, не могли летать, а передвигались только по земле.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0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2636912"/>
            <a:ext cx="4842659" cy="394862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4058344" cy="4439582"/>
          </a:xfrm>
        </p:spPr>
      </p:pic>
    </p:spTree>
    <p:extLst>
      <p:ext uri="{BB962C8B-B14F-4D97-AF65-F5344CB8AC3E}">
        <p14:creationId xmlns:p14="http://schemas.microsoft.com/office/powerpoint/2010/main" val="18219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Сравнительные размеры</a:t>
            </a:r>
            <a:endParaRPr lang="ru-RU" sz="3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8486442" cy="3638562"/>
          </a:xfrm>
        </p:spPr>
      </p:pic>
    </p:spTree>
    <p:extLst>
      <p:ext uri="{BB962C8B-B14F-4D97-AF65-F5344CB8AC3E}">
        <p14:creationId xmlns:p14="http://schemas.microsoft.com/office/powerpoint/2010/main" val="34196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Ландшафт      палеоцена</a:t>
            </a:r>
            <a:endParaRPr lang="ru-RU" sz="3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6408712" cy="5292355"/>
          </a:xfrm>
        </p:spPr>
      </p:pic>
    </p:spTree>
    <p:extLst>
      <p:ext uri="{BB962C8B-B14F-4D97-AF65-F5344CB8AC3E}">
        <p14:creationId xmlns:p14="http://schemas.microsoft.com/office/powerpoint/2010/main" val="33814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925" y="1842294"/>
            <a:ext cx="3810000" cy="27146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3008313" cy="5649491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Типичными представителями </a:t>
            </a:r>
            <a:r>
              <a:rPr lang="ru-RU" sz="1800" dirty="0" smtClean="0"/>
              <a:t>палеоцена </a:t>
            </a:r>
            <a:r>
              <a:rPr lang="ru-RU" sz="1800" dirty="0"/>
              <a:t>были диноцераты (</a:t>
            </a:r>
            <a:r>
              <a:rPr lang="ru-RU" sz="1800" dirty="0" err="1"/>
              <a:t>страшнорогие</a:t>
            </a:r>
            <a:r>
              <a:rPr lang="ru-RU" sz="1800" dirty="0"/>
              <a:t>), крупнейший представитель которых </a:t>
            </a:r>
            <a:r>
              <a:rPr lang="ru-RU" sz="1800" dirty="0" err="1"/>
              <a:t>уинтатерий</a:t>
            </a:r>
            <a:r>
              <a:rPr lang="ru-RU" sz="1800" dirty="0"/>
              <a:t> достигал 4,5 м в длину при высоте 2,5 м. </a:t>
            </a:r>
            <a:endParaRPr lang="ru-RU" sz="1800" dirty="0" smtClean="0"/>
          </a:p>
          <a:p>
            <a:pPr algn="just"/>
            <a:r>
              <a:rPr lang="ru-RU" sz="1800" dirty="0" smtClean="0"/>
              <a:t>Помимо </a:t>
            </a:r>
            <a:r>
              <a:rPr lang="ru-RU" sz="1800" dirty="0"/>
              <a:t>них широкое развитие получили тяжелые водные носороги </a:t>
            </a:r>
            <a:r>
              <a:rPr lang="ru-RU" sz="1800" dirty="0" err="1"/>
              <a:t>аминодонты</a:t>
            </a:r>
            <a:r>
              <a:rPr lang="ru-RU" sz="1800" dirty="0"/>
              <a:t> длиной до 4 м, безрогие бегающие носороги – </a:t>
            </a:r>
            <a:r>
              <a:rPr lang="ru-RU" sz="1800" dirty="0" err="1"/>
              <a:t>гиракодонты</a:t>
            </a:r>
            <a:r>
              <a:rPr lang="ru-RU" sz="1800" dirty="0"/>
              <a:t>, ближайшие родственники слонов (размером с собаку) </a:t>
            </a:r>
            <a:r>
              <a:rPr lang="ru-RU" sz="1800" dirty="0" err="1"/>
              <a:t>пантоламбды</a:t>
            </a:r>
            <a:r>
              <a:rPr lang="ru-RU" sz="1800" dirty="0"/>
              <a:t> и меритерии, предки современной лошади (размером с лису) - </a:t>
            </a:r>
            <a:r>
              <a:rPr lang="ru-RU" sz="1800" dirty="0" err="1"/>
              <a:t>гиракотерии</a:t>
            </a:r>
            <a:r>
              <a:rPr lang="ru-RU" sz="1800" dirty="0"/>
              <a:t> и </a:t>
            </a:r>
            <a:r>
              <a:rPr lang="ru-RU" sz="1800" dirty="0" err="1" smtClean="0"/>
              <a:t>орогиппусы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56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/>
              <a:t>Индрикоте́рий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Indricotherium</a:t>
            </a:r>
            <a:r>
              <a:rPr lang="ru-RU" dirty="0"/>
              <a:t>, от «</a:t>
            </a:r>
            <a:r>
              <a:rPr lang="ru-RU" dirty="0" err="1">
                <a:hlinkClick r:id="rId3" tooltip="Индрик (мифология)"/>
              </a:rPr>
              <a:t>индрик</a:t>
            </a:r>
            <a:r>
              <a:rPr lang="ru-RU" dirty="0"/>
              <a:t>» — сказочный зверь славянской мифологии и </a:t>
            </a:r>
            <a:r>
              <a:rPr lang="ru-RU" dirty="0">
                <a:hlinkClick r:id="rId4" tooltip="Древнегреческий язык"/>
              </a:rPr>
              <a:t>др.-греч.</a:t>
            </a:r>
            <a:r>
              <a:rPr lang="ru-RU" dirty="0"/>
              <a:t> </a:t>
            </a:r>
            <a:r>
              <a:rPr lang="ru-RU" dirty="0" err="1"/>
              <a:t>θηρίον</a:t>
            </a:r>
            <a:r>
              <a:rPr lang="ru-RU" dirty="0"/>
              <a:t> — животное) — род вымерших млекопитающих семейства </a:t>
            </a:r>
            <a:r>
              <a:rPr lang="ru-RU" dirty="0" err="1">
                <a:hlinkClick r:id="rId5" tooltip="Носороги"/>
              </a:rPr>
              <a:t>носорогообразных</a:t>
            </a:r>
            <a:r>
              <a:rPr lang="ru-RU" dirty="0"/>
              <a:t>, живших 30—20 млн лет назад, в среднем </a:t>
            </a:r>
            <a:r>
              <a:rPr lang="ru-RU" dirty="0">
                <a:hlinkClick r:id="rId6" tooltip="Олигоцен"/>
              </a:rPr>
              <a:t>олигоцене</a:t>
            </a:r>
            <a:r>
              <a:rPr lang="ru-RU" dirty="0"/>
              <a:t> — нижнем </a:t>
            </a:r>
            <a:r>
              <a:rPr lang="ru-RU" dirty="0">
                <a:hlinkClick r:id="rId7" tooltip="Миоцен"/>
              </a:rPr>
              <a:t>миоцене</a:t>
            </a:r>
            <a:r>
              <a:rPr lang="ru-RU" dirty="0"/>
              <a:t>. Останки индрикотериев обнаружены во многих районах Азии. </a:t>
            </a:r>
            <a:endParaRPr lang="ru-RU" dirty="0" smtClean="0"/>
          </a:p>
          <a:p>
            <a:pPr algn="just"/>
            <a:r>
              <a:rPr lang="ru-RU" dirty="0" err="1" smtClean="0"/>
              <a:t>Родственнен</a:t>
            </a:r>
            <a:r>
              <a:rPr lang="ru-RU" dirty="0"/>
              <a:t> </a:t>
            </a:r>
            <a:r>
              <a:rPr lang="ru-RU" dirty="0" err="1">
                <a:hlinkClick r:id="rId8" tooltip="Аралотерий (страница отсутствует)"/>
              </a:rPr>
              <a:t>аралотерию</a:t>
            </a:r>
            <a:r>
              <a:rPr lang="ru-RU" dirty="0"/>
              <a:t>, найденному в более поздних отложениях Казахстана в районе </a:t>
            </a:r>
            <a:r>
              <a:rPr lang="ru-RU" dirty="0">
                <a:hlinkClick r:id="rId9" tooltip="Аральское море"/>
              </a:rPr>
              <a:t>Аральского моря</a:t>
            </a:r>
            <a:r>
              <a:rPr lang="ru-RU" dirty="0"/>
              <a:t> и </a:t>
            </a:r>
            <a:r>
              <a:rPr lang="ru-RU" dirty="0" err="1">
                <a:hlinkClick r:id="rId10" tooltip="Белуджитерий"/>
              </a:rPr>
              <a:t>белуджитерию</a:t>
            </a:r>
            <a:r>
              <a:rPr lang="ru-RU" dirty="0"/>
              <a:t> из олигоцена </a:t>
            </a:r>
            <a:r>
              <a:rPr lang="ru-RU" dirty="0">
                <a:hlinkClick r:id="rId11" tooltip="Монголия"/>
              </a:rPr>
              <a:t>Монголии</a:t>
            </a:r>
            <a:r>
              <a:rPr lang="ru-RU" dirty="0"/>
              <a:t>. Эти носороги отличаются от других коротким туловищем на длинных и прямых трёхпалых ногах с сильно утолщённым средним пальцем, и небольшой головой на очень длинной шее; рога отсутствовали; передняя часть тела была выше задней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Индрикотерий и </a:t>
            </a:r>
            <a:r>
              <a:rPr lang="ru-RU" dirty="0" err="1"/>
              <a:t>белуджитерий</a:t>
            </a:r>
            <a:r>
              <a:rPr lang="ru-RU" dirty="0"/>
              <a:t> — самые высокие (до 8 м высотой) и самые тяжёлые (до 20 тонн) из когда-либо существовавших сухопутных млекопитающих. Питались листьями и ветвями кустарников и деревьев.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4698101" cy="28083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356992"/>
            <a:ext cx="4437051" cy="3068960"/>
          </a:xfrm>
        </p:spPr>
      </p:pic>
    </p:spTree>
    <p:extLst>
      <p:ext uri="{BB962C8B-B14F-4D97-AF65-F5344CB8AC3E}">
        <p14:creationId xmlns:p14="http://schemas.microsoft.com/office/powerpoint/2010/main" val="13481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7440462" cy="3881441"/>
          </a:xfrm>
        </p:spPr>
      </p:pic>
    </p:spTree>
    <p:extLst>
      <p:ext uri="{BB962C8B-B14F-4D97-AF65-F5344CB8AC3E}">
        <p14:creationId xmlns:p14="http://schemas.microsoft.com/office/powerpoint/2010/main" val="28510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/>
              <a:t>Индрикотериевая</a:t>
            </a:r>
            <a:r>
              <a:rPr lang="ru-RU" b="1" dirty="0"/>
              <a:t> фауна</a:t>
            </a:r>
            <a:r>
              <a:rPr lang="ru-RU" dirty="0"/>
              <a:t> (по роду </a:t>
            </a:r>
            <a:r>
              <a:rPr lang="ru-RU" i="1" dirty="0"/>
              <a:t>индрикотериев), </a:t>
            </a:r>
            <a:r>
              <a:rPr lang="ru-RU" dirty="0"/>
              <a:t>ассоциация </a:t>
            </a:r>
            <a:r>
              <a:rPr lang="ru-RU" dirty="0" smtClean="0"/>
              <a:t>млекопитающих </a:t>
            </a:r>
            <a:r>
              <a:rPr lang="ru-RU" i="1" dirty="0" smtClean="0"/>
              <a:t>олигоцена </a:t>
            </a:r>
            <a:r>
              <a:rPr lang="ru-RU" i="1" dirty="0"/>
              <a:t>– </a:t>
            </a:r>
            <a:r>
              <a:rPr lang="ru-RU" dirty="0"/>
              <a:t>начала </a:t>
            </a:r>
            <a:r>
              <a:rPr lang="ru-RU" i="1" dirty="0" smtClean="0"/>
              <a:t>миоцена.</a:t>
            </a:r>
            <a:r>
              <a:rPr lang="ru-RU" dirty="0" smtClean="0"/>
              <a:t> Включала </a:t>
            </a:r>
            <a:r>
              <a:rPr lang="ru-RU" dirty="0"/>
              <a:t>гигантских безрогих носорогов </a:t>
            </a:r>
            <a:r>
              <a:rPr lang="ru-RU" i="1" dirty="0"/>
              <a:t>(индрикотериев) </a:t>
            </a:r>
            <a:r>
              <a:rPr lang="ru-RU" dirty="0"/>
              <a:t>и </a:t>
            </a:r>
            <a:r>
              <a:rPr lang="ru-RU" dirty="0" err="1"/>
              <a:t>парацератериев</a:t>
            </a:r>
            <a:r>
              <a:rPr lang="ru-RU" dirty="0"/>
              <a:t>, небольших безрогих носорогов </a:t>
            </a:r>
            <a:r>
              <a:rPr lang="ru-RU" dirty="0" err="1"/>
              <a:t>гиракодонтов</a:t>
            </a:r>
            <a:r>
              <a:rPr lang="ru-RU" dirty="0"/>
              <a:t>, </a:t>
            </a:r>
            <a:r>
              <a:rPr lang="ru-RU" dirty="0" err="1"/>
              <a:t>аминодонтов</a:t>
            </a:r>
            <a:r>
              <a:rPr lang="ru-RU" dirty="0"/>
              <a:t>, </a:t>
            </a:r>
            <a:r>
              <a:rPr lang="ru-RU" dirty="0" err="1"/>
              <a:t>тапирообразных</a:t>
            </a:r>
            <a:r>
              <a:rPr lang="ru-RU" dirty="0"/>
              <a:t> (семейство </a:t>
            </a:r>
            <a:r>
              <a:rPr lang="ru-RU" dirty="0" err="1"/>
              <a:t>Tapiridae</a:t>
            </a:r>
            <a:r>
              <a:rPr lang="ru-RU" dirty="0"/>
              <a:t>), халикотериев, нежвачных парнокопытных </a:t>
            </a:r>
            <a:r>
              <a:rPr lang="ru-RU" dirty="0" err="1"/>
              <a:t>антракотериев</a:t>
            </a:r>
            <a:r>
              <a:rPr lang="ru-RU" dirty="0"/>
              <a:t>, свинообразных </a:t>
            </a:r>
            <a:r>
              <a:rPr lang="ru-RU" i="1" dirty="0" err="1"/>
              <a:t>энтелодонтов</a:t>
            </a:r>
            <a:r>
              <a:rPr lang="ru-RU" i="1" dirty="0"/>
              <a:t>, </a:t>
            </a:r>
            <a:r>
              <a:rPr lang="ru-RU" dirty="0"/>
              <a:t>древних </a:t>
            </a:r>
            <a:r>
              <a:rPr lang="ru-RU" dirty="0" err="1"/>
              <a:t>оленеобразных</a:t>
            </a:r>
            <a:r>
              <a:rPr lang="ru-RU" dirty="0"/>
              <a:t> (</a:t>
            </a:r>
            <a:r>
              <a:rPr lang="ru-RU" dirty="0" err="1"/>
              <a:t>Cervoidea</a:t>
            </a:r>
            <a:r>
              <a:rPr lang="ru-RU" dirty="0"/>
              <a:t>), </a:t>
            </a:r>
            <a:r>
              <a:rPr lang="ru-RU" dirty="0" err="1"/>
              <a:t>дидимоконид</a:t>
            </a:r>
            <a:r>
              <a:rPr lang="ru-RU" dirty="0"/>
              <a:t> (</a:t>
            </a:r>
            <a:r>
              <a:rPr lang="ru-RU" b="1" dirty="0">
                <a:hlinkClick r:id="rId2" tooltip="Род"/>
              </a:rPr>
              <a:t>род</a:t>
            </a:r>
            <a:r>
              <a:rPr lang="ru-RU" dirty="0"/>
              <a:t> </a:t>
            </a:r>
            <a:r>
              <a:rPr lang="ru-RU" i="1" dirty="0" err="1"/>
              <a:t>челкарии</a:t>
            </a:r>
            <a:r>
              <a:rPr lang="ru-RU" i="1" dirty="0"/>
              <a:t> </a:t>
            </a:r>
            <a:r>
              <a:rPr lang="ru-RU" dirty="0"/>
              <a:t>и др.), примитивных зайцеобразных,  </a:t>
            </a:r>
            <a:r>
              <a:rPr lang="ru-RU" i="1" dirty="0" err="1"/>
              <a:t>илиндродонтид</a:t>
            </a:r>
            <a:r>
              <a:rPr lang="ru-RU" i="1" dirty="0"/>
              <a:t> </a:t>
            </a:r>
            <a:r>
              <a:rPr lang="ru-RU" dirty="0"/>
              <a:t>и некоторых др.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Индрикотериевая</a:t>
            </a:r>
            <a:r>
              <a:rPr lang="ru-RU" dirty="0" smtClean="0"/>
              <a:t> </a:t>
            </a:r>
            <a:r>
              <a:rPr lang="ru-RU" dirty="0"/>
              <a:t>фауна сменила ассоциации млекопитающих влажных тропических лесов </a:t>
            </a:r>
            <a:r>
              <a:rPr lang="ru-RU" i="1" dirty="0"/>
              <a:t>эоцена. </a:t>
            </a:r>
            <a:r>
              <a:rPr lang="ru-RU" dirty="0"/>
              <a:t>Её развитие связано с глобальным похолоданием климата, начавшимся в позднем эоцене и характерным для всего олигоцена. Оно привело к развитию открытых </a:t>
            </a:r>
            <a:r>
              <a:rPr lang="ru-RU" dirty="0" smtClean="0"/>
              <a:t>степных </a:t>
            </a:r>
            <a:r>
              <a:rPr lang="ru-RU" i="1" dirty="0" smtClean="0"/>
              <a:t>ландшафтов</a:t>
            </a:r>
            <a:r>
              <a:rPr lang="ru-RU" i="1" dirty="0"/>
              <a:t> </a:t>
            </a:r>
            <a:r>
              <a:rPr lang="ru-RU" dirty="0"/>
              <a:t>в средних широтах Северного полушария, захвативших гигантские пространства Центральной Азии. </a:t>
            </a:r>
            <a:r>
              <a:rPr lang="ru-RU" dirty="0" err="1"/>
              <a:t>Индрикотериевая</a:t>
            </a:r>
            <a:r>
              <a:rPr lang="ru-RU" dirty="0"/>
              <a:t> фауна исчезла при значительном потеплении климата в раннем миоцене и сокращении площади степных ландшафтов.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1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b="1" dirty="0"/>
              <a:t>Креодонты</a:t>
            </a:r>
            <a:r>
              <a:rPr lang="ru-RU" dirty="0"/>
              <a:t> (</a:t>
            </a:r>
            <a:r>
              <a:rPr lang="ru-RU" b="1" dirty="0" err="1"/>
              <a:t>Creodonta</a:t>
            </a:r>
            <a:r>
              <a:rPr lang="ru-RU" dirty="0"/>
              <a:t> </a:t>
            </a:r>
            <a:r>
              <a:rPr lang="ru-RU" dirty="0" err="1"/>
              <a:t>Cope</a:t>
            </a:r>
            <a:r>
              <a:rPr lang="ru-RU" dirty="0"/>
              <a:t>, 1875) — вымерший отряд высших млекопитающих (</a:t>
            </a:r>
            <a:r>
              <a:rPr lang="ru-RU" dirty="0" err="1"/>
              <a:t>Eutheria</a:t>
            </a:r>
            <a:r>
              <a:rPr lang="ru-RU" dirty="0"/>
              <a:t>), имеющих общее происхождение с настоящими хищными (</a:t>
            </a:r>
            <a:r>
              <a:rPr lang="ru-RU" dirty="0" err="1"/>
              <a:t>Carnivora</a:t>
            </a:r>
            <a:r>
              <a:rPr lang="ru-RU" dirty="0"/>
              <a:t>). Эти животные обладали архаичной морфологией и питались сугубо животной пищей, о чем свидетельствует и их название — «</a:t>
            </a:r>
            <a:r>
              <a:rPr lang="ru-RU" dirty="0" err="1"/>
              <a:t>мясозубы</a:t>
            </a:r>
            <a:r>
              <a:rPr lang="ru-RU" dirty="0"/>
              <a:t>» («</a:t>
            </a:r>
            <a:r>
              <a:rPr lang="ru-RU" dirty="0" err="1"/>
              <a:t>creo</a:t>
            </a:r>
            <a:r>
              <a:rPr lang="ru-RU" dirty="0"/>
              <a:t>» в переводе с древнегреческого означает мясо, а «</a:t>
            </a:r>
            <a:r>
              <a:rPr lang="ru-RU" dirty="0" err="1"/>
              <a:t>dens</a:t>
            </a:r>
            <a:r>
              <a:rPr lang="ru-RU" dirty="0"/>
              <a:t>» на латинском — зуб). Оформившись к концу палеоцена и пережив два крупных этапа адаптивной радиации (на рубеже палеоцена и раннего эоцена и в конце среднего – начале позднего эоцена), группа просуществовала до конца миоцена; ее представители встречались по всему Северному полушарию, а также в Африке. На сегодняшний день в отряд включается 2 семейства с приблизительно 80 родами и более чем 180 видами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Впервые ископаемые остатки креодонтов были обнаружены в 20-е годы XIX в. в </a:t>
            </a:r>
            <a:r>
              <a:rPr lang="ru-RU" dirty="0" err="1"/>
              <a:t>позднеэоценовых</a:t>
            </a:r>
            <a:r>
              <a:rPr lang="ru-RU" dirty="0"/>
              <a:t> отложениях Парижского бассейна. Во второй половине XIX и в начале XX в. последовали многочисленные находки из стран Западной Европы и США, были описаны десятки новых родов и видов. Первые находки креодонтов в Азии были сделаны в миоценовых отложениях </a:t>
            </a:r>
            <a:r>
              <a:rPr lang="ru-RU" dirty="0" err="1"/>
              <a:t>Сивалика</a:t>
            </a:r>
            <a:r>
              <a:rPr lang="ru-RU" dirty="0"/>
              <a:t> и формации </a:t>
            </a:r>
            <a:r>
              <a:rPr lang="ru-RU" dirty="0" err="1"/>
              <a:t>Нагри</a:t>
            </a:r>
            <a:r>
              <a:rPr lang="ru-RU" dirty="0"/>
              <a:t>. Основную массу наиболее информативных находок удалось получить в ходе работ Центрально-Азиатской Американской экспедиции (1920-30 гг.).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Креодонты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680520" cy="2925325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9100"/>
            <a:ext cx="4038600" cy="2528163"/>
          </a:xfrm>
        </p:spPr>
      </p:pic>
    </p:spTree>
    <p:extLst>
      <p:ext uri="{BB962C8B-B14F-4D97-AF65-F5344CB8AC3E}">
        <p14:creationId xmlns:p14="http://schemas.microsoft.com/office/powerpoint/2010/main" val="33172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FBD89D-1CB5-4D95-B66D-D40253341B7C}"/>
</file>

<file path=customXml/itemProps2.xml><?xml version="1.0" encoding="utf-8"?>
<ds:datastoreItem xmlns:ds="http://schemas.openxmlformats.org/officeDocument/2006/customXml" ds:itemID="{F2AAFD3F-A94F-46DB-A935-625ACD54ACD6}"/>
</file>

<file path=customXml/itemProps3.xml><?xml version="1.0" encoding="utf-8"?>
<ds:datastoreItem xmlns:ds="http://schemas.openxmlformats.org/officeDocument/2006/customXml" ds:itemID="{9098F2B4-03A7-4A69-92A6-477EEE7CAB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88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Фауна палеогена</vt:lpstr>
      <vt:lpstr>Ландшафт      палеоцена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Креодонты</vt:lpstr>
      <vt:lpstr>Презентация PowerPoint</vt:lpstr>
      <vt:lpstr>Мезонихиды (лат. Mesonychidae, от названия их типового рода Mesonyx, от др.-греч. «средний коготь») — семейство млекопитающих вымершего отряда мезонихий. Хищники от среднего до крупного размера, населявшие Евразию и Северную Америку с раннегопалеоцена по поздний эоцен, приблизительно с 65 до 34 млн лет назад.</vt:lpstr>
      <vt:lpstr>Презентация PowerPoint</vt:lpstr>
      <vt:lpstr>Презентация PowerPoint</vt:lpstr>
      <vt:lpstr>Сравнительные размеры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Фауна палеогена</dc:title>
  <cp:lastModifiedBy>Ангу</cp:lastModifiedBy>
  <cp:revision>16</cp:revision>
  <dcterms:modified xsi:type="dcterms:W3CDTF">2013-10-14T18:26:43Z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