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Историческая геология (курс лекций)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4705" y="1772817"/>
            <a:ext cx="6629400" cy="2673418"/>
          </a:xfrm>
        </p:spPr>
        <p:txBody>
          <a:bodyPr>
            <a:noAutofit/>
          </a:bodyPr>
          <a:lstStyle/>
          <a:p>
            <a:r>
              <a:rPr lang="ru-RU" sz="5400" dirty="0" smtClean="0"/>
              <a:t>История Земли в меловом периоде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471598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3200" dirty="0" smtClean="0"/>
              <a:t>Игуанодон</a:t>
            </a:r>
            <a:endParaRPr lang="ru-RU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5166" y="1752600"/>
            <a:ext cx="3713667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45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 smtClean="0"/>
              <a:t>Тиранозавр</a:t>
            </a:r>
            <a:endParaRPr lang="ru-RU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0712" y="2010569"/>
            <a:ext cx="5362575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855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Цветковые растения</a:t>
            </a:r>
            <a:endParaRPr lang="ru-RU" sz="32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50" y="2293505"/>
            <a:ext cx="4038600" cy="325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988436"/>
            <a:ext cx="4038600" cy="386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976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Полезные ископаемые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b="1" dirty="0"/>
              <a:t>Месторождения угля.</a:t>
            </a:r>
            <a:r>
              <a:rPr lang="ru-RU" dirty="0"/>
              <a:t> В меловой период образовалось 20% мировых запасов угля (Ленский, Зырянский бассейны, бассейны запад Северной Америки);</a:t>
            </a:r>
          </a:p>
          <a:p>
            <a:pPr algn="just"/>
            <a:r>
              <a:rPr lang="ru-RU" b="1" dirty="0"/>
              <a:t>Месторождения бокситов.</a:t>
            </a:r>
            <a:r>
              <a:rPr lang="ru-RU" dirty="0"/>
              <a:t> Связаны с латеритными покровами Евразии, Африки, Австралии (крупнейшие месторождения – Тургайский прогиб, Енисейский кряж, Южный Урал, Украинский щит, юг Франции, Греция, Испания, Турция, Иран).</a:t>
            </a:r>
          </a:p>
          <a:p>
            <a:pPr algn="just"/>
            <a:r>
              <a:rPr lang="ru-RU" b="1" dirty="0"/>
              <a:t>Месторождения оолитовых железных руд</a:t>
            </a:r>
            <a:r>
              <a:rPr lang="ru-RU" dirty="0"/>
              <a:t> (юго-восток Западной Сибири);</a:t>
            </a:r>
          </a:p>
          <a:p>
            <a:pPr algn="just"/>
            <a:r>
              <a:rPr lang="ru-RU" b="1" dirty="0"/>
              <a:t>Месторождения фосфоритов</a:t>
            </a:r>
            <a:r>
              <a:rPr lang="ru-RU" dirty="0"/>
              <a:t> (Восточно-Европейская платформа, </a:t>
            </a:r>
            <a:r>
              <a:rPr lang="ru-RU" dirty="0" err="1" smtClean="0"/>
              <a:t>североафрикано-западноазиатский</a:t>
            </a:r>
            <a:r>
              <a:rPr lang="ru-RU" dirty="0" smtClean="0"/>
              <a:t> </a:t>
            </a:r>
            <a:r>
              <a:rPr lang="ru-RU" dirty="0"/>
              <a:t>фосфоритовый пояс – от Марокко до Сирии);</a:t>
            </a:r>
          </a:p>
          <a:p>
            <a:pPr algn="just"/>
            <a:r>
              <a:rPr lang="ru-RU" b="1" dirty="0"/>
              <a:t>Месторождения писчего мела</a:t>
            </a:r>
            <a:r>
              <a:rPr lang="ru-RU" dirty="0"/>
              <a:t> (Северная Америка, Восточная Европа);</a:t>
            </a:r>
          </a:p>
          <a:p>
            <a:pPr algn="just"/>
            <a:r>
              <a:rPr lang="ru-RU" b="1" dirty="0"/>
              <a:t>Месторождения солей</a:t>
            </a:r>
            <a:r>
              <a:rPr lang="ru-RU" dirty="0"/>
              <a:t> (Туркмения, Северная Америка);</a:t>
            </a:r>
          </a:p>
          <a:p>
            <a:pPr algn="just"/>
            <a:r>
              <a:rPr lang="ru-RU" b="1" dirty="0"/>
              <a:t>Месторождения нефти и газа</a:t>
            </a:r>
            <a:r>
              <a:rPr lang="ru-RU" dirty="0"/>
              <a:t> (Западная Сибирь, запад Центральной Азии, Ливия, Кувейт, Нигерия, Габон, Канада, Мексиканский залив);</a:t>
            </a:r>
          </a:p>
          <a:p>
            <a:pPr algn="just"/>
            <a:r>
              <a:rPr lang="ru-RU" b="1" dirty="0"/>
              <a:t>Месторождения полиметаллов</a:t>
            </a:r>
            <a:r>
              <a:rPr lang="ru-RU" dirty="0"/>
              <a:t> (Тихоокеанский пояс);</a:t>
            </a:r>
          </a:p>
          <a:p>
            <a:pPr algn="just"/>
            <a:r>
              <a:rPr lang="ru-RU" b="1" dirty="0"/>
              <a:t>Месторождения олова</a:t>
            </a:r>
            <a:r>
              <a:rPr lang="ru-RU" dirty="0"/>
              <a:t> (северо-восток России, Малайзия, Таиланд, Индонезия);</a:t>
            </a:r>
          </a:p>
          <a:p>
            <a:pPr algn="just"/>
            <a:r>
              <a:rPr lang="ru-RU" b="1" dirty="0"/>
              <a:t>Месторождения алмазов</a:t>
            </a:r>
            <a:r>
              <a:rPr lang="ru-RU" dirty="0"/>
              <a:t> (кимберлитовые трубки Южной Африки и Индии).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3551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3200" dirty="0" smtClean="0"/>
              <a:t>Стратиграфия меловой системы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1052736"/>
            <a:ext cx="5344441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372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География раннего мела</a:t>
            </a:r>
            <a:endParaRPr lang="ru-R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712" y="1824831"/>
            <a:ext cx="7648575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633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География позднего мела</a:t>
            </a:r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3500" y="1791494"/>
            <a:ext cx="647700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7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Начавшийся </a:t>
            </a:r>
            <a:r>
              <a:rPr lang="ru-RU" dirty="0"/>
              <a:t>в юре распад </a:t>
            </a:r>
            <a:r>
              <a:rPr lang="ru-RU" dirty="0" err="1"/>
              <a:t>Пангеи</a:t>
            </a:r>
            <a:r>
              <a:rPr lang="ru-RU" dirty="0"/>
              <a:t> в меловом периоде продолжился с возрастающей интенсивностью, особенно в </a:t>
            </a:r>
            <a:r>
              <a:rPr lang="ru-RU" dirty="0" err="1"/>
              <a:t>апте</a:t>
            </a:r>
            <a:r>
              <a:rPr lang="ru-RU" dirty="0"/>
              <a:t> и </a:t>
            </a:r>
            <a:r>
              <a:rPr lang="ru-RU" dirty="0" err="1"/>
              <a:t>альбе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	В </a:t>
            </a:r>
            <a:r>
              <a:rPr lang="ru-RU" dirty="0"/>
              <a:t>раннем мелу </a:t>
            </a:r>
            <a:r>
              <a:rPr lang="ru-RU" b="1" dirty="0"/>
              <a:t>формируется Южная Атлантика</a:t>
            </a:r>
            <a:r>
              <a:rPr lang="ru-RU" dirty="0"/>
              <a:t>, а в конце раннего мела разрушается последний мост, соединяющий Южную Америку и Африку, а Южная и Центральная Атлантики соединяются. Происходит дальнейшее расширение Карибского бассейна и </a:t>
            </a:r>
            <a:r>
              <a:rPr lang="ru-RU" dirty="0" err="1" smtClean="0"/>
              <a:t>Тетиса</a:t>
            </a:r>
            <a:r>
              <a:rPr lang="ru-RU" dirty="0" smtClean="0"/>
              <a:t>. </a:t>
            </a:r>
            <a:r>
              <a:rPr lang="ru-RU" b="1" dirty="0"/>
              <a:t>Центральная Атлантика</a:t>
            </a:r>
            <a:r>
              <a:rPr lang="ru-RU" dirty="0"/>
              <a:t> расширяется: Иберийский полуостров отделяется от Ньюфаундленда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b="1" dirty="0" smtClean="0"/>
              <a:t>	Расширяется </a:t>
            </a:r>
            <a:r>
              <a:rPr lang="ru-RU" b="1" dirty="0"/>
              <a:t>Индийский океа</a:t>
            </a:r>
            <a:r>
              <a:rPr lang="ru-RU" dirty="0"/>
              <a:t>н: Индостан отдаляется от Африки и Австралии. Нам юге Африка и Австралия отдаляются от Антарктиды. Антарктида остается связанной с Австралией.</a:t>
            </a:r>
          </a:p>
          <a:p>
            <a:pPr marL="0" indent="0" algn="just">
              <a:buNone/>
            </a:pPr>
            <a:r>
              <a:rPr lang="ru-RU" dirty="0" smtClean="0"/>
              <a:t>	В </a:t>
            </a:r>
            <a:r>
              <a:rPr lang="ru-RU" dirty="0"/>
              <a:t>конце раннего мела </a:t>
            </a:r>
            <a:r>
              <a:rPr lang="ru-RU" b="1" dirty="0"/>
              <a:t>возникает Канадский бассейн</a:t>
            </a:r>
            <a:r>
              <a:rPr lang="ru-RU" dirty="0"/>
              <a:t> Северного Ледовитого  океана, в результате отодвигания Чукотки и Аляски от Канадского Арктического архипелага.</a:t>
            </a:r>
          </a:p>
          <a:p>
            <a:pPr marL="0" indent="0" algn="just">
              <a:buNone/>
            </a:pPr>
            <a:r>
              <a:rPr lang="ru-RU" dirty="0" smtClean="0"/>
              <a:t>	В </a:t>
            </a:r>
            <a:r>
              <a:rPr lang="ru-RU" dirty="0" err="1"/>
              <a:t>туроне</a:t>
            </a:r>
            <a:r>
              <a:rPr lang="ru-RU" dirty="0"/>
              <a:t> начинается отделение Австралии от Антарктиды и продвижение Австралии к северу. Индостан быстро удаляется к северу и приближается в Евразии. На севере Атлантики </a:t>
            </a:r>
            <a:r>
              <a:rPr lang="ru-RU" dirty="0" err="1"/>
              <a:t>спрединг</a:t>
            </a:r>
            <a:r>
              <a:rPr lang="ru-RU" dirty="0"/>
              <a:t> распространяется в направлении </a:t>
            </a:r>
            <a:r>
              <a:rPr lang="ru-RU" dirty="0" err="1"/>
              <a:t>Лабрадорского</a:t>
            </a:r>
            <a:r>
              <a:rPr lang="ru-RU" dirty="0"/>
              <a:t> моря и залива Баффина: начинается отделение Гренландии вместе с Евразией от Северной Америки, т.е. распад Лавразии). Заканчивается образование основного бассейна Карибского моря (</a:t>
            </a:r>
            <a:r>
              <a:rPr lang="ru-RU" dirty="0" err="1"/>
              <a:t>Колумбийско-Венесульэского</a:t>
            </a:r>
            <a:r>
              <a:rPr lang="ru-RU" dirty="0"/>
              <a:t>), возникают вулканические дуги (Панамская, </a:t>
            </a:r>
            <a:r>
              <a:rPr lang="ru-RU" dirty="0" err="1"/>
              <a:t>Малоантильская</a:t>
            </a:r>
            <a:r>
              <a:rPr lang="ru-RU" dirty="0"/>
              <a:t>).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782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Климат раннего мела</a:t>
            </a:r>
            <a:endParaRPr lang="ru-RU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77686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512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Климат позднего мела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70485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890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Значительная </a:t>
            </a:r>
            <a:r>
              <a:rPr lang="ru-RU" dirty="0"/>
              <a:t>часть позднего мела характеризуется необычайно интенсивным развитием фитопланктона, в меньшей степени зоопланктона. Считается, что развитие планктона происходило в условиях существенного повышения уровня Мирового океана и благоприятных климатических условиях. Этот событие получило название мелового «</a:t>
            </a:r>
            <a:r>
              <a:rPr lang="ru-RU" b="1" dirty="0"/>
              <a:t>планктонного взрыва</a:t>
            </a:r>
            <a:r>
              <a:rPr lang="ru-RU" dirty="0"/>
              <a:t>».</a:t>
            </a:r>
          </a:p>
          <a:p>
            <a:pPr marL="0" indent="0" algn="just">
              <a:buNone/>
            </a:pPr>
            <a:r>
              <a:rPr lang="ru-RU" dirty="0" smtClean="0"/>
              <a:t>	В </a:t>
            </a:r>
            <a:r>
              <a:rPr lang="ru-RU" dirty="0"/>
              <a:t>формировании белого писчего мела принимают участие наннопланктон и мелкие фораминиферы.</a:t>
            </a:r>
          </a:p>
          <a:p>
            <a:pPr marL="0" indent="0" algn="just">
              <a:buNone/>
            </a:pPr>
            <a:r>
              <a:rPr lang="ru-RU" dirty="0" smtClean="0"/>
              <a:t>	В </a:t>
            </a:r>
            <a:r>
              <a:rPr lang="ru-RU" dirty="0"/>
              <a:t>меловом периоде появляется 7 отрядов морских животных: 1 отряд фораминифер, 3 отряда кораллов, 2 отряда брюхоногих, 1 отряд морских ежей.</a:t>
            </a:r>
          </a:p>
          <a:p>
            <a:pPr marL="0" indent="0" algn="just">
              <a:buNone/>
            </a:pPr>
            <a:r>
              <a:rPr lang="ru-RU" dirty="0" smtClean="0"/>
              <a:t>	На </a:t>
            </a:r>
            <a:r>
              <a:rPr lang="ru-RU" dirty="0"/>
              <a:t>рубеже мезозоя и кайнозоя исчезают планктонные фораминиферы, аммониты, белемниты, </a:t>
            </a:r>
            <a:r>
              <a:rPr lang="ru-RU" dirty="0" err="1"/>
              <a:t>кораллоподобные</a:t>
            </a:r>
            <a:r>
              <a:rPr lang="ru-RU" dirty="0"/>
              <a:t> двустворчатые моллюски – рудисты. Кроме перечисленных исчезло 50% семейств радиолярий, 75% семейств </a:t>
            </a:r>
            <a:r>
              <a:rPr lang="ru-RU" dirty="0" err="1"/>
              <a:t>брахиопод</a:t>
            </a:r>
            <a:r>
              <a:rPr lang="ru-RU" dirty="0"/>
              <a:t>; от 25 до 75% семейств лишились двустворчатые и брюхоногие моллюски, морские ежи, морские лилии. На 75% сократилось число акул. В целом вымерло более 100 семейств морских беспозвоночных.</a:t>
            </a:r>
          </a:p>
        </p:txBody>
      </p:sp>
    </p:spTree>
    <p:extLst>
      <p:ext uri="{BB962C8B-B14F-4D97-AF65-F5344CB8AC3E}">
        <p14:creationId xmlns:p14="http://schemas.microsoft.com/office/powerpoint/2010/main" val="3971883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/>
              <a:t>	</a:t>
            </a:r>
            <a:r>
              <a:rPr lang="ru-RU" dirty="0" smtClean="0"/>
              <a:t>В </a:t>
            </a:r>
            <a:r>
              <a:rPr lang="ru-RU" dirty="0"/>
              <a:t>раннем мелу растительный покров представлен сообществами голосеменных  - </a:t>
            </a:r>
            <a:r>
              <a:rPr lang="ru-RU" dirty="0" err="1"/>
              <a:t>цикадофиты</a:t>
            </a:r>
            <a:r>
              <a:rPr lang="ru-RU" dirty="0"/>
              <a:t>, </a:t>
            </a:r>
            <a:r>
              <a:rPr lang="ru-RU" dirty="0" err="1"/>
              <a:t>гинкговые</a:t>
            </a:r>
            <a:r>
              <a:rPr lang="ru-RU" dirty="0"/>
              <a:t>, </a:t>
            </a:r>
            <a:r>
              <a:rPr lang="ru-RU" dirty="0" err="1"/>
              <a:t>беннетиттовые</a:t>
            </a:r>
            <a:r>
              <a:rPr lang="ru-RU" dirty="0"/>
              <a:t>, а также папоротниковыми. В </a:t>
            </a:r>
            <a:r>
              <a:rPr lang="ru-RU" dirty="0" err="1"/>
              <a:t>барреме</a:t>
            </a:r>
            <a:r>
              <a:rPr lang="ru-RU" dirty="0"/>
              <a:t> появляются </a:t>
            </a:r>
            <a:r>
              <a:rPr lang="ru-RU" b="1" dirty="0"/>
              <a:t>первые покрытосеменные растения</a:t>
            </a:r>
            <a:r>
              <a:rPr lang="ru-RU" dirty="0" smtClean="0"/>
              <a:t>. </a:t>
            </a:r>
            <a:r>
              <a:rPr lang="ru-RU" dirty="0"/>
              <a:t>В </a:t>
            </a:r>
            <a:r>
              <a:rPr lang="ru-RU" dirty="0" err="1"/>
              <a:t>сеномане</a:t>
            </a:r>
            <a:r>
              <a:rPr lang="ru-RU" dirty="0"/>
              <a:t> покрытосеменные растения вытесняют голосеменные. Флора становится </a:t>
            </a:r>
            <a:r>
              <a:rPr lang="ru-RU" dirty="0" err="1"/>
              <a:t>кайнофитной</a:t>
            </a:r>
            <a:r>
              <a:rPr lang="ru-RU" dirty="0"/>
              <a:t>. В ее составе присутствует немало современных </a:t>
            </a:r>
            <a:r>
              <a:rPr lang="ru-RU" dirty="0" smtClean="0"/>
              <a:t>форм.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	Среди </a:t>
            </a:r>
            <a:r>
              <a:rPr lang="ru-RU" dirty="0"/>
              <a:t>динозавров для раннего мела характерны </a:t>
            </a:r>
            <a:r>
              <a:rPr lang="ru-RU" b="1" dirty="0"/>
              <a:t>игуанодоны</a:t>
            </a:r>
            <a:r>
              <a:rPr lang="ru-RU" dirty="0"/>
              <a:t>, для позднего мела – </a:t>
            </a:r>
            <a:r>
              <a:rPr lang="ru-RU" b="1" dirty="0"/>
              <a:t>гадрозавры</a:t>
            </a:r>
            <a:r>
              <a:rPr lang="ru-RU" dirty="0"/>
              <a:t> или утконосые динозавры; рогатые травоядные четвероногие динозавры. Хищники представлены </a:t>
            </a:r>
            <a:r>
              <a:rPr lang="ru-RU" b="1" dirty="0" err="1" smtClean="0"/>
              <a:t>тиранозаврами</a:t>
            </a:r>
            <a:r>
              <a:rPr lang="ru-RU" dirty="0"/>
              <a:t>, </a:t>
            </a:r>
            <a:r>
              <a:rPr lang="ru-RU" b="1" dirty="0"/>
              <a:t>тарбозаврами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	Для </a:t>
            </a:r>
            <a:r>
              <a:rPr lang="ru-RU" dirty="0"/>
              <a:t>крупных растительноядных динозавров позднего мела характерно наличие клювов и других изменений, указывающих на смену основных пищевых ресурсов (связанную с массовым распространением цветковых растений).</a:t>
            </a:r>
          </a:p>
          <a:p>
            <a:pPr marL="0" indent="0" algn="just">
              <a:buNone/>
            </a:pPr>
            <a:r>
              <a:rPr lang="ru-RU" dirty="0" smtClean="0"/>
              <a:t>	В </a:t>
            </a:r>
            <a:r>
              <a:rPr lang="ru-RU" dirty="0"/>
              <a:t>мелу появляются </a:t>
            </a:r>
            <a:r>
              <a:rPr lang="ru-RU" b="1" dirty="0"/>
              <a:t>настоящие птицы</a:t>
            </a:r>
            <a:r>
              <a:rPr lang="ru-RU" dirty="0"/>
              <a:t> – зубастые и беззубые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	Массовое вымирание происходит и на суше – в конце мела вымирают последние динозавры.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8390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3642DE8-F35E-4647-9941-4680D84CEF5A}"/>
</file>

<file path=customXml/itemProps2.xml><?xml version="1.0" encoding="utf-8"?>
<ds:datastoreItem xmlns:ds="http://schemas.openxmlformats.org/officeDocument/2006/customXml" ds:itemID="{D4462725-976B-4F9B-86AD-D305C0CA6D68}"/>
</file>

<file path=customXml/itemProps3.xml><?xml version="1.0" encoding="utf-8"?>
<ds:datastoreItem xmlns:ds="http://schemas.openxmlformats.org/officeDocument/2006/customXml" ds:itemID="{67D680C7-A296-41A1-9451-4D02FED02AC4}"/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24</TotalTime>
  <Words>189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Аптека</vt:lpstr>
      <vt:lpstr>История Земли в меловом периоде</vt:lpstr>
      <vt:lpstr>Стратиграфия меловой системы</vt:lpstr>
      <vt:lpstr>География раннего мела</vt:lpstr>
      <vt:lpstr>География позднего мела</vt:lpstr>
      <vt:lpstr>Презентация PowerPoint</vt:lpstr>
      <vt:lpstr>Климат раннего мела</vt:lpstr>
      <vt:lpstr>Климат позднего мела</vt:lpstr>
      <vt:lpstr>Презентация PowerPoint</vt:lpstr>
      <vt:lpstr>Презентация PowerPoint</vt:lpstr>
      <vt:lpstr>Игуанодон</vt:lpstr>
      <vt:lpstr>Тиранозавр</vt:lpstr>
      <vt:lpstr>Цветковые растения</vt:lpstr>
      <vt:lpstr>Полезные ископаемые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Земли в меловом периоде</dc:title>
  <dc:creator>Ангу</dc:creator>
  <cp:lastModifiedBy>Ангу</cp:lastModifiedBy>
  <cp:revision>10</cp:revision>
  <dcterms:modified xsi:type="dcterms:W3CDTF">2013-04-02T20:07:36Z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