
<file path=[Content_Types].xml><?xml version="1.0" encoding="utf-8"?>
<Types xmlns="http://schemas.openxmlformats.org/package/2006/content-types"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История Земли в кембрии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Историческая геология (курс лекций)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567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Археоциаты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73430" y="1600200"/>
            <a:ext cx="4397139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120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Кембрийская фауна</a:t>
            </a:r>
            <a:endParaRPr lang="ru-RU" sz="4000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95198" y="1600200"/>
            <a:ext cx="3553603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253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Полезные ископаемые кембрия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7200" b="1" dirty="0" smtClean="0"/>
              <a:t>Месторождения </a:t>
            </a:r>
            <a:r>
              <a:rPr lang="ru-RU" sz="7200" b="1" dirty="0"/>
              <a:t>нефти.</a:t>
            </a:r>
            <a:r>
              <a:rPr lang="ru-RU" sz="7200" dirty="0"/>
              <a:t> К кембрию относятся нефтеносные горизонты Иркутского амфитеатра и Прибалтики, месторождения </a:t>
            </a:r>
            <a:r>
              <a:rPr lang="ru-RU" sz="7200" dirty="0" err="1"/>
              <a:t>Хасс-Месауд</a:t>
            </a:r>
            <a:r>
              <a:rPr lang="ru-RU" sz="7200" dirty="0"/>
              <a:t> в Алжирской Сахаре.</a:t>
            </a:r>
          </a:p>
          <a:p>
            <a:pPr algn="just"/>
            <a:r>
              <a:rPr lang="ru-RU" sz="7200" b="1" dirty="0"/>
              <a:t>Месторождения битуминозных сланцев.</a:t>
            </a:r>
            <a:r>
              <a:rPr lang="ru-RU" sz="7200" dirty="0"/>
              <a:t> Кембрийский возраст имеют битуминозные квасцовые сланцы (источник уранового концентрата) в Швеции.</a:t>
            </a:r>
          </a:p>
          <a:p>
            <a:pPr algn="just"/>
            <a:r>
              <a:rPr lang="ru-RU" sz="7200" b="1" dirty="0"/>
              <a:t>Месторождения фосфоритов.</a:t>
            </a:r>
            <a:r>
              <a:rPr lang="ru-RU" sz="7200" dirty="0"/>
              <a:t> Ранний кембрий – одна из крупнейших эпох накопления фосфоритов и солей в истории Земли. В это время образовались </a:t>
            </a:r>
            <a:r>
              <a:rPr lang="ru-RU" sz="7200" dirty="0" err="1"/>
              <a:t>фосфоритоносные</a:t>
            </a:r>
            <a:r>
              <a:rPr lang="ru-RU" sz="7200" dirty="0"/>
              <a:t> бассейны в Каратау (Казахстан), на юго-востоке Китая, на севере Вьетнама.</a:t>
            </a:r>
          </a:p>
          <a:p>
            <a:pPr algn="just"/>
            <a:r>
              <a:rPr lang="ru-RU" sz="7200" b="1" dirty="0"/>
              <a:t>Месторождения солей.</a:t>
            </a:r>
            <a:r>
              <a:rPr lang="ru-RU" sz="7200" dirty="0"/>
              <a:t> Кембрийское накопление солей по масштабам сопоставимо с девоном и </a:t>
            </a:r>
            <a:r>
              <a:rPr lang="ru-RU" sz="7200" dirty="0" err="1"/>
              <a:t>пермью</a:t>
            </a:r>
            <a:r>
              <a:rPr lang="ru-RU" sz="7200" dirty="0"/>
              <a:t>. Наиболее крупные соленосные бассейны – </a:t>
            </a:r>
            <a:r>
              <a:rPr lang="ru-RU" sz="7200" dirty="0" err="1"/>
              <a:t>Лено</a:t>
            </a:r>
            <a:r>
              <a:rPr lang="ru-RU" sz="7200" dirty="0"/>
              <a:t>-Вилюйский, Пакистанский, Северо-Китайский, Макензи.</a:t>
            </a:r>
          </a:p>
          <a:p>
            <a:pPr algn="just"/>
            <a:r>
              <a:rPr lang="ru-RU" sz="7200" b="1" dirty="0"/>
              <a:t>Месторождения асбеста и талька</a:t>
            </a:r>
            <a:r>
              <a:rPr lang="ru-RU" sz="7200" dirty="0"/>
              <a:t> – связан с ультраосновными породами Северной Америки и Алтае-Саянской области</a:t>
            </a:r>
          </a:p>
          <a:p>
            <a:pPr algn="just"/>
            <a:r>
              <a:rPr lang="ru-RU" sz="7200" b="1" dirty="0" err="1"/>
              <a:t>Месторждения</a:t>
            </a:r>
            <a:r>
              <a:rPr lang="ru-RU" sz="7200" b="1" dirty="0"/>
              <a:t> олова и вольфрама</a:t>
            </a:r>
            <a:r>
              <a:rPr lang="ru-RU" sz="7200" dirty="0"/>
              <a:t> – связаны с кислыми </a:t>
            </a:r>
            <a:r>
              <a:rPr lang="ru-RU" sz="7200" dirty="0" err="1"/>
              <a:t>интрузиями</a:t>
            </a:r>
            <a:r>
              <a:rPr lang="ru-RU" sz="7200" dirty="0"/>
              <a:t> на востоке России и в Китае.</a:t>
            </a:r>
          </a:p>
          <a:p>
            <a:pPr algn="just"/>
            <a:r>
              <a:rPr lang="ru-RU" sz="7200" b="1" dirty="0"/>
              <a:t>Месторождения марганца</a:t>
            </a:r>
            <a:r>
              <a:rPr lang="ru-RU" sz="7200" dirty="0"/>
              <a:t> (Кузнецкий Алатау).</a:t>
            </a:r>
          </a:p>
          <a:p>
            <a:pPr algn="just"/>
            <a:r>
              <a:rPr lang="ru-RU" sz="7200" b="1" dirty="0"/>
              <a:t>Месторождения железных руд</a:t>
            </a:r>
            <a:r>
              <a:rPr lang="ru-RU" sz="7200" dirty="0"/>
              <a:t> (Горная </a:t>
            </a:r>
            <a:r>
              <a:rPr lang="ru-RU" sz="7200" dirty="0" err="1"/>
              <a:t>Шория</a:t>
            </a:r>
            <a:r>
              <a:rPr lang="ru-RU" sz="7200" dirty="0"/>
              <a:t>).</a:t>
            </a:r>
          </a:p>
          <a:p>
            <a:pPr algn="just"/>
            <a:r>
              <a:rPr lang="ru-RU" sz="7200" b="1" dirty="0"/>
              <a:t>Месторождения хромитов, меди, кобальта</a:t>
            </a:r>
            <a:r>
              <a:rPr lang="ru-RU" sz="7200" dirty="0"/>
              <a:t> (Норвегия).</a:t>
            </a:r>
          </a:p>
          <a:p>
            <a:r>
              <a:rPr lang="ru-RU" sz="7200" b="1" dirty="0"/>
              <a:t>Месторождения полиметаллов</a:t>
            </a:r>
            <a:r>
              <a:rPr lang="ru-RU" sz="7200" dirty="0"/>
              <a:t> (Восточная Сибирь, Бирма).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960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Стратиграфия кембрия (МСШ)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8424936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810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3200" dirty="0"/>
              <a:t>Кембрийский период характеризовался в основном спокойным тектоническим режимом.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 fontScale="85000" lnSpcReduction="20000"/>
          </a:bodyPr>
          <a:lstStyle/>
          <a:p>
            <a:pPr marL="457200" lvl="1" indent="0" algn="just">
              <a:buNone/>
            </a:pPr>
            <a:r>
              <a:rPr lang="ru-RU" dirty="0" smtClean="0"/>
              <a:t>	По </a:t>
            </a:r>
            <a:r>
              <a:rPr lang="ru-RU" dirty="0"/>
              <a:t>характеру проявления тектонических движений в кембрии все платформы можно разделить на три </a:t>
            </a:r>
            <a:r>
              <a:rPr lang="ru-RU" dirty="0" smtClean="0"/>
              <a:t>группы:</a:t>
            </a:r>
          </a:p>
          <a:p>
            <a:pPr marL="971550" lvl="1" indent="-514350" algn="just">
              <a:buAutoNum type="arabicPeriod"/>
            </a:pPr>
            <a:r>
              <a:rPr lang="ru-RU" dirty="0" smtClean="0"/>
              <a:t>Сибирская</a:t>
            </a:r>
            <a:r>
              <a:rPr lang="ru-RU" dirty="0"/>
              <a:t>, Китайская, Австралийская – испытали </a:t>
            </a:r>
            <a:r>
              <a:rPr lang="ru-RU" sz="2600" dirty="0"/>
              <a:t>максимальное погружение, моря покрывали обширные окраинные части; мощность кембрийских отложений 1-2 </a:t>
            </a:r>
            <a:r>
              <a:rPr lang="ru-RU" sz="2600" dirty="0" smtClean="0"/>
              <a:t>км;</a:t>
            </a:r>
          </a:p>
          <a:p>
            <a:pPr marL="971550" lvl="1" indent="-514350" algn="just">
              <a:buAutoNum type="arabicPeriod"/>
            </a:pPr>
            <a:r>
              <a:rPr lang="ru-RU" sz="2600" dirty="0" smtClean="0"/>
              <a:t>Североамериканская </a:t>
            </a:r>
            <a:r>
              <a:rPr lang="ru-RU" sz="2600" dirty="0"/>
              <a:t>(Лаврентия) и Восточно-Европейская (Балтия) – моря занимали отдельные широкие плоские прогибы, где накапливались преимущественно песчано-глинистые породы мощностью 300-500 м</a:t>
            </a:r>
            <a:r>
              <a:rPr lang="ru-RU" sz="2600" dirty="0" smtClean="0"/>
              <a:t>;</a:t>
            </a:r>
          </a:p>
          <a:p>
            <a:pPr marL="971550" lvl="1" indent="-514350" algn="just">
              <a:buAutoNum type="arabicPeriod"/>
            </a:pPr>
            <a:r>
              <a:rPr lang="ru-RU" sz="2600" dirty="0" smtClean="0"/>
              <a:t>Гондвана </a:t>
            </a:r>
            <a:r>
              <a:rPr lang="ru-RU" sz="2600" dirty="0"/>
              <a:t>– приподнятые участки суши.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838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Океаны кембрия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Океан </a:t>
            </a:r>
            <a:r>
              <a:rPr lang="ru-RU" b="1" dirty="0" err="1"/>
              <a:t>Япетус</a:t>
            </a:r>
            <a:r>
              <a:rPr lang="ru-RU" dirty="0"/>
              <a:t> отделил Северную Америку и Гренландию (Лаврентия) от Восточно-Европейской платформы (Балтика или </a:t>
            </a:r>
            <a:r>
              <a:rPr lang="ru-RU" dirty="0" err="1"/>
              <a:t>Фенносарматия</a:t>
            </a:r>
            <a:r>
              <a:rPr lang="ru-RU" dirty="0"/>
              <a:t>). Причем Лаврентия разместилась на экваторе, а Балтика – в тропиках южного полушария. В раннем кембрии в </a:t>
            </a:r>
            <a:r>
              <a:rPr lang="ru-RU" dirty="0" err="1" smtClean="0"/>
              <a:t>Япетусе</a:t>
            </a:r>
            <a:r>
              <a:rPr lang="ru-RU" dirty="0" smtClean="0"/>
              <a:t> </a:t>
            </a:r>
            <a:r>
              <a:rPr lang="ru-RU" dirty="0"/>
              <a:t>зарождается </a:t>
            </a:r>
            <a:r>
              <a:rPr lang="ru-RU" dirty="0" err="1"/>
              <a:t>энсиматическая</a:t>
            </a:r>
            <a:r>
              <a:rPr lang="ru-RU" dirty="0"/>
              <a:t> вулканическая дуга – </a:t>
            </a:r>
            <a:r>
              <a:rPr lang="ru-RU" dirty="0" err="1"/>
              <a:t>Таконская</a:t>
            </a:r>
            <a:r>
              <a:rPr lang="ru-RU" dirty="0"/>
              <a:t>.</a:t>
            </a:r>
          </a:p>
          <a:p>
            <a:pPr algn="just"/>
            <a:r>
              <a:rPr lang="ru-RU" b="1" dirty="0"/>
              <a:t>Палеоазиатский</a:t>
            </a:r>
            <a:r>
              <a:rPr lang="ru-RU" dirty="0"/>
              <a:t> океан отделил Балтику от Восточной Сибири, а последнюю от </a:t>
            </a:r>
            <a:r>
              <a:rPr lang="ru-RU" dirty="0" err="1"/>
              <a:t>Таримского</a:t>
            </a:r>
            <a:r>
              <a:rPr lang="ru-RU" dirty="0"/>
              <a:t> и Китайско-Корейского континентов. В состав Палеоазиатского океана </a:t>
            </a:r>
            <a:r>
              <a:rPr lang="ru-RU" dirty="0" smtClean="0"/>
              <a:t>входил </a:t>
            </a:r>
            <a:r>
              <a:rPr lang="ru-RU" dirty="0" err="1"/>
              <a:t>Палеоуральский</a:t>
            </a:r>
            <a:r>
              <a:rPr lang="ru-RU" dirty="0"/>
              <a:t> океан, отделяющий Монгольскую и Казахскую дуги от Сибири.</a:t>
            </a:r>
          </a:p>
          <a:p>
            <a:pPr algn="just"/>
            <a:r>
              <a:rPr lang="ru-RU" b="1" dirty="0"/>
              <a:t>Средиземноморский океан (</a:t>
            </a:r>
            <a:r>
              <a:rPr lang="ru-RU" b="1" dirty="0" err="1"/>
              <a:t>Палеотетис</a:t>
            </a:r>
            <a:r>
              <a:rPr lang="ru-RU" b="1" dirty="0"/>
              <a:t> или </a:t>
            </a:r>
            <a:r>
              <a:rPr lang="ru-RU" b="1" dirty="0" err="1"/>
              <a:t>Прототетис</a:t>
            </a:r>
            <a:r>
              <a:rPr lang="ru-RU" b="1" dirty="0"/>
              <a:t>)</a:t>
            </a:r>
            <a:r>
              <a:rPr lang="ru-RU" dirty="0"/>
              <a:t> отделил Гондвану от Северной Америки, Балтики, </a:t>
            </a:r>
            <a:r>
              <a:rPr lang="ru-RU" dirty="0" err="1"/>
              <a:t>Таримского</a:t>
            </a:r>
            <a:r>
              <a:rPr lang="ru-RU" dirty="0"/>
              <a:t> и Китайско-Корейского материков.</a:t>
            </a:r>
          </a:p>
          <a:p>
            <a:pPr algn="just"/>
            <a:r>
              <a:rPr lang="ru-RU" dirty="0"/>
              <a:t>Эти океаны соединялись между собой и с четвертым океанов – </a:t>
            </a:r>
            <a:r>
              <a:rPr lang="ru-RU" b="1" dirty="0" err="1"/>
              <a:t>Палеопацификой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456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География кембрия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656467"/>
            <a:ext cx="8229600" cy="459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169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Осадконакопление в кембрии имеет ряд отличий от протерозойского.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Главными </a:t>
            </a:r>
            <a:r>
              <a:rPr lang="ru-RU" dirty="0"/>
              <a:t>его чертами являются: </a:t>
            </a:r>
          </a:p>
          <a:p>
            <a:pPr algn="just"/>
            <a:r>
              <a:rPr lang="ru-RU" dirty="0"/>
              <a:t>1) резкое сокращение формирования комплексов магматических и метаморфических пород; преобладают осадочные породы; </a:t>
            </a:r>
          </a:p>
          <a:p>
            <a:pPr algn="just"/>
            <a:r>
              <a:rPr lang="ru-RU" dirty="0"/>
              <a:t>2) накопление древнейших в истории Земли залежей каменной соли, гипса, ангидрита; </a:t>
            </a:r>
          </a:p>
          <a:p>
            <a:pPr algn="just"/>
            <a:r>
              <a:rPr lang="ru-RU" dirty="0"/>
              <a:t>3) образование </a:t>
            </a:r>
            <a:r>
              <a:rPr lang="ru-RU" dirty="0" err="1"/>
              <a:t>нефтематеринских</a:t>
            </a:r>
            <a:r>
              <a:rPr lang="ru-RU" dirty="0"/>
              <a:t> пород, давших начало месторождениям нефти и газа.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996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Главное событие кембрия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Наиболее четким отличием кембрия, как и всего </a:t>
            </a:r>
            <a:r>
              <a:rPr lang="ru-RU" dirty="0" err="1"/>
              <a:t>фанерозоя</a:t>
            </a:r>
            <a:r>
              <a:rPr lang="ru-RU" dirty="0"/>
              <a:t>, от предшествующих этапов развития Земли, является неожиданное и </a:t>
            </a:r>
            <a:r>
              <a:rPr lang="ru-RU" b="1" dirty="0"/>
              <a:t>массовое появление сложноорганизованных животных с твердым скелетом</a:t>
            </a:r>
            <a:r>
              <a:rPr lang="ru-RU" b="1" dirty="0" smtClean="0"/>
              <a:t>. </a:t>
            </a:r>
            <a:r>
              <a:rPr lang="ru-RU" dirty="0"/>
              <a:t>Развитие скелетных организмов должно было произойти очень быстро – максимум несколько миллионов лет.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342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Образование </a:t>
            </a:r>
            <a:r>
              <a:rPr lang="ru-RU" dirty="0"/>
              <a:t>твердых частей тела (покровы, раковины, скелет), как проявление </a:t>
            </a:r>
            <a:r>
              <a:rPr lang="ru-RU" dirty="0" err="1"/>
              <a:t>биоминерализации</a:t>
            </a:r>
            <a:r>
              <a:rPr lang="ru-RU" dirty="0"/>
              <a:t>, происходило у разных групп организмов в разное время. Так, у низкоорганизованных групп оно началось еще в середине венда, у большинства – в кембрии, у наиболее высокоорганизованных – в </a:t>
            </a:r>
            <a:r>
              <a:rPr lang="ru-RU" dirty="0" err="1"/>
              <a:t>ордовике</a:t>
            </a:r>
            <a:r>
              <a:rPr lang="ru-RU" dirty="0"/>
              <a:t>. Твердые части тела строились из преимущественно карбонатов кальция, фосфатов и кремнезема. Причем, первоначально 2/3 морских организмов образуют фосфоритовую твердую часть, 1/3 – карбонатно-кальциевую. Но за относительно короткое время (20 млн. лет) уже 50% организмов приобретают карбонатный скелет.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495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Кембрийская фауна</a:t>
            </a:r>
            <a:endParaRPr lang="ru-RU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31722" y="1600200"/>
            <a:ext cx="3680556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02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050AC9-F58E-4F5D-99EB-57D89D0F0D52}"/>
</file>

<file path=customXml/itemProps2.xml><?xml version="1.0" encoding="utf-8"?>
<ds:datastoreItem xmlns:ds="http://schemas.openxmlformats.org/officeDocument/2006/customXml" ds:itemID="{44586A77-5530-4CD1-AF9F-F1AED7F87479}"/>
</file>

<file path=customXml/itemProps3.xml><?xml version="1.0" encoding="utf-8"?>
<ds:datastoreItem xmlns:ds="http://schemas.openxmlformats.org/officeDocument/2006/customXml" ds:itemID="{5BE2240F-E481-48BD-92D6-5C52F33C0110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</TotalTime>
  <Words>357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История Земли в кембрии</vt:lpstr>
      <vt:lpstr>Стратиграфия кембрия (МСШ)</vt:lpstr>
      <vt:lpstr>Кембрийский период характеризовался в основном спокойным тектоническим режимом.</vt:lpstr>
      <vt:lpstr>Океаны кембрия</vt:lpstr>
      <vt:lpstr>География кембрия</vt:lpstr>
      <vt:lpstr>Осадконакопление в кембрии имеет ряд отличий от протерозойского.</vt:lpstr>
      <vt:lpstr>Главное событие кембрия</vt:lpstr>
      <vt:lpstr>Презентация PowerPoint</vt:lpstr>
      <vt:lpstr>Кембрийская фауна</vt:lpstr>
      <vt:lpstr>Археоциаты</vt:lpstr>
      <vt:lpstr>Кембрийская фауна</vt:lpstr>
      <vt:lpstr>Полезные ископаемые кембрия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Земли в кембрии</dc:title>
  <dc:creator>Ангу</dc:creator>
  <cp:lastModifiedBy>Ангу</cp:lastModifiedBy>
  <cp:revision>14</cp:revision>
  <dcterms:modified xsi:type="dcterms:W3CDTF">2013-04-01T11:05:18Z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