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5" r:id="rId3"/>
    <p:sldId id="268" r:id="rId4"/>
    <p:sldId id="269" r:id="rId5"/>
    <p:sldId id="270" r:id="rId6"/>
    <p:sldId id="271" r:id="rId7"/>
    <p:sldId id="272" r:id="rId8"/>
    <p:sldId id="274" r:id="rId9"/>
    <p:sldId id="276" r:id="rId10"/>
    <p:sldId id="277" r:id="rId11"/>
    <p:sldId id="278" r:id="rId12"/>
    <p:sldId id="279" r:id="rId13"/>
    <p:sldId id="280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7542" y="728883"/>
            <a:ext cx="7728915" cy="25069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53339" y="2084323"/>
            <a:ext cx="8437321" cy="33331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2686" y="2636460"/>
            <a:ext cx="82296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57200" y="28194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Arial Black" panose="020B0A04020102020204" pitchFamily="34" charset="0"/>
              </a:rPr>
              <a:t>КЛАССИФИКАЦИЯ, НОМЕНКЛАТУРА, СИСТЕМАТИКА И ДИАГНОСТИКА ПОЧВ</a:t>
            </a:r>
            <a:endParaRPr lang="ru-RU" sz="3200" b="1" dirty="0">
              <a:latin typeface="Arial Black" panose="020B0A040201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57200" y="152400"/>
            <a:ext cx="83058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t"/>
            <a:r>
              <a:rPr lang="ru-RU" b="1" dirty="0">
                <a:solidFill>
                  <a:schemeClr val="tx1"/>
                </a:solidFill>
              </a:rPr>
              <a:t>Учреждение образования </a:t>
            </a:r>
            <a:endParaRPr lang="ru-RU" b="1" dirty="0">
              <a:solidFill>
                <a:schemeClr val="tx1"/>
              </a:solidFill>
              <a:latin typeface="Arial"/>
            </a:endParaRPr>
          </a:p>
          <a:p>
            <a:pPr algn="ctr" fontAlgn="t"/>
            <a:r>
              <a:rPr lang="ru-RU" b="1" dirty="0">
                <a:solidFill>
                  <a:schemeClr val="tx1"/>
                </a:solidFill>
              </a:rPr>
              <a:t>«Гомельский государственный университет </a:t>
            </a:r>
            <a:endParaRPr lang="ru-RU" b="1" dirty="0">
              <a:solidFill>
                <a:schemeClr val="tx1"/>
              </a:solidFill>
              <a:latin typeface="Arial"/>
            </a:endParaRPr>
          </a:p>
          <a:p>
            <a:pPr algn="ctr" fontAlgn="t"/>
            <a:r>
              <a:rPr lang="ru-RU" b="1" dirty="0">
                <a:solidFill>
                  <a:schemeClr val="tx1"/>
                </a:solidFill>
              </a:rPr>
              <a:t>им. Франциска Скорины»</a:t>
            </a:r>
            <a:endParaRPr lang="ru-RU" b="1" dirty="0">
              <a:solidFill>
                <a:schemeClr val="tx1"/>
              </a:solidFill>
              <a:latin typeface="Arial"/>
            </a:endParaRPr>
          </a:p>
          <a:p>
            <a:pPr algn="ctr" fontAlgn="t"/>
            <a:r>
              <a:rPr lang="ru-RU" b="1" dirty="0">
                <a:solidFill>
                  <a:schemeClr val="tx1"/>
                </a:solidFill>
              </a:rPr>
              <a:t>Геолого-географический факультет</a:t>
            </a:r>
          </a:p>
          <a:p>
            <a:pPr algn="ctr" fontAlgn="t"/>
            <a:r>
              <a:rPr lang="ru-RU" b="1" dirty="0">
                <a:solidFill>
                  <a:schemeClr val="tx1"/>
                </a:solidFill>
              </a:rPr>
              <a:t>Кафедра геологии и географии</a:t>
            </a:r>
            <a:endParaRPr lang="ru-RU" b="1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5000" y="529832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/>
              <a:t>Старший преподаватель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/>
              <a:t>Кафедры геологии и географии 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/>
              <a:t>Мележ Т.А.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756238" y="6221650"/>
            <a:ext cx="1479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/>
              <a:t>Гомель, </a:t>
            </a:r>
            <a:r>
              <a:rPr lang="ru-RU" altLang="ru-RU" b="1" dirty="0" smtClean="0"/>
              <a:t>2017</a:t>
            </a:r>
            <a:endParaRPr lang="ru-RU" alt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3740" y="181223"/>
            <a:ext cx="8578850" cy="1329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436563" algn="just">
              <a:lnSpc>
                <a:spcPct val="101400"/>
              </a:lnSpc>
            </a:pPr>
            <a:r>
              <a:rPr sz="2800" spc="-5" dirty="0"/>
              <a:t>Для почв </a:t>
            </a:r>
            <a:r>
              <a:rPr sz="2800" spc="-20" dirty="0"/>
              <a:t>одного </a:t>
            </a:r>
            <a:r>
              <a:rPr sz="2800" spc="-5" dirty="0"/>
              <a:t>типа характерна </a:t>
            </a:r>
            <a:r>
              <a:rPr sz="2800" spc="-10" dirty="0"/>
              <a:t>единая система  </a:t>
            </a:r>
            <a:r>
              <a:rPr sz="2800" spc="-5" dirty="0"/>
              <a:t>основных диагностических </a:t>
            </a:r>
            <a:r>
              <a:rPr sz="2800" spc="-10" dirty="0"/>
              <a:t>горизонтов, </a:t>
            </a:r>
            <a:r>
              <a:rPr sz="2800" spc="-5" dirty="0"/>
              <a:t>а </a:t>
            </a:r>
            <a:r>
              <a:rPr sz="2800" spc="-15" dirty="0"/>
              <a:t>следовательно  </a:t>
            </a:r>
            <a:r>
              <a:rPr sz="2800" spc="-10" dirty="0"/>
              <a:t>однотипность режимов </a:t>
            </a:r>
            <a:r>
              <a:rPr sz="2800" spc="-5" dirty="0"/>
              <a:t>и </a:t>
            </a:r>
            <a:r>
              <a:rPr sz="2800" spc="-10" dirty="0"/>
              <a:t>процессов</a:t>
            </a:r>
            <a:r>
              <a:rPr sz="2800" spc="45" dirty="0"/>
              <a:t> </a:t>
            </a:r>
            <a:r>
              <a:rPr sz="2800" spc="-5" dirty="0"/>
              <a:t>почвообразования</a:t>
            </a:r>
            <a:endParaRPr sz="2800" dirty="0"/>
          </a:p>
        </p:txBody>
      </p:sp>
      <p:sp>
        <p:nvSpPr>
          <p:cNvPr id="3" name="object 3"/>
          <p:cNvSpPr/>
          <p:nvPr/>
        </p:nvSpPr>
        <p:spPr>
          <a:xfrm>
            <a:off x="3703701" y="1649412"/>
            <a:ext cx="4181475" cy="50196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98875" y="1644650"/>
            <a:ext cx="4191000" cy="5029200"/>
          </a:xfrm>
          <a:custGeom>
            <a:avLst/>
            <a:gdLst/>
            <a:ahLst/>
            <a:cxnLst/>
            <a:rect l="l" t="t" r="r" b="b"/>
            <a:pathLst>
              <a:path w="4191000" h="5029200">
                <a:moveTo>
                  <a:pt x="0" y="5029200"/>
                </a:moveTo>
                <a:lnTo>
                  <a:pt x="4191000" y="5029200"/>
                </a:lnTo>
                <a:lnTo>
                  <a:pt x="4191000" y="0"/>
                </a:lnTo>
                <a:lnTo>
                  <a:pt x="0" y="0"/>
                </a:lnTo>
                <a:lnTo>
                  <a:pt x="0" y="5029200"/>
                </a:lnTo>
                <a:close/>
              </a:path>
            </a:pathLst>
          </a:custGeom>
          <a:ln w="9525">
            <a:solidFill>
              <a:srgbClr val="C4BC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76375" y="1628775"/>
            <a:ext cx="2273300" cy="50196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71549" y="1624012"/>
            <a:ext cx="2282825" cy="5029200"/>
          </a:xfrm>
          <a:custGeom>
            <a:avLst/>
            <a:gdLst/>
            <a:ahLst/>
            <a:cxnLst/>
            <a:rect l="l" t="t" r="r" b="b"/>
            <a:pathLst>
              <a:path w="2282825" h="5029200">
                <a:moveTo>
                  <a:pt x="0" y="5029200"/>
                </a:moveTo>
                <a:lnTo>
                  <a:pt x="2282825" y="5029200"/>
                </a:lnTo>
                <a:lnTo>
                  <a:pt x="2282825" y="0"/>
                </a:lnTo>
                <a:lnTo>
                  <a:pt x="0" y="0"/>
                </a:lnTo>
                <a:lnTo>
                  <a:pt x="0" y="5029200"/>
                </a:lnTo>
                <a:close/>
              </a:path>
            </a:pathLst>
          </a:custGeom>
          <a:ln w="9525">
            <a:solidFill>
              <a:srgbClr val="C4BC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542" y="449198"/>
            <a:ext cx="8115934" cy="5594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56845" indent="523875" algn="just">
              <a:lnSpc>
                <a:spcPct val="100000"/>
              </a:lnSpc>
            </a:pPr>
            <a:r>
              <a:rPr sz="3200" i="1" spc="-5" dirty="0">
                <a:latin typeface="Calibri"/>
                <a:cs typeface="Calibri"/>
              </a:rPr>
              <a:t>2. </a:t>
            </a:r>
            <a:r>
              <a:rPr sz="3200" i="1" dirty="0">
                <a:latin typeface="Calibri"/>
                <a:cs typeface="Calibri"/>
              </a:rPr>
              <a:t>Подтип — </a:t>
            </a:r>
            <a:r>
              <a:rPr sz="3200" spc="-5" dirty="0">
                <a:latin typeface="Calibri"/>
                <a:cs typeface="Calibri"/>
              </a:rPr>
              <a:t>группа </a:t>
            </a:r>
            <a:r>
              <a:rPr sz="3200" dirty="0">
                <a:latin typeface="Calibri"/>
                <a:cs typeface="Calibri"/>
              </a:rPr>
              <a:t>почв в </a:t>
            </a:r>
            <a:r>
              <a:rPr sz="3200" spc="-20" dirty="0">
                <a:latin typeface="Calibri"/>
                <a:cs typeface="Calibri"/>
              </a:rPr>
              <a:t>пределах </a:t>
            </a:r>
            <a:r>
              <a:rPr sz="3200" dirty="0">
                <a:latin typeface="Calibri"/>
                <a:cs typeface="Calibri"/>
              </a:rPr>
              <a:t>типа,  </a:t>
            </a:r>
            <a:r>
              <a:rPr sz="3200" spc="-5" dirty="0">
                <a:latin typeface="Calibri"/>
                <a:cs typeface="Calibri"/>
              </a:rPr>
              <a:t>выделяющаяся </a:t>
            </a:r>
            <a:r>
              <a:rPr sz="3200" dirty="0">
                <a:latin typeface="Calibri"/>
                <a:cs typeface="Calibri"/>
              </a:rPr>
              <a:t>внутри типа и </a:t>
            </a:r>
            <a:r>
              <a:rPr sz="3200" spc="-15" dirty="0">
                <a:latin typeface="Calibri"/>
                <a:cs typeface="Calibri"/>
              </a:rPr>
              <a:t>отличающаяся  от </a:t>
            </a:r>
            <a:r>
              <a:rPr sz="3200" spc="-10" dirty="0">
                <a:latin typeface="Calibri"/>
                <a:cs typeface="Calibri"/>
              </a:rPr>
              <a:t>него </a:t>
            </a:r>
            <a:r>
              <a:rPr sz="3200" spc="-5" dirty="0">
                <a:latin typeface="Calibri"/>
                <a:cs typeface="Calibri"/>
              </a:rPr>
              <a:t>признаками качественного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характера,  </a:t>
            </a:r>
            <a:r>
              <a:rPr sz="3200" spc="-15" dirty="0">
                <a:latin typeface="Calibri"/>
                <a:cs typeface="Calibri"/>
              </a:rPr>
              <a:t>которые </a:t>
            </a:r>
            <a:r>
              <a:rPr sz="3200" spc="-5" dirty="0">
                <a:latin typeface="Calibri"/>
                <a:cs typeface="Calibri"/>
              </a:rPr>
              <a:t>возникают </a:t>
            </a:r>
            <a:r>
              <a:rPr sz="3200" dirty="0">
                <a:latin typeface="Calibri"/>
                <a:cs typeface="Calibri"/>
              </a:rPr>
              <a:t>в </a:t>
            </a:r>
            <a:r>
              <a:rPr sz="3200" spc="-30" dirty="0">
                <a:latin typeface="Calibri"/>
                <a:cs typeface="Calibri"/>
              </a:rPr>
              <a:t>результате </a:t>
            </a:r>
            <a:r>
              <a:rPr sz="3200" spc="-5" dirty="0">
                <a:latin typeface="Calibri"/>
                <a:cs typeface="Calibri"/>
              </a:rPr>
              <a:t>наложения  каких-либо </a:t>
            </a:r>
            <a:r>
              <a:rPr sz="3200" spc="-15" dirty="0">
                <a:latin typeface="Calibri"/>
                <a:cs typeface="Calibri"/>
              </a:rPr>
              <a:t>дополнительных </a:t>
            </a:r>
            <a:r>
              <a:rPr sz="3200" spc="-5" dirty="0">
                <a:latin typeface="Calibri"/>
                <a:cs typeface="Calibri"/>
              </a:rPr>
              <a:t>процессов </a:t>
            </a:r>
            <a:r>
              <a:rPr sz="3200" dirty="0">
                <a:latin typeface="Calibri"/>
                <a:cs typeface="Calibri"/>
              </a:rPr>
              <a:t>на  основной </a:t>
            </a:r>
            <a:r>
              <a:rPr sz="3200" spc="-10" dirty="0">
                <a:latin typeface="Calibri"/>
                <a:cs typeface="Calibri"/>
              </a:rPr>
              <a:t>ведущий </a:t>
            </a:r>
            <a:r>
              <a:rPr sz="3200" spc="-5" dirty="0" err="1">
                <a:latin typeface="Calibri"/>
                <a:cs typeface="Calibri"/>
              </a:rPr>
              <a:t>процесс</a:t>
            </a:r>
            <a:r>
              <a:rPr sz="3200" spc="-5" dirty="0">
                <a:latin typeface="Calibri"/>
                <a:cs typeface="Calibri"/>
              </a:rPr>
              <a:t>  </a:t>
            </a:r>
            <a:r>
              <a:rPr sz="3200" dirty="0" err="1" smtClean="0">
                <a:latin typeface="Calibri"/>
                <a:cs typeface="Calibri"/>
              </a:rPr>
              <a:t>почвообразования</a:t>
            </a:r>
            <a:r>
              <a:rPr lang="ru-RU" sz="3200" dirty="0" smtClean="0"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  <a:p>
            <a:pPr marL="12700" indent="523875" algn="just">
              <a:lnSpc>
                <a:spcPct val="100000"/>
              </a:lnSpc>
              <a:spcBef>
                <a:spcPts val="30"/>
              </a:spcBef>
            </a:pPr>
            <a:endParaRPr sz="4650" dirty="0">
              <a:latin typeface="Times New Roman"/>
              <a:cs typeface="Times New Roman"/>
            </a:endParaRPr>
          </a:p>
          <a:p>
            <a:pPr marL="12700" marR="5080" indent="523875" algn="just">
              <a:lnSpc>
                <a:spcPct val="100000"/>
              </a:lnSpc>
            </a:pPr>
            <a:r>
              <a:rPr sz="3200" i="1" dirty="0">
                <a:latin typeface="Calibri"/>
                <a:cs typeface="Calibri"/>
              </a:rPr>
              <a:t>Подтипы </a:t>
            </a:r>
            <a:r>
              <a:rPr sz="3200" dirty="0">
                <a:latin typeface="Calibri"/>
                <a:cs typeface="Calibri"/>
              </a:rPr>
              <a:t>– </a:t>
            </a:r>
            <a:r>
              <a:rPr sz="3200" spc="-25" dirty="0">
                <a:latin typeface="Calibri"/>
                <a:cs typeface="Calibri"/>
              </a:rPr>
              <a:t>это </a:t>
            </a:r>
            <a:r>
              <a:rPr sz="3200" spc="-15" dirty="0">
                <a:latin typeface="Calibri"/>
                <a:cs typeface="Calibri"/>
              </a:rPr>
              <a:t>переходные </a:t>
            </a:r>
            <a:r>
              <a:rPr sz="3200" dirty="0">
                <a:latin typeface="Calibri"/>
                <a:cs typeface="Calibri"/>
              </a:rPr>
              <a:t>ступени </a:t>
            </a:r>
            <a:r>
              <a:rPr sz="3200" spc="-15" dirty="0">
                <a:latin typeface="Calibri"/>
                <a:cs typeface="Calibri"/>
              </a:rPr>
              <a:t>между  </a:t>
            </a:r>
            <a:r>
              <a:rPr sz="3200" dirty="0">
                <a:latin typeface="Calibri"/>
                <a:cs typeface="Calibri"/>
              </a:rPr>
              <a:t>типами в </a:t>
            </a:r>
            <a:r>
              <a:rPr sz="3200" spc="-35" dirty="0">
                <a:latin typeface="Calibri"/>
                <a:cs typeface="Calibri"/>
              </a:rPr>
              <a:t>результате </a:t>
            </a:r>
            <a:r>
              <a:rPr sz="3200" dirty="0">
                <a:latin typeface="Calibri"/>
                <a:cs typeface="Calibri"/>
              </a:rPr>
              <a:t>изменения  </a:t>
            </a:r>
            <a:r>
              <a:rPr sz="3200" spc="-5" dirty="0">
                <a:latin typeface="Calibri"/>
                <a:cs typeface="Calibri"/>
              </a:rPr>
              <a:t>биоклиматических </a:t>
            </a:r>
            <a:r>
              <a:rPr sz="3200" dirty="0">
                <a:latin typeface="Calibri"/>
                <a:cs typeface="Calibri"/>
              </a:rPr>
              <a:t>или </a:t>
            </a:r>
            <a:r>
              <a:rPr sz="3200" spc="-10" dirty="0">
                <a:latin typeface="Calibri"/>
                <a:cs typeface="Calibri"/>
              </a:rPr>
              <a:t>экологических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условий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306323"/>
            <a:ext cx="8686800" cy="1846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indent="611188" algn="just">
              <a:lnSpc>
                <a:spcPct val="100000"/>
              </a:lnSpc>
            </a:pPr>
            <a:r>
              <a:rPr sz="3000" i="1" dirty="0">
                <a:latin typeface="Calibri"/>
                <a:cs typeface="Calibri"/>
              </a:rPr>
              <a:t>Примеры </a:t>
            </a:r>
            <a:r>
              <a:rPr sz="3000" i="1" spc="635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подтипов:	</a:t>
            </a:r>
            <a:r>
              <a:rPr sz="3000" dirty="0"/>
              <a:t>«типичный» (1),</a:t>
            </a:r>
            <a:r>
              <a:rPr sz="3000" spc="-85" dirty="0"/>
              <a:t> </a:t>
            </a:r>
            <a:r>
              <a:rPr sz="3000" spc="-5" dirty="0" err="1" smtClean="0"/>
              <a:t>южный</a:t>
            </a:r>
            <a:r>
              <a:rPr sz="3000" spc="-5" dirty="0" smtClean="0"/>
              <a:t>»</a:t>
            </a:r>
            <a:r>
              <a:rPr lang="ru-RU" sz="3000" spc="-5" dirty="0"/>
              <a:t> (2) </a:t>
            </a:r>
            <a:r>
              <a:rPr lang="ru-RU" sz="3000" dirty="0"/>
              <a:t>или </a:t>
            </a:r>
            <a:r>
              <a:rPr lang="ru-RU" sz="3000" spc="-10" dirty="0"/>
              <a:t>«выщелоченный» </a:t>
            </a:r>
            <a:r>
              <a:rPr lang="ru-RU" sz="3000" spc="-5" dirty="0"/>
              <a:t>(3) чернозем</a:t>
            </a:r>
            <a:r>
              <a:rPr lang="ru-RU" sz="3000" spc="-5" dirty="0" smtClean="0"/>
              <a:t>; «</a:t>
            </a:r>
            <a:r>
              <a:rPr lang="ru-RU" sz="3000" spc="-5" dirty="0"/>
              <a:t>темно-серая </a:t>
            </a:r>
            <a:r>
              <a:rPr lang="ru-RU" sz="3000" dirty="0"/>
              <a:t>лесная» или</a:t>
            </a:r>
            <a:r>
              <a:rPr lang="ru-RU" sz="3000" spc="-110" dirty="0"/>
              <a:t> </a:t>
            </a:r>
            <a:r>
              <a:rPr lang="ru-RU" sz="3000" spc="-10" dirty="0"/>
              <a:t>«светло-каштановая»  </a:t>
            </a:r>
            <a:r>
              <a:rPr lang="ru-RU" sz="3000" dirty="0"/>
              <a:t>почва</a:t>
            </a:r>
            <a:br>
              <a:rPr lang="ru-RU" sz="3000" dirty="0"/>
            </a:br>
            <a:endParaRPr sz="30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04887" y="2289175"/>
            <a:ext cx="1727200" cy="45688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40150" y="2276411"/>
            <a:ext cx="1728851" cy="45704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477000" y="2276411"/>
            <a:ext cx="1727200" cy="45704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833497" y="3983735"/>
            <a:ext cx="180340" cy="393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i="1" dirty="0">
                <a:latin typeface="Calibri"/>
                <a:cs typeface="Calibri"/>
              </a:rPr>
              <a:t>1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70982" y="3983735"/>
            <a:ext cx="180340" cy="393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i="1" dirty="0">
                <a:latin typeface="Calibri"/>
                <a:cs typeface="Calibri"/>
              </a:rPr>
              <a:t>2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308085" y="4056633"/>
            <a:ext cx="180340" cy="393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i="1" dirty="0">
                <a:latin typeface="Calibri"/>
                <a:cs typeface="Calibri"/>
              </a:rPr>
              <a:t>3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600" y="306196"/>
            <a:ext cx="8686800" cy="55399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indent="536575" algn="just">
              <a:lnSpc>
                <a:spcPct val="100000"/>
              </a:lnSpc>
            </a:pPr>
            <a:r>
              <a:rPr sz="3200" i="1" dirty="0">
                <a:latin typeface="Calibri"/>
                <a:cs typeface="Calibri"/>
              </a:rPr>
              <a:t>3. </a:t>
            </a:r>
            <a:r>
              <a:rPr sz="3200" i="1" spc="-15" dirty="0">
                <a:latin typeface="Calibri"/>
                <a:cs typeface="Calibri"/>
              </a:rPr>
              <a:t>Род </a:t>
            </a:r>
            <a:r>
              <a:rPr sz="3200" i="1" dirty="0">
                <a:latin typeface="Calibri"/>
                <a:cs typeface="Calibri"/>
              </a:rPr>
              <a:t>— </a:t>
            </a:r>
            <a:r>
              <a:rPr sz="3200" spc="-5" dirty="0">
                <a:latin typeface="Calibri"/>
                <a:cs typeface="Calibri"/>
              </a:rPr>
              <a:t>группа </a:t>
            </a:r>
            <a:r>
              <a:rPr sz="3200" dirty="0">
                <a:latin typeface="Calibri"/>
                <a:cs typeface="Calibri"/>
              </a:rPr>
              <a:t>почв в </a:t>
            </a:r>
            <a:r>
              <a:rPr sz="3200" spc="-20" dirty="0">
                <a:latin typeface="Calibri"/>
                <a:cs typeface="Calibri"/>
              </a:rPr>
              <a:t>пределах </a:t>
            </a:r>
            <a:r>
              <a:rPr sz="3200" spc="-15" dirty="0">
                <a:latin typeface="Calibri"/>
                <a:cs typeface="Calibri"/>
              </a:rPr>
              <a:t>подтипа,  которая отражает </a:t>
            </a:r>
            <a:r>
              <a:rPr sz="3200" spc="-5" dirty="0">
                <a:latin typeface="Calibri"/>
                <a:cs typeface="Calibri"/>
              </a:rPr>
              <a:t>качественные генетические  </a:t>
            </a:r>
            <a:r>
              <a:rPr sz="3200" dirty="0">
                <a:latin typeface="Calibri"/>
                <a:cs typeface="Calibri"/>
              </a:rPr>
              <a:t>особенности, </a:t>
            </a:r>
            <a:r>
              <a:rPr sz="3200" spc="-5" dirty="0">
                <a:latin typeface="Calibri"/>
                <a:cs typeface="Calibri"/>
              </a:rPr>
              <a:t>возникающие </a:t>
            </a:r>
            <a:r>
              <a:rPr sz="3200" dirty="0">
                <a:latin typeface="Calibri"/>
                <a:cs typeface="Calibri"/>
              </a:rPr>
              <a:t>в </a:t>
            </a:r>
            <a:r>
              <a:rPr sz="3200" spc="-5" dirty="0">
                <a:latin typeface="Calibri"/>
                <a:cs typeface="Calibri"/>
              </a:rPr>
              <a:t>процессе  генезиса </a:t>
            </a:r>
            <a:r>
              <a:rPr sz="3200" dirty="0">
                <a:latin typeface="Calibri"/>
                <a:cs typeface="Calibri"/>
              </a:rPr>
              <a:t>почв </a:t>
            </a:r>
            <a:r>
              <a:rPr sz="3200" spc="-30" dirty="0">
                <a:latin typeface="Calibri"/>
                <a:cs typeface="Calibri"/>
              </a:rPr>
              <a:t>под </a:t>
            </a:r>
            <a:r>
              <a:rPr sz="3200" spc="-5" dirty="0">
                <a:latin typeface="Calibri"/>
                <a:cs typeface="Calibri"/>
              </a:rPr>
              <a:t>влиянием </a:t>
            </a:r>
            <a:r>
              <a:rPr sz="3200" spc="-10" dirty="0">
                <a:latin typeface="Calibri"/>
                <a:cs typeface="Calibri"/>
              </a:rPr>
              <a:t>комплекса  </a:t>
            </a:r>
            <a:r>
              <a:rPr sz="3200" dirty="0">
                <a:latin typeface="Calibri"/>
                <a:cs typeface="Calibri"/>
              </a:rPr>
              <a:t>местных</a:t>
            </a:r>
            <a:r>
              <a:rPr sz="3200" spc="-114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условий:</a:t>
            </a:r>
          </a:p>
          <a:p>
            <a:pPr indent="536575" algn="just">
              <a:lnSpc>
                <a:spcPct val="100000"/>
              </a:lnSpc>
              <a:spcBef>
                <a:spcPts val="770"/>
              </a:spcBef>
              <a:buFont typeface="Calibri"/>
              <a:buChar char="-"/>
              <a:tabLst>
                <a:tab pos="227965" algn="l"/>
              </a:tabLst>
            </a:pPr>
            <a:r>
              <a:rPr sz="3200" dirty="0">
                <a:latin typeface="Calibri"/>
                <a:cs typeface="Calibri"/>
              </a:rPr>
              <a:t>состав почвообразующих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spc="5" dirty="0">
                <a:latin typeface="Calibri"/>
                <a:cs typeface="Calibri"/>
              </a:rPr>
              <a:t>пород,</a:t>
            </a:r>
            <a:endParaRPr sz="3200" dirty="0">
              <a:latin typeface="Calibri"/>
              <a:cs typeface="Calibri"/>
            </a:endParaRPr>
          </a:p>
          <a:p>
            <a:pPr indent="536575" algn="just">
              <a:lnSpc>
                <a:spcPct val="100000"/>
              </a:lnSpc>
              <a:spcBef>
                <a:spcPts val="765"/>
              </a:spcBef>
              <a:buFont typeface="Calibri"/>
              <a:buChar char="-"/>
              <a:tabLst>
                <a:tab pos="227965" algn="l"/>
              </a:tabLst>
            </a:pPr>
            <a:r>
              <a:rPr sz="3200" dirty="0">
                <a:latin typeface="Calibri"/>
                <a:cs typeface="Calibri"/>
              </a:rPr>
              <a:t>химизм и уровень </a:t>
            </a:r>
            <a:r>
              <a:rPr sz="3200" spc="-10" dirty="0">
                <a:latin typeface="Calibri"/>
                <a:cs typeface="Calibri"/>
              </a:rPr>
              <a:t>грунтовых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10" dirty="0">
                <a:latin typeface="Calibri"/>
                <a:cs typeface="Calibri"/>
              </a:rPr>
              <a:t>вод,</a:t>
            </a:r>
            <a:endParaRPr sz="3200" dirty="0">
              <a:latin typeface="Calibri"/>
              <a:cs typeface="Calibri"/>
            </a:endParaRPr>
          </a:p>
          <a:p>
            <a:pPr indent="536575" algn="just">
              <a:lnSpc>
                <a:spcPct val="100000"/>
              </a:lnSpc>
              <a:spcBef>
                <a:spcPts val="770"/>
              </a:spcBef>
              <a:buFont typeface="Calibri"/>
              <a:buChar char="-"/>
              <a:tabLst>
                <a:tab pos="227965" algn="l"/>
              </a:tabLst>
            </a:pPr>
            <a:r>
              <a:rPr sz="3200" dirty="0">
                <a:latin typeface="Calibri"/>
                <a:cs typeface="Calibri"/>
              </a:rPr>
              <a:t>появление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солонцеватости,</a:t>
            </a:r>
            <a:endParaRPr sz="3200" dirty="0">
              <a:latin typeface="Calibri"/>
              <a:cs typeface="Calibri"/>
            </a:endParaRPr>
          </a:p>
          <a:p>
            <a:pPr indent="536575" algn="just">
              <a:lnSpc>
                <a:spcPct val="100000"/>
              </a:lnSpc>
              <a:spcBef>
                <a:spcPts val="765"/>
              </a:spcBef>
              <a:buFont typeface="Calibri"/>
              <a:buChar char="-"/>
              <a:tabLst>
                <a:tab pos="227965" algn="l"/>
              </a:tabLst>
            </a:pPr>
            <a:r>
              <a:rPr sz="3200" spc="-5" dirty="0">
                <a:latin typeface="Calibri"/>
                <a:cs typeface="Calibri"/>
              </a:rPr>
              <a:t>засоленность,</a:t>
            </a:r>
            <a:endParaRPr sz="3200" dirty="0">
              <a:latin typeface="Calibri"/>
              <a:cs typeface="Calibri"/>
            </a:endParaRPr>
          </a:p>
          <a:p>
            <a:pPr indent="536575" algn="just">
              <a:lnSpc>
                <a:spcPct val="100000"/>
              </a:lnSpc>
              <a:spcBef>
                <a:spcPts val="770"/>
              </a:spcBef>
              <a:buFont typeface="Calibri"/>
              <a:buChar char="-"/>
              <a:tabLst>
                <a:tab pos="227965" algn="l"/>
              </a:tabLst>
            </a:pPr>
            <a:r>
              <a:rPr sz="3200" dirty="0">
                <a:latin typeface="Calibri"/>
                <a:cs typeface="Calibri"/>
              </a:rPr>
              <a:t>развитие</a:t>
            </a:r>
            <a:r>
              <a:rPr sz="3200" spc="-1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слитогенеза,</a:t>
            </a:r>
            <a:endParaRPr sz="3200" dirty="0">
              <a:latin typeface="Calibri"/>
              <a:cs typeface="Calibri"/>
            </a:endParaRPr>
          </a:p>
          <a:p>
            <a:pPr indent="536575" algn="just">
              <a:lnSpc>
                <a:spcPct val="100000"/>
              </a:lnSpc>
              <a:spcBef>
                <a:spcPts val="765"/>
              </a:spcBef>
              <a:buFont typeface="Calibri"/>
              <a:buChar char="-"/>
              <a:tabLst>
                <a:tab pos="227965" algn="l"/>
              </a:tabLst>
            </a:pPr>
            <a:r>
              <a:rPr sz="3200" spc="-5" dirty="0">
                <a:latin typeface="Calibri"/>
                <a:cs typeface="Calibri"/>
              </a:rPr>
              <a:t>эродированность </a:t>
            </a:r>
            <a:r>
              <a:rPr sz="3200" dirty="0">
                <a:latin typeface="Calibri"/>
                <a:cs typeface="Calibri"/>
              </a:rPr>
              <a:t>и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spc="-40" dirty="0">
                <a:latin typeface="Calibri"/>
                <a:cs typeface="Calibri"/>
              </a:rPr>
              <a:t>т.д.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1143000"/>
            <a:ext cx="8610600" cy="2954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523875" algn="just">
              <a:lnSpc>
                <a:spcPct val="100000"/>
              </a:lnSpc>
            </a:pPr>
            <a:r>
              <a:rPr sz="3200" i="1" spc="-5" dirty="0">
                <a:latin typeface="Calibri"/>
                <a:cs typeface="Calibri"/>
              </a:rPr>
              <a:t>4. </a:t>
            </a:r>
            <a:r>
              <a:rPr sz="3200" i="1" dirty="0">
                <a:latin typeface="Calibri"/>
                <a:cs typeface="Calibri"/>
              </a:rPr>
              <a:t>Вид </a:t>
            </a:r>
            <a:r>
              <a:rPr sz="3200" dirty="0">
                <a:latin typeface="Calibri"/>
                <a:cs typeface="Calibri"/>
              </a:rPr>
              <a:t>— </a:t>
            </a:r>
            <a:r>
              <a:rPr sz="3200" spc="-5" dirty="0">
                <a:latin typeface="Calibri"/>
                <a:cs typeface="Calibri"/>
              </a:rPr>
              <a:t>группа </a:t>
            </a:r>
            <a:r>
              <a:rPr sz="3200" dirty="0">
                <a:latin typeface="Calibri"/>
                <a:cs typeface="Calibri"/>
              </a:rPr>
              <a:t>почв, </a:t>
            </a:r>
            <a:r>
              <a:rPr sz="3200" spc="-10" dirty="0">
                <a:latin typeface="Calibri"/>
                <a:cs typeface="Calibri"/>
              </a:rPr>
              <a:t>выделяемых </a:t>
            </a:r>
            <a:r>
              <a:rPr sz="3200" dirty="0">
                <a:latin typeface="Calibri"/>
                <a:cs typeface="Calibri"/>
              </a:rPr>
              <a:t>в  </a:t>
            </a:r>
            <a:r>
              <a:rPr sz="3200" spc="-20" dirty="0">
                <a:latin typeface="Calibri"/>
                <a:cs typeface="Calibri"/>
              </a:rPr>
              <a:t>пределах рода, </a:t>
            </a:r>
            <a:r>
              <a:rPr sz="3200" spc="-10" dirty="0">
                <a:latin typeface="Calibri"/>
                <a:cs typeface="Calibri"/>
              </a:rPr>
              <a:t>определяющих  количественные </a:t>
            </a:r>
            <a:r>
              <a:rPr sz="3200" spc="-15" dirty="0">
                <a:latin typeface="Calibri"/>
                <a:cs typeface="Calibri"/>
              </a:rPr>
              <a:t>показатели </a:t>
            </a:r>
            <a:r>
              <a:rPr sz="3200" spc="-5" dirty="0">
                <a:latin typeface="Calibri"/>
                <a:cs typeface="Calibri"/>
              </a:rPr>
              <a:t>степени  выраженности </a:t>
            </a:r>
            <a:r>
              <a:rPr sz="3200" spc="-15" dirty="0">
                <a:latin typeface="Calibri"/>
                <a:cs typeface="Calibri"/>
              </a:rPr>
              <a:t>тех </a:t>
            </a:r>
            <a:r>
              <a:rPr sz="3200" dirty="0">
                <a:latin typeface="Calibri"/>
                <a:cs typeface="Calibri"/>
              </a:rPr>
              <a:t>или иных </a:t>
            </a:r>
            <a:r>
              <a:rPr sz="3200" spc="-5" dirty="0">
                <a:latin typeface="Calibri"/>
                <a:cs typeface="Calibri"/>
              </a:rPr>
              <a:t>признаков  </a:t>
            </a:r>
            <a:r>
              <a:rPr sz="3200" dirty="0">
                <a:latin typeface="Calibri"/>
                <a:cs typeface="Calibri"/>
              </a:rPr>
              <a:t>почвы </a:t>
            </a:r>
            <a:r>
              <a:rPr sz="3200" spc="-5" dirty="0">
                <a:latin typeface="Calibri"/>
                <a:cs typeface="Calibri"/>
              </a:rPr>
              <a:t>(степень гумусированности,  засоленности, </a:t>
            </a:r>
            <a:r>
              <a:rPr sz="3200" spc="-10" dirty="0">
                <a:latin typeface="Calibri"/>
                <a:cs typeface="Calibri"/>
              </a:rPr>
              <a:t>солонцеватости,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мощности  </a:t>
            </a:r>
            <a:r>
              <a:rPr sz="3200" spc="-10" dirty="0">
                <a:latin typeface="Calibri"/>
                <a:cs typeface="Calibri"/>
              </a:rPr>
              <a:t>горизонтов </a:t>
            </a:r>
            <a:r>
              <a:rPr sz="3200" dirty="0">
                <a:latin typeface="Calibri"/>
                <a:cs typeface="Calibri"/>
              </a:rPr>
              <a:t>и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т</a:t>
            </a:r>
            <a:r>
              <a:rPr sz="3200" spc="-30" dirty="0" smtClean="0">
                <a:latin typeface="Calibri"/>
                <a:cs typeface="Calibri"/>
              </a:rPr>
              <a:t>.</a:t>
            </a:r>
            <a:r>
              <a:rPr lang="ru-RU" sz="3200" spc="-30" dirty="0" smtClean="0">
                <a:latin typeface="Calibri"/>
                <a:cs typeface="Calibri"/>
              </a:rPr>
              <a:t> </a:t>
            </a:r>
            <a:r>
              <a:rPr sz="3200" spc="-30" dirty="0" smtClean="0">
                <a:latin typeface="Calibri"/>
                <a:cs typeface="Calibri"/>
              </a:rPr>
              <a:t>д.)</a:t>
            </a:r>
            <a:r>
              <a:rPr lang="ru-RU" sz="3200" spc="-30" dirty="0" smtClean="0"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806450"/>
            <a:ext cx="8534400" cy="36702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523875" algn="just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Проявляется </a:t>
            </a:r>
            <a:r>
              <a:rPr sz="3200" dirty="0">
                <a:latin typeface="Calibri"/>
                <a:cs typeface="Calibri"/>
              </a:rPr>
              <a:t>в строении </a:t>
            </a:r>
            <a:r>
              <a:rPr sz="3200" spc="-5" dirty="0" err="1">
                <a:latin typeface="Calibri"/>
                <a:cs typeface="Calibri"/>
              </a:rPr>
              <a:t>почвенного</a:t>
            </a:r>
            <a:r>
              <a:rPr sz="3200" spc="-5" dirty="0">
                <a:latin typeface="Calibri"/>
                <a:cs typeface="Calibri"/>
              </a:rPr>
              <a:t>  </a:t>
            </a:r>
            <a:r>
              <a:rPr sz="3200" dirty="0" err="1" smtClean="0">
                <a:latin typeface="Calibri"/>
                <a:cs typeface="Calibri"/>
              </a:rPr>
              <a:t>профиля</a:t>
            </a:r>
            <a:r>
              <a:rPr sz="3200" dirty="0" smtClean="0">
                <a:latin typeface="Calibri"/>
                <a:cs typeface="Calibri"/>
              </a:rPr>
              <a:t> </a:t>
            </a:r>
            <a:r>
              <a:rPr lang="ru-RU" sz="3200" dirty="0" smtClean="0">
                <a:latin typeface="Calibri"/>
                <a:cs typeface="Calibri"/>
              </a:rPr>
              <a:t>и </a:t>
            </a:r>
            <a:r>
              <a:rPr sz="3200" dirty="0" err="1" smtClean="0">
                <a:latin typeface="Calibri"/>
                <a:cs typeface="Calibri"/>
              </a:rPr>
              <a:t>изменени</a:t>
            </a:r>
            <a:r>
              <a:rPr lang="ru-RU" sz="3200" dirty="0" smtClean="0">
                <a:latin typeface="Calibri"/>
                <a:cs typeface="Calibri"/>
              </a:rPr>
              <a:t>е</a:t>
            </a:r>
            <a:r>
              <a:rPr sz="3200" dirty="0" smtClean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мощности основных  </a:t>
            </a:r>
            <a:r>
              <a:rPr sz="3200" spc="-5" dirty="0">
                <a:latin typeface="Calibri"/>
                <a:cs typeface="Calibri"/>
              </a:rPr>
              <a:t>генетических </a:t>
            </a:r>
            <a:r>
              <a:rPr sz="3200" spc="-10" dirty="0">
                <a:latin typeface="Calibri"/>
                <a:cs typeface="Calibri"/>
              </a:rPr>
              <a:t>горизонтов </a:t>
            </a:r>
            <a:r>
              <a:rPr sz="3200" spc="-5" dirty="0">
                <a:latin typeface="Calibri"/>
                <a:cs typeface="Calibri"/>
              </a:rPr>
              <a:t>данного </a:t>
            </a:r>
            <a:r>
              <a:rPr sz="3200" dirty="0">
                <a:latin typeface="Calibri"/>
                <a:cs typeface="Calibri"/>
              </a:rPr>
              <a:t>типа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почв,  </a:t>
            </a:r>
            <a:r>
              <a:rPr sz="3200" dirty="0" err="1">
                <a:latin typeface="Calibri"/>
                <a:cs typeface="Calibri"/>
              </a:rPr>
              <a:t>их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0" dirty="0" err="1" smtClean="0">
                <a:latin typeface="Calibri"/>
                <a:cs typeface="Calibri"/>
              </a:rPr>
              <a:t>морфологическ</a:t>
            </a:r>
            <a:r>
              <a:rPr lang="ru-RU" sz="3200" spc="-10" dirty="0" err="1" smtClean="0">
                <a:latin typeface="Calibri"/>
                <a:cs typeface="Calibri"/>
              </a:rPr>
              <a:t>ая</a:t>
            </a:r>
            <a:r>
              <a:rPr sz="3200" spc="-35" dirty="0" smtClean="0">
                <a:latin typeface="Calibri"/>
                <a:cs typeface="Calibri"/>
              </a:rPr>
              <a:t> </a:t>
            </a:r>
            <a:r>
              <a:rPr sz="3200" spc="-5" dirty="0" err="1" smtClean="0">
                <a:latin typeface="Calibri"/>
                <a:cs typeface="Calibri"/>
              </a:rPr>
              <a:t>выраженност</a:t>
            </a:r>
            <a:r>
              <a:rPr lang="ru-RU" sz="3200" spc="-5" dirty="0" smtClean="0">
                <a:latin typeface="Calibri"/>
                <a:cs typeface="Calibri"/>
              </a:rPr>
              <a:t>ь.</a:t>
            </a:r>
            <a:endParaRPr sz="3200" dirty="0">
              <a:latin typeface="Calibri"/>
              <a:cs typeface="Calibri"/>
            </a:endParaRPr>
          </a:p>
          <a:p>
            <a:pPr marL="12700" indent="523875" algn="just">
              <a:lnSpc>
                <a:spcPct val="100000"/>
              </a:lnSpc>
              <a:spcBef>
                <a:spcPts val="30"/>
              </a:spcBef>
            </a:pPr>
            <a:endParaRPr sz="4650" dirty="0">
              <a:latin typeface="Times New Roman"/>
              <a:cs typeface="Times New Roman"/>
            </a:endParaRPr>
          </a:p>
          <a:p>
            <a:pPr marL="12700" marR="311785" indent="523875" algn="just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Например, </a:t>
            </a:r>
            <a:r>
              <a:rPr sz="3200" spc="-5" dirty="0">
                <a:latin typeface="Calibri"/>
                <a:cs typeface="Calibri"/>
              </a:rPr>
              <a:t>«среднемощные» </a:t>
            </a:r>
            <a:r>
              <a:rPr sz="3200" dirty="0">
                <a:latin typeface="Calibri"/>
                <a:cs typeface="Calibri"/>
              </a:rPr>
              <a:t>и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«мощные»  </a:t>
            </a:r>
            <a:r>
              <a:rPr sz="3200" spc="-5" dirty="0">
                <a:latin typeface="Calibri"/>
                <a:cs typeface="Calibri"/>
              </a:rPr>
              <a:t>черноземы, </a:t>
            </a:r>
            <a:r>
              <a:rPr sz="3200" spc="-10" dirty="0">
                <a:latin typeface="Calibri"/>
                <a:cs typeface="Calibri"/>
              </a:rPr>
              <a:t>«слабоподзолистые» </a:t>
            </a:r>
            <a:r>
              <a:rPr sz="3200" dirty="0">
                <a:latin typeface="Calibri"/>
                <a:cs typeface="Calibri"/>
              </a:rPr>
              <a:t>почвы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1828800"/>
            <a:ext cx="8686800" cy="2472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indent="457200" algn="just">
              <a:lnSpc>
                <a:spcPct val="100000"/>
              </a:lnSpc>
            </a:pPr>
            <a:r>
              <a:rPr i="1" dirty="0">
                <a:latin typeface="Calibri"/>
                <a:cs typeface="Calibri"/>
              </a:rPr>
              <a:t>5. </a:t>
            </a:r>
            <a:r>
              <a:rPr i="1" spc="-5" dirty="0">
                <a:latin typeface="Calibri"/>
                <a:cs typeface="Calibri"/>
              </a:rPr>
              <a:t>Разновидность </a:t>
            </a:r>
            <a:r>
              <a:rPr i="1" dirty="0">
                <a:latin typeface="Calibri"/>
                <a:cs typeface="Calibri"/>
              </a:rPr>
              <a:t>— </a:t>
            </a:r>
            <a:r>
              <a:rPr spc="-15" dirty="0"/>
              <a:t>определяется  </a:t>
            </a:r>
            <a:r>
              <a:rPr spc="-10" dirty="0"/>
              <a:t>гранулометрическим </a:t>
            </a:r>
            <a:r>
              <a:rPr dirty="0"/>
              <a:t>(механическим)  составом </a:t>
            </a:r>
            <a:r>
              <a:rPr spc="-10" dirty="0"/>
              <a:t>верхнего </a:t>
            </a:r>
            <a:r>
              <a:rPr spc="-5" dirty="0"/>
              <a:t>горизонта </a:t>
            </a:r>
            <a:r>
              <a:rPr dirty="0"/>
              <a:t>почвы  </a:t>
            </a:r>
            <a:r>
              <a:rPr spc="-10" dirty="0"/>
              <a:t>(среднесуглинистые, </a:t>
            </a:r>
            <a:r>
              <a:rPr dirty="0"/>
              <a:t>песчаные и </a:t>
            </a:r>
            <a:r>
              <a:rPr spc="-25" dirty="0"/>
              <a:t>т.д.),</a:t>
            </a:r>
            <a:r>
              <a:rPr spc="-65" dirty="0"/>
              <a:t> </a:t>
            </a:r>
            <a:r>
              <a:rPr dirty="0"/>
              <a:t>а  </a:t>
            </a:r>
            <a:r>
              <a:rPr spc="-10" dirty="0"/>
              <a:t>также скелетностью </a:t>
            </a:r>
            <a:r>
              <a:rPr spc="5" dirty="0"/>
              <a:t>и</a:t>
            </a:r>
            <a:r>
              <a:rPr spc="-100" dirty="0"/>
              <a:t> </a:t>
            </a:r>
            <a:r>
              <a:rPr spc="-5" dirty="0"/>
              <a:t>каменистостью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728883"/>
            <a:ext cx="8610600" cy="250698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indent="523875" algn="just">
              <a:lnSpc>
                <a:spcPct val="100000"/>
              </a:lnSpc>
              <a:spcBef>
                <a:spcPts val="50"/>
              </a:spcBef>
            </a:pPr>
            <a:r>
              <a:rPr i="1" dirty="0">
                <a:latin typeface="Calibri"/>
                <a:cs typeface="Calibri"/>
              </a:rPr>
              <a:t>6. </a:t>
            </a:r>
            <a:r>
              <a:rPr i="1" spc="-5" dirty="0">
                <a:latin typeface="Calibri"/>
                <a:cs typeface="Calibri"/>
              </a:rPr>
              <a:t>Разряд </a:t>
            </a:r>
            <a:r>
              <a:rPr dirty="0"/>
              <a:t>— </a:t>
            </a:r>
            <a:r>
              <a:rPr spc="-15" dirty="0" err="1"/>
              <a:t>определяется</a:t>
            </a:r>
            <a:r>
              <a:rPr spc="-40" dirty="0"/>
              <a:t> </a:t>
            </a:r>
            <a:r>
              <a:rPr spc="-5" dirty="0" err="1" smtClean="0"/>
              <a:t>характером</a:t>
            </a:r>
            <a:r>
              <a:rPr lang="ru-RU" spc="-5" dirty="0" smtClean="0"/>
              <a:t> </a:t>
            </a:r>
            <a:r>
              <a:rPr spc="-15" dirty="0" err="1" smtClean="0"/>
              <a:t>литологии</a:t>
            </a:r>
            <a:r>
              <a:rPr spc="-15" dirty="0" smtClean="0"/>
              <a:t> </a:t>
            </a:r>
            <a:r>
              <a:rPr spc="5" dirty="0"/>
              <a:t>и </a:t>
            </a:r>
            <a:r>
              <a:rPr spc="-5" dirty="0"/>
              <a:t>генезиса </a:t>
            </a:r>
            <a:r>
              <a:rPr dirty="0"/>
              <a:t>почвообразующих  </a:t>
            </a:r>
            <a:r>
              <a:rPr spc="5" dirty="0"/>
              <a:t>пород, </a:t>
            </a:r>
            <a:r>
              <a:rPr dirty="0"/>
              <a:t>на </a:t>
            </a:r>
            <a:r>
              <a:rPr spc="-15" dirty="0"/>
              <a:t>которых </a:t>
            </a:r>
            <a:r>
              <a:rPr spc="-10" dirty="0"/>
              <a:t>формируется </a:t>
            </a:r>
            <a:r>
              <a:rPr dirty="0"/>
              <a:t>почва  (лессовые, моренные,</a:t>
            </a:r>
            <a:r>
              <a:rPr spc="-95" dirty="0"/>
              <a:t> </a:t>
            </a:r>
            <a:r>
              <a:rPr spc="-10" dirty="0"/>
              <a:t>флювиогляциальные,  </a:t>
            </a:r>
            <a:r>
              <a:rPr dirty="0"/>
              <a:t>покровные и</a:t>
            </a:r>
            <a:r>
              <a:rPr spc="-95" dirty="0"/>
              <a:t> </a:t>
            </a:r>
            <a:r>
              <a:rPr spc="-30" dirty="0" err="1"/>
              <a:t>т.д</a:t>
            </a:r>
            <a:r>
              <a:rPr spc="-30" dirty="0" smtClean="0"/>
              <a:t>.)</a:t>
            </a:r>
            <a:r>
              <a:rPr lang="ru-RU" spc="-30" dirty="0" smtClean="0"/>
              <a:t>.</a:t>
            </a:r>
            <a:endParaRPr spc="-3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600" y="735076"/>
            <a:ext cx="8406917" cy="4618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523875" algn="just">
              <a:lnSpc>
                <a:spcPct val="100000"/>
              </a:lnSpc>
            </a:pPr>
            <a:r>
              <a:rPr sz="3200" spc="-10" dirty="0">
                <a:latin typeface="Calibri"/>
                <a:cs typeface="Calibri"/>
              </a:rPr>
              <a:t>Полное </a:t>
            </a:r>
            <a:r>
              <a:rPr sz="3200" dirty="0">
                <a:latin typeface="Calibri"/>
                <a:cs typeface="Calibri"/>
              </a:rPr>
              <a:t>наименование почвы включает  названия всех </a:t>
            </a:r>
            <a:r>
              <a:rPr sz="3200" spc="-5" dirty="0">
                <a:latin typeface="Calibri"/>
                <a:cs typeface="Calibri"/>
              </a:rPr>
              <a:t>таксонов </a:t>
            </a:r>
            <a:r>
              <a:rPr sz="3200" dirty="0">
                <a:latin typeface="Calibri"/>
                <a:cs typeface="Calibri"/>
              </a:rPr>
              <a:t>начиная с </a:t>
            </a:r>
            <a:r>
              <a:rPr sz="3200" spc="-5" dirty="0">
                <a:latin typeface="Calibri"/>
                <a:cs typeface="Calibri"/>
              </a:rPr>
              <a:t>типа </a:t>
            </a:r>
            <a:r>
              <a:rPr sz="3200" dirty="0">
                <a:latin typeface="Calibri"/>
                <a:cs typeface="Calibri"/>
              </a:rPr>
              <a:t>и  </a:t>
            </a:r>
            <a:r>
              <a:rPr sz="3200" spc="-10" dirty="0">
                <a:latin typeface="Calibri"/>
                <a:cs typeface="Calibri"/>
              </a:rPr>
              <a:t>кончая </a:t>
            </a:r>
            <a:r>
              <a:rPr sz="3200" spc="-20" dirty="0">
                <a:latin typeface="Calibri"/>
                <a:cs typeface="Calibri"/>
              </a:rPr>
              <a:t>тем </a:t>
            </a:r>
            <a:r>
              <a:rPr sz="3200" dirty="0">
                <a:latin typeface="Calibri"/>
                <a:cs typeface="Calibri"/>
              </a:rPr>
              <a:t>из </a:t>
            </a:r>
            <a:r>
              <a:rPr sz="3200" spc="-5" dirty="0">
                <a:latin typeface="Calibri"/>
                <a:cs typeface="Calibri"/>
              </a:rPr>
              <a:t>них, </a:t>
            </a:r>
            <a:r>
              <a:rPr sz="3200" spc="-15" dirty="0">
                <a:latin typeface="Calibri"/>
                <a:cs typeface="Calibri"/>
              </a:rPr>
              <a:t>который </a:t>
            </a:r>
            <a:r>
              <a:rPr sz="3200" spc="-5" dirty="0">
                <a:latin typeface="Calibri"/>
                <a:cs typeface="Calibri"/>
              </a:rPr>
              <a:t>можно </a:t>
            </a:r>
            <a:r>
              <a:rPr sz="3200" spc="-10" dirty="0">
                <a:latin typeface="Calibri"/>
                <a:cs typeface="Calibri"/>
              </a:rPr>
              <a:t>выделить,  </a:t>
            </a:r>
            <a:r>
              <a:rPr sz="3200" spc="-25" dirty="0">
                <a:latin typeface="Calibri"/>
                <a:cs typeface="Calibri"/>
              </a:rPr>
              <a:t>исходя </a:t>
            </a:r>
            <a:r>
              <a:rPr sz="3200" dirty="0">
                <a:latin typeface="Calibri"/>
                <a:cs typeface="Calibri"/>
              </a:rPr>
              <a:t>из </a:t>
            </a:r>
            <a:r>
              <a:rPr sz="3200" dirty="0" err="1">
                <a:latin typeface="Calibri"/>
                <a:cs typeface="Calibri"/>
              </a:rPr>
              <a:t>масштаба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10" dirty="0" err="1" smtClean="0">
                <a:latin typeface="Calibri"/>
                <a:cs typeface="Calibri"/>
              </a:rPr>
              <a:t>исследования</a:t>
            </a:r>
            <a:r>
              <a:rPr lang="ru-RU" sz="3200" spc="-10" dirty="0" smtClean="0"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  <a:p>
            <a:pPr marL="12700" indent="523875" algn="just">
              <a:lnSpc>
                <a:spcPct val="100000"/>
              </a:lnSpc>
              <a:spcBef>
                <a:spcPts val="31"/>
              </a:spcBef>
            </a:pPr>
            <a:endParaRPr sz="4650" dirty="0">
              <a:latin typeface="Times New Roman"/>
              <a:cs typeface="Times New Roman"/>
            </a:endParaRPr>
          </a:p>
          <a:p>
            <a:pPr marL="12700" indent="523875" algn="just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Например, </a:t>
            </a:r>
            <a:r>
              <a:rPr sz="3200" i="1" dirty="0">
                <a:latin typeface="Calibri"/>
                <a:cs typeface="Calibri"/>
              </a:rPr>
              <a:t>чернозём (1) обыкновенный</a:t>
            </a:r>
            <a:r>
              <a:rPr sz="3200" i="1" spc="-100" dirty="0">
                <a:latin typeface="Calibri"/>
                <a:cs typeface="Calibri"/>
              </a:rPr>
              <a:t> </a:t>
            </a:r>
            <a:r>
              <a:rPr sz="3200" i="1" dirty="0">
                <a:latin typeface="Calibri"/>
                <a:cs typeface="Calibri"/>
              </a:rPr>
              <a:t>(</a:t>
            </a:r>
            <a:r>
              <a:rPr sz="3200" i="1" dirty="0" smtClean="0">
                <a:latin typeface="Calibri"/>
                <a:cs typeface="Calibri"/>
              </a:rPr>
              <a:t>2)</a:t>
            </a:r>
            <a:r>
              <a:rPr lang="ru-RU" sz="3200" dirty="0">
                <a:latin typeface="Calibri"/>
                <a:cs typeface="Calibri"/>
              </a:rPr>
              <a:t> </a:t>
            </a:r>
            <a:r>
              <a:rPr sz="3200" i="1" dirty="0" err="1" smtClean="0">
                <a:latin typeface="Calibri"/>
                <a:cs typeface="Calibri"/>
              </a:rPr>
              <a:t>слабоэродированный</a:t>
            </a:r>
            <a:r>
              <a:rPr sz="3200" i="1" dirty="0" smtClean="0">
                <a:latin typeface="Calibri"/>
                <a:cs typeface="Calibri"/>
              </a:rPr>
              <a:t> </a:t>
            </a:r>
            <a:r>
              <a:rPr sz="3200" i="1" dirty="0">
                <a:latin typeface="Calibri"/>
                <a:cs typeface="Calibri"/>
              </a:rPr>
              <a:t>(3) среднемощный</a:t>
            </a:r>
            <a:r>
              <a:rPr sz="3200" i="1" spc="-60" dirty="0">
                <a:latin typeface="Calibri"/>
                <a:cs typeface="Calibri"/>
              </a:rPr>
              <a:t> </a:t>
            </a:r>
            <a:r>
              <a:rPr sz="3200" i="1" dirty="0">
                <a:latin typeface="Calibri"/>
                <a:cs typeface="Calibri"/>
              </a:rPr>
              <a:t>(4)  легкосуглинистый (5) на </a:t>
            </a:r>
            <a:r>
              <a:rPr sz="3200" i="1" spc="-5" dirty="0">
                <a:latin typeface="Calibri"/>
                <a:cs typeface="Calibri"/>
              </a:rPr>
              <a:t>лессовидном  суглинке</a:t>
            </a:r>
            <a:r>
              <a:rPr sz="3200" i="1" spc="-80" dirty="0">
                <a:latin typeface="Calibri"/>
                <a:cs typeface="Calibri"/>
              </a:rPr>
              <a:t> </a:t>
            </a:r>
            <a:r>
              <a:rPr sz="3200" i="1" dirty="0">
                <a:latin typeface="Calibri"/>
                <a:cs typeface="Calibri"/>
              </a:rPr>
              <a:t>(6</a:t>
            </a:r>
            <a:r>
              <a:rPr sz="3200" i="1" dirty="0" smtClean="0">
                <a:latin typeface="Calibri"/>
                <a:cs typeface="Calibri"/>
              </a:rPr>
              <a:t>)</a:t>
            </a:r>
            <a:r>
              <a:rPr lang="ru-RU" sz="3200" i="1" dirty="0" smtClean="0"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600" y="449198"/>
            <a:ext cx="8686800" cy="3155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59660" algn="just">
              <a:lnSpc>
                <a:spcPct val="100000"/>
              </a:lnSpc>
            </a:pPr>
            <a:r>
              <a:rPr sz="3200" b="1" i="1" spc="-5" dirty="0">
                <a:latin typeface="Calibri"/>
                <a:cs typeface="Calibri"/>
              </a:rPr>
              <a:t>Диагностика</a:t>
            </a:r>
            <a:r>
              <a:rPr sz="3200" b="1" i="1" spc="-80" dirty="0">
                <a:latin typeface="Calibri"/>
                <a:cs typeface="Calibri"/>
              </a:rPr>
              <a:t> </a:t>
            </a:r>
            <a:r>
              <a:rPr sz="3200" b="1" i="1" dirty="0">
                <a:latin typeface="Calibri"/>
                <a:cs typeface="Calibri"/>
              </a:rPr>
              <a:t>почв</a:t>
            </a:r>
            <a:endParaRPr sz="32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30"/>
              </a:spcBef>
            </a:pPr>
            <a:endParaRPr sz="4650" dirty="0">
              <a:latin typeface="Times New Roman"/>
              <a:cs typeface="Times New Roman"/>
            </a:endParaRPr>
          </a:p>
          <a:p>
            <a:pPr marL="12700" marR="5080" indent="436563" algn="just">
              <a:lnSpc>
                <a:spcPct val="100000"/>
              </a:lnSpc>
            </a:pPr>
            <a:r>
              <a:rPr sz="3200" spc="-15" dirty="0">
                <a:latin typeface="Calibri"/>
                <a:cs typeface="Calibri"/>
              </a:rPr>
              <a:t>Это </a:t>
            </a:r>
            <a:r>
              <a:rPr sz="3200" dirty="0">
                <a:latin typeface="Calibri"/>
                <a:cs typeface="Calibri"/>
              </a:rPr>
              <a:t>описание почв </a:t>
            </a:r>
            <a:r>
              <a:rPr sz="3200" spc="-5" dirty="0">
                <a:latin typeface="Calibri"/>
                <a:cs typeface="Calibri"/>
              </a:rPr>
              <a:t>по </a:t>
            </a:r>
            <a:r>
              <a:rPr sz="3200" spc="-10" dirty="0">
                <a:latin typeface="Calibri"/>
                <a:cs typeface="Calibri"/>
              </a:rPr>
              <a:t>определенной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системе  </a:t>
            </a:r>
            <a:r>
              <a:rPr sz="3200" dirty="0">
                <a:latin typeface="Calibri"/>
                <a:cs typeface="Calibri"/>
              </a:rPr>
              <a:t>или заданным правилам для </a:t>
            </a:r>
            <a:r>
              <a:rPr sz="3200" spc="-15" dirty="0">
                <a:latin typeface="Calibri"/>
                <a:cs typeface="Calibri"/>
              </a:rPr>
              <a:t>точного  </a:t>
            </a:r>
            <a:r>
              <a:rPr sz="3200" spc="-10" dirty="0">
                <a:latin typeface="Calibri"/>
                <a:cs typeface="Calibri"/>
              </a:rPr>
              <a:t>определения </a:t>
            </a:r>
            <a:r>
              <a:rPr sz="3200" dirty="0">
                <a:latin typeface="Calibri"/>
                <a:cs typeface="Calibri"/>
              </a:rPr>
              <a:t>места </a:t>
            </a:r>
            <a:r>
              <a:rPr sz="3200" spc="-15" dirty="0">
                <a:latin typeface="Calibri"/>
                <a:cs typeface="Calibri"/>
              </a:rPr>
              <a:t>исследуемой </a:t>
            </a:r>
            <a:r>
              <a:rPr sz="3200" dirty="0">
                <a:latin typeface="Calibri"/>
                <a:cs typeface="Calibri"/>
              </a:rPr>
              <a:t>почвы в  </a:t>
            </a:r>
            <a:r>
              <a:rPr sz="3200" spc="-5" dirty="0">
                <a:latin typeface="Calibri"/>
                <a:cs typeface="Calibri"/>
              </a:rPr>
              <a:t>таксономической </a:t>
            </a:r>
            <a:r>
              <a:rPr sz="3200" spc="-10" dirty="0">
                <a:latin typeface="Calibri"/>
                <a:cs typeface="Calibri"/>
              </a:rPr>
              <a:t>системе</a:t>
            </a:r>
            <a:r>
              <a:rPr sz="3200" spc="-13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единиц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1143000"/>
            <a:ext cx="8382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lang="ru-RU" sz="2400" spc="-5" dirty="0">
                <a:latin typeface="Arial" panose="020B0604020202020204" pitchFamily="34" charset="0"/>
                <a:cs typeface="Arial" panose="020B0604020202020204" pitchFamily="34" charset="0"/>
              </a:rPr>
              <a:t>Классификация дает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ключ к пониманию  </a:t>
            </a:r>
            <a:r>
              <a:rPr lang="ru-RU" sz="2400" spc="-5" dirty="0">
                <a:latin typeface="Arial" panose="020B0604020202020204" pitchFamily="34" charset="0"/>
                <a:cs typeface="Arial" panose="020B0604020202020204" pitchFamily="34" charset="0"/>
              </a:rPr>
              <a:t>самого предмета, </a:t>
            </a:r>
            <a:r>
              <a:rPr lang="ru-RU" sz="2400" spc="-15" dirty="0">
                <a:latin typeface="Arial" panose="020B0604020202020204" pitchFamily="34" charset="0"/>
                <a:cs typeface="Arial" panose="020B0604020202020204" pitchFamily="34" charset="0"/>
              </a:rPr>
              <a:t>его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места </a:t>
            </a:r>
            <a:r>
              <a:rPr lang="ru-RU" sz="2400" spc="-10" dirty="0">
                <a:latin typeface="Arial" panose="020B0604020202020204" pitchFamily="34" charset="0"/>
                <a:cs typeface="Arial" panose="020B0604020202020204" pitchFamily="34" charset="0"/>
              </a:rPr>
              <a:t>среди</a:t>
            </a:r>
            <a:r>
              <a:rPr lang="ru-RU" sz="2400" spc="-1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spc="-5" dirty="0">
                <a:latin typeface="Arial" panose="020B0604020202020204" pitchFamily="34" charset="0"/>
                <a:cs typeface="Arial" panose="020B0604020202020204" pitchFamily="34" charset="0"/>
              </a:rPr>
              <a:t>других  </a:t>
            </a:r>
            <a:r>
              <a:rPr lang="ru-RU" sz="2400" spc="-15" dirty="0">
                <a:latin typeface="Arial" panose="020B0604020202020204" pitchFamily="34" charset="0"/>
                <a:cs typeface="Arial" panose="020B0604020202020204" pitchFamily="34" charset="0"/>
              </a:rPr>
              <a:t>подобных </a:t>
            </a:r>
            <a:r>
              <a:rPr lang="ru-RU" sz="2400" spc="-20" dirty="0">
                <a:latin typeface="Arial" panose="020B0604020202020204" pitchFamily="34" charset="0"/>
                <a:cs typeface="Arial" panose="020B0604020202020204" pitchFamily="34" charset="0"/>
              </a:rPr>
              <a:t>тел, </a:t>
            </a:r>
            <a:r>
              <a:rPr lang="ru-RU" sz="2400" spc="-15" dirty="0">
                <a:latin typeface="Arial" panose="020B0604020202020204" pitchFamily="34" charset="0"/>
                <a:cs typeface="Arial" panose="020B0604020202020204" pitchFamily="34" charset="0"/>
              </a:rPr>
              <a:t>его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свойств и </a:t>
            </a:r>
            <a:r>
              <a:rPr lang="ru-RU" sz="2400" spc="-5" dirty="0">
                <a:latin typeface="Arial" panose="020B0604020202020204" pitchFamily="34" charset="0"/>
                <a:cs typeface="Arial" panose="020B0604020202020204" pitchFamily="34" charset="0"/>
              </a:rPr>
              <a:t>условий 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формирования</a:t>
            </a:r>
          </a:p>
          <a:p>
            <a:pPr algn="just">
              <a:lnSpc>
                <a:spcPct val="100000"/>
              </a:lnSpc>
              <a:spcBef>
                <a:spcPts val="31"/>
              </a:spcBef>
            </a:pPr>
            <a:endParaRPr lang="ru-RU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498475" algn="just">
              <a:lnSpc>
                <a:spcPct val="100000"/>
              </a:lnSpc>
            </a:pPr>
            <a:r>
              <a:rPr lang="ru-RU" sz="2400" spc="-5" dirty="0">
                <a:latin typeface="Arial" panose="020B0604020202020204" pitchFamily="34" charset="0"/>
                <a:cs typeface="Arial" panose="020B0604020202020204" pitchFamily="34" charset="0"/>
              </a:rPr>
              <a:t>Классификация придает</a:t>
            </a:r>
            <a:r>
              <a:rPr lang="ru-RU" sz="24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spc="-5" dirty="0">
                <a:latin typeface="Arial" panose="020B0604020202020204" pitchFamily="34" charset="0"/>
                <a:cs typeface="Arial" panose="020B0604020202020204" pitchFamily="34" charset="0"/>
              </a:rPr>
              <a:t>накопленным 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знаниям </a:t>
            </a:r>
            <a:r>
              <a:rPr lang="ru-RU" sz="2400" spc="-5" dirty="0">
                <a:latin typeface="Arial" panose="020B0604020202020204" pitchFamily="34" charset="0"/>
                <a:cs typeface="Arial" panose="020B0604020202020204" pitchFamily="34" charset="0"/>
              </a:rPr>
              <a:t>систематический, </a:t>
            </a:r>
            <a:r>
              <a:rPr lang="ru-RU" sz="2400" spc="-15" dirty="0">
                <a:latin typeface="Arial" panose="020B0604020202020204" pitchFamily="34" charset="0"/>
                <a:cs typeface="Arial" panose="020B0604020202020204" pitchFamily="34" charset="0"/>
              </a:rPr>
              <a:t>четко 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организованный</a:t>
            </a:r>
            <a:r>
              <a:rPr lang="ru-RU" sz="2400" spc="-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spc="-5" dirty="0">
                <a:latin typeface="Arial" panose="020B0604020202020204" pitchFamily="34" charset="0"/>
                <a:cs typeface="Arial" panose="020B0604020202020204" pitchFamily="34" charset="0"/>
              </a:rPr>
              <a:t>порядок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4626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712851"/>
            <a:ext cx="8381999" cy="4325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indent="536575" algn="just">
              <a:lnSpc>
                <a:spcPct val="100000"/>
              </a:lnSpc>
              <a:tabLst>
                <a:tab pos="0" algn="l"/>
              </a:tabLst>
            </a:pPr>
            <a:r>
              <a:rPr sz="3200" dirty="0">
                <a:latin typeface="Calibri"/>
                <a:cs typeface="Calibri"/>
              </a:rPr>
              <a:t>В </a:t>
            </a:r>
            <a:r>
              <a:rPr sz="3200" spc="-5" dirty="0">
                <a:latin typeface="Calibri"/>
                <a:cs typeface="Calibri"/>
              </a:rPr>
              <a:t>отечественную </a:t>
            </a:r>
            <a:r>
              <a:rPr sz="3200" spc="-10" dirty="0">
                <a:latin typeface="Calibri"/>
                <a:cs typeface="Calibri"/>
              </a:rPr>
              <a:t>систему </a:t>
            </a:r>
            <a:r>
              <a:rPr sz="3200" dirty="0">
                <a:latin typeface="Calibri"/>
                <a:cs typeface="Calibri"/>
              </a:rPr>
              <a:t>диагностики  </a:t>
            </a:r>
            <a:r>
              <a:rPr sz="3200" spc="-15" dirty="0">
                <a:latin typeface="Calibri"/>
                <a:cs typeface="Calibri"/>
              </a:rPr>
              <a:t>положено </a:t>
            </a:r>
            <a:r>
              <a:rPr sz="3200" spc="-20" dirty="0">
                <a:latin typeface="Calibri"/>
                <a:cs typeface="Calibri"/>
              </a:rPr>
              <a:t>несколько </a:t>
            </a:r>
            <a:r>
              <a:rPr sz="3200" dirty="0">
                <a:latin typeface="Calibri"/>
                <a:cs typeface="Calibri"/>
              </a:rPr>
              <a:t>принципов,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ведущих  </a:t>
            </a:r>
            <a:r>
              <a:rPr sz="3200" dirty="0">
                <a:latin typeface="Calibri"/>
                <a:cs typeface="Calibri"/>
              </a:rPr>
              <a:t>начало </a:t>
            </a:r>
            <a:r>
              <a:rPr sz="3200" spc="-10" dirty="0">
                <a:latin typeface="Calibri"/>
                <a:cs typeface="Calibri"/>
              </a:rPr>
              <a:t>от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В.В</a:t>
            </a:r>
            <a:r>
              <a:rPr sz="3200" spc="-5" dirty="0" smtClean="0">
                <a:latin typeface="Calibri"/>
                <a:cs typeface="Calibri"/>
              </a:rPr>
              <a:t>.</a:t>
            </a:r>
            <a:r>
              <a:rPr lang="ru-RU" sz="3200" spc="-5" dirty="0" smtClean="0">
                <a:latin typeface="Calibri"/>
                <a:cs typeface="Calibri"/>
              </a:rPr>
              <a:t> </a:t>
            </a:r>
            <a:r>
              <a:rPr sz="3200" spc="-5" dirty="0" err="1" smtClean="0">
                <a:latin typeface="Calibri"/>
                <a:cs typeface="Calibri"/>
              </a:rPr>
              <a:t>Докучаева</a:t>
            </a:r>
            <a:r>
              <a:rPr sz="3200" spc="-5" dirty="0">
                <a:latin typeface="Calibri"/>
                <a:cs typeface="Calibri"/>
              </a:rPr>
              <a:t>:</a:t>
            </a:r>
            <a:endParaRPr sz="3200" dirty="0">
              <a:latin typeface="Calibri"/>
              <a:cs typeface="Calibri"/>
            </a:endParaRPr>
          </a:p>
          <a:p>
            <a:pPr indent="536575">
              <a:lnSpc>
                <a:spcPct val="100000"/>
              </a:lnSpc>
              <a:spcBef>
                <a:spcPts val="770"/>
              </a:spcBef>
              <a:buAutoNum type="arabicParenR"/>
              <a:tabLst>
                <a:tab pos="0" algn="l"/>
              </a:tabLst>
            </a:pPr>
            <a:r>
              <a:rPr sz="3200" dirty="0">
                <a:latin typeface="Calibri"/>
                <a:cs typeface="Calibri"/>
              </a:rPr>
              <a:t>описание почв </a:t>
            </a:r>
            <a:r>
              <a:rPr sz="3200" spc="-5" dirty="0">
                <a:latin typeface="Calibri"/>
                <a:cs typeface="Calibri"/>
              </a:rPr>
              <a:t>по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профилю;</a:t>
            </a:r>
          </a:p>
          <a:p>
            <a:pPr indent="536575">
              <a:lnSpc>
                <a:spcPct val="100000"/>
              </a:lnSpc>
              <a:spcBef>
                <a:spcPts val="765"/>
              </a:spcBef>
              <a:buAutoNum type="arabicParenR"/>
              <a:tabLst>
                <a:tab pos="0" algn="l"/>
              </a:tabLst>
            </a:pPr>
            <a:r>
              <a:rPr sz="3200" spc="-10" dirty="0">
                <a:latin typeface="Calibri"/>
                <a:cs typeface="Calibri"/>
              </a:rPr>
              <a:t>комплексное </a:t>
            </a:r>
            <a:r>
              <a:rPr sz="3200" dirty="0">
                <a:latin typeface="Calibri"/>
                <a:cs typeface="Calibri"/>
              </a:rPr>
              <a:t>описание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почв;</a:t>
            </a:r>
          </a:p>
          <a:p>
            <a:pPr indent="536575">
              <a:lnSpc>
                <a:spcPct val="100000"/>
              </a:lnSpc>
              <a:spcBef>
                <a:spcPts val="770"/>
              </a:spcBef>
              <a:buAutoNum type="arabicParenR"/>
              <a:tabLst>
                <a:tab pos="0" algn="l"/>
              </a:tabLst>
            </a:pPr>
            <a:r>
              <a:rPr sz="3200" spc="-5" dirty="0">
                <a:latin typeface="Calibri"/>
                <a:cs typeface="Calibri"/>
              </a:rPr>
              <a:t>сравнительно-географический </a:t>
            </a:r>
            <a:r>
              <a:rPr sz="3200" dirty="0">
                <a:latin typeface="Calibri"/>
                <a:cs typeface="Calibri"/>
              </a:rPr>
              <a:t>анализ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в</a:t>
            </a:r>
          </a:p>
          <a:p>
            <a:pPr indent="536575">
              <a:lnSpc>
                <a:spcPct val="100000"/>
              </a:lnSpc>
              <a:tabLst>
                <a:tab pos="0" algn="l"/>
              </a:tabLst>
            </a:pPr>
            <a:r>
              <a:rPr sz="3200" dirty="0">
                <a:latin typeface="Calibri"/>
                <a:cs typeface="Calibri"/>
              </a:rPr>
              <a:t>описании</a:t>
            </a:r>
            <a:r>
              <a:rPr sz="3200" spc="-12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почв;</a:t>
            </a:r>
          </a:p>
          <a:p>
            <a:pPr indent="536575">
              <a:lnSpc>
                <a:spcPct val="100000"/>
              </a:lnSpc>
              <a:spcBef>
                <a:spcPts val="765"/>
              </a:spcBef>
              <a:buAutoNum type="arabicParenR" startAt="4"/>
              <a:tabLst>
                <a:tab pos="0" algn="l"/>
              </a:tabLst>
            </a:pPr>
            <a:r>
              <a:rPr sz="3200" spc="-5" dirty="0">
                <a:latin typeface="Calibri"/>
                <a:cs typeface="Calibri"/>
              </a:rPr>
              <a:t>генетический </a:t>
            </a:r>
            <a:r>
              <a:rPr sz="3200" spc="-30" dirty="0">
                <a:latin typeface="Calibri"/>
                <a:cs typeface="Calibri"/>
              </a:rPr>
              <a:t>подход </a:t>
            </a:r>
            <a:r>
              <a:rPr sz="3200" dirty="0">
                <a:latin typeface="Calibri"/>
                <a:cs typeface="Calibri"/>
              </a:rPr>
              <a:t>к описанию</a:t>
            </a:r>
            <a:r>
              <a:rPr sz="3200" spc="-1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почв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569848"/>
            <a:ext cx="8305800" cy="5909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755650" indent="523875" algn="just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1. </a:t>
            </a:r>
            <a:r>
              <a:rPr sz="3200" spc="-10" dirty="0">
                <a:latin typeface="Calibri"/>
                <a:cs typeface="Calibri"/>
              </a:rPr>
              <a:t>Система </a:t>
            </a:r>
            <a:r>
              <a:rPr sz="3200" i="1" dirty="0">
                <a:latin typeface="Calibri"/>
                <a:cs typeface="Calibri"/>
              </a:rPr>
              <a:t>описания почв по </a:t>
            </a:r>
            <a:r>
              <a:rPr sz="3200" i="1" dirty="0" err="1">
                <a:latin typeface="Calibri"/>
                <a:cs typeface="Calibri"/>
              </a:rPr>
              <a:t>горизонтам</a:t>
            </a:r>
            <a:r>
              <a:rPr sz="3200" i="1" dirty="0">
                <a:latin typeface="Calibri"/>
                <a:cs typeface="Calibri"/>
              </a:rPr>
              <a:t>  </a:t>
            </a:r>
            <a:r>
              <a:rPr sz="3200" spc="-5" dirty="0" smtClean="0">
                <a:latin typeface="Calibri"/>
                <a:cs typeface="Calibri"/>
              </a:rPr>
              <a:t>А—В</a:t>
            </a:r>
            <a:r>
              <a:rPr sz="3200" dirty="0" smtClean="0">
                <a:latin typeface="Calibri"/>
                <a:cs typeface="Calibri"/>
              </a:rPr>
              <a:t>—С</a:t>
            </a:r>
            <a:r>
              <a:rPr sz="3200" dirty="0">
                <a:latin typeface="Calibri"/>
                <a:cs typeface="Calibri"/>
              </a:rPr>
              <a:t>, </a:t>
            </a:r>
            <a:r>
              <a:rPr sz="3200" spc="-10" dirty="0">
                <a:latin typeface="Calibri"/>
                <a:cs typeface="Calibri"/>
              </a:rPr>
              <a:t>предложенная </a:t>
            </a:r>
            <a:r>
              <a:rPr sz="3200" spc="-5" dirty="0">
                <a:latin typeface="Calibri"/>
                <a:cs typeface="Calibri"/>
              </a:rPr>
              <a:t>В.В</a:t>
            </a:r>
            <a:r>
              <a:rPr sz="3200" spc="-5" dirty="0" smtClean="0">
                <a:latin typeface="Calibri"/>
                <a:cs typeface="Calibri"/>
              </a:rPr>
              <a:t>.</a:t>
            </a:r>
            <a:r>
              <a:rPr lang="ru-RU" sz="3200" spc="-5" dirty="0" smtClean="0">
                <a:latin typeface="Calibri"/>
                <a:cs typeface="Calibri"/>
              </a:rPr>
              <a:t> </a:t>
            </a:r>
            <a:r>
              <a:rPr sz="3200" spc="-5" dirty="0" err="1" smtClean="0">
                <a:latin typeface="Calibri"/>
                <a:cs typeface="Calibri"/>
              </a:rPr>
              <a:t>Докучаевым</a:t>
            </a:r>
            <a:r>
              <a:rPr sz="3200" spc="-5" dirty="0">
                <a:latin typeface="Calibri"/>
                <a:cs typeface="Calibri"/>
              </a:rPr>
              <a:t>,  </a:t>
            </a:r>
            <a:r>
              <a:rPr sz="3200" spc="-10" dirty="0">
                <a:latin typeface="Calibri"/>
                <a:cs typeface="Calibri"/>
              </a:rPr>
              <a:t>сохраняется </a:t>
            </a:r>
            <a:r>
              <a:rPr sz="3200" spc="-20" dirty="0">
                <a:latin typeface="Calibri"/>
                <a:cs typeface="Calibri"/>
              </a:rPr>
              <a:t>до </a:t>
            </a:r>
            <a:r>
              <a:rPr sz="3200" spc="-10" dirty="0">
                <a:latin typeface="Calibri"/>
                <a:cs typeface="Calibri"/>
              </a:rPr>
              <a:t>настоящего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5" dirty="0" err="1">
                <a:latin typeface="Calibri"/>
                <a:cs typeface="Calibri"/>
              </a:rPr>
              <a:t>времени</a:t>
            </a:r>
            <a:r>
              <a:rPr sz="3200" spc="-5" dirty="0" smtClean="0">
                <a:latin typeface="Calibri"/>
                <a:cs typeface="Calibri"/>
              </a:rPr>
              <a:t>.</a:t>
            </a:r>
            <a:r>
              <a:rPr lang="ru-RU" sz="3200" spc="-5" dirty="0" smtClean="0">
                <a:latin typeface="Calibri"/>
                <a:cs typeface="Calibri"/>
              </a:rPr>
              <a:t> </a:t>
            </a:r>
          </a:p>
          <a:p>
            <a:pPr marL="12700" marR="755650" indent="523875" algn="just">
              <a:lnSpc>
                <a:spcPct val="100000"/>
              </a:lnSpc>
            </a:pPr>
            <a:r>
              <a:rPr sz="3200" spc="-40" dirty="0" err="1" smtClean="0">
                <a:latin typeface="Calibri"/>
                <a:cs typeface="Calibri"/>
              </a:rPr>
              <a:t>Ее</a:t>
            </a:r>
            <a:r>
              <a:rPr sz="3200" spc="-40" dirty="0" smtClean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основное </a:t>
            </a:r>
            <a:r>
              <a:rPr sz="3200" spc="-10" dirty="0">
                <a:latin typeface="Calibri"/>
                <a:cs typeface="Calibri"/>
              </a:rPr>
              <a:t>достоинство </a:t>
            </a:r>
            <a:r>
              <a:rPr sz="3200" spc="-5" dirty="0">
                <a:latin typeface="Calibri"/>
                <a:cs typeface="Calibri"/>
              </a:rPr>
              <a:t>состоит </a:t>
            </a:r>
            <a:r>
              <a:rPr sz="3200" dirty="0">
                <a:latin typeface="Calibri"/>
                <a:cs typeface="Calibri"/>
              </a:rPr>
              <a:t>в </a:t>
            </a:r>
            <a:r>
              <a:rPr sz="3200" spc="-10" dirty="0">
                <a:latin typeface="Calibri"/>
                <a:cs typeface="Calibri"/>
              </a:rPr>
              <a:t>том,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что  </a:t>
            </a:r>
            <a:r>
              <a:rPr sz="3200" spc="-5" dirty="0">
                <a:latin typeface="Calibri"/>
                <a:cs typeface="Calibri"/>
              </a:rPr>
              <a:t>горизонты </a:t>
            </a:r>
            <a:r>
              <a:rPr sz="3200" spc="-15" dirty="0">
                <a:latin typeface="Calibri"/>
                <a:cs typeface="Calibri"/>
              </a:rPr>
              <a:t>представляются  </a:t>
            </a:r>
            <a:r>
              <a:rPr sz="3200" dirty="0">
                <a:latin typeface="Calibri"/>
                <a:cs typeface="Calibri"/>
              </a:rPr>
              <a:t>взаимосвязанными </a:t>
            </a:r>
            <a:r>
              <a:rPr sz="3200" spc="5" dirty="0">
                <a:latin typeface="Calibri"/>
                <a:cs typeface="Calibri"/>
              </a:rPr>
              <a:t>и  </a:t>
            </a:r>
            <a:r>
              <a:rPr lang="ru-RU" sz="3200" spc="5" dirty="0" smtClean="0">
                <a:latin typeface="Calibri"/>
                <a:cs typeface="Calibri"/>
              </a:rPr>
              <a:t>в</a:t>
            </a:r>
            <a:r>
              <a:rPr sz="3200" spc="-5" dirty="0" err="1" smtClean="0">
                <a:latin typeface="Calibri"/>
                <a:cs typeface="Calibri"/>
              </a:rPr>
              <a:t>заимообусловленными</a:t>
            </a:r>
            <a:r>
              <a:rPr sz="3200" spc="-5" dirty="0" smtClean="0">
                <a:latin typeface="Calibri"/>
                <a:cs typeface="Calibri"/>
              </a:rPr>
              <a:t>.</a:t>
            </a:r>
            <a:r>
              <a:rPr lang="ru-RU" sz="3200" spc="-5" dirty="0" smtClean="0">
                <a:latin typeface="Calibri"/>
                <a:cs typeface="Calibri"/>
              </a:rPr>
              <a:t> </a:t>
            </a:r>
          </a:p>
          <a:p>
            <a:pPr marL="12700" marR="755650" indent="523875" algn="just">
              <a:lnSpc>
                <a:spcPct val="100000"/>
              </a:lnSpc>
            </a:pPr>
            <a:r>
              <a:rPr sz="3200" dirty="0" err="1" smtClean="0">
                <a:latin typeface="Calibri"/>
                <a:cs typeface="Calibri"/>
              </a:rPr>
              <a:t>Любое</a:t>
            </a:r>
            <a:r>
              <a:rPr sz="3200" dirty="0" smtClean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изменение свойств почв по профилю</a:t>
            </a:r>
            <a:r>
              <a:rPr sz="3200" spc="-14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–  важный диагностический </a:t>
            </a:r>
            <a:r>
              <a:rPr sz="3200" spc="-5" dirty="0">
                <a:latin typeface="Calibri"/>
                <a:cs typeface="Calibri"/>
              </a:rPr>
              <a:t>критерий </a:t>
            </a:r>
            <a:r>
              <a:rPr sz="3200" dirty="0">
                <a:latin typeface="Calibri"/>
                <a:cs typeface="Calibri"/>
              </a:rPr>
              <a:t>почвы в  </a:t>
            </a:r>
            <a:r>
              <a:rPr sz="3200" spc="-15" dirty="0">
                <a:latin typeface="Calibri"/>
                <a:cs typeface="Calibri"/>
              </a:rPr>
              <a:t>целом </a:t>
            </a:r>
            <a:r>
              <a:rPr sz="3200" dirty="0">
                <a:latin typeface="Calibri"/>
                <a:cs typeface="Calibri"/>
              </a:rPr>
              <a:t>и </a:t>
            </a:r>
            <a:r>
              <a:rPr sz="3200" spc="-5" dirty="0">
                <a:latin typeface="Calibri"/>
                <a:cs typeface="Calibri"/>
              </a:rPr>
              <a:t>формирующих </a:t>
            </a:r>
            <a:r>
              <a:rPr sz="3200" dirty="0">
                <a:latin typeface="Calibri"/>
                <a:cs typeface="Calibri"/>
              </a:rPr>
              <a:t>ее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процессов.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609600"/>
            <a:ext cx="8305800" cy="4924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80085" indent="457200" algn="just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Особенности строения </a:t>
            </a:r>
            <a:r>
              <a:rPr sz="3200" spc="-10" dirty="0">
                <a:latin typeface="Calibri"/>
                <a:cs typeface="Calibri"/>
              </a:rPr>
              <a:t>генетического  </a:t>
            </a:r>
            <a:r>
              <a:rPr sz="3200" dirty="0">
                <a:latin typeface="Calibri"/>
                <a:cs typeface="Calibri"/>
              </a:rPr>
              <a:t>профиля почв </a:t>
            </a:r>
            <a:r>
              <a:rPr sz="3200" spc="-15" dirty="0">
                <a:latin typeface="Calibri"/>
                <a:cs typeface="Calibri"/>
              </a:rPr>
              <a:t>определяются </a:t>
            </a:r>
            <a:r>
              <a:rPr sz="3200" spc="-10" dirty="0">
                <a:latin typeface="Calibri"/>
                <a:cs typeface="Calibri"/>
              </a:rPr>
              <a:t>системой  </a:t>
            </a:r>
            <a:r>
              <a:rPr sz="3200" dirty="0">
                <a:latin typeface="Calibri"/>
                <a:cs typeface="Calibri"/>
              </a:rPr>
              <a:t>почвенных </a:t>
            </a:r>
            <a:r>
              <a:rPr sz="3200" spc="-10" dirty="0">
                <a:latin typeface="Calibri"/>
                <a:cs typeface="Calibri"/>
              </a:rPr>
              <a:t>горизонтов, </a:t>
            </a:r>
            <a:r>
              <a:rPr sz="3200" dirty="0">
                <a:latin typeface="Calibri"/>
                <a:cs typeface="Calibri"/>
              </a:rPr>
              <a:t>возникновение  </a:t>
            </a:r>
            <a:r>
              <a:rPr sz="3200" spc="-15" dirty="0">
                <a:latin typeface="Calibri"/>
                <a:cs typeface="Calibri"/>
              </a:rPr>
              <a:t>которых </a:t>
            </a:r>
            <a:r>
              <a:rPr sz="3200" spc="-5" dirty="0">
                <a:latin typeface="Calibri"/>
                <a:cs typeface="Calibri"/>
              </a:rPr>
              <a:t>обусловлено </a:t>
            </a:r>
            <a:r>
              <a:rPr sz="3200" spc="-10" dirty="0">
                <a:latin typeface="Calibri"/>
                <a:cs typeface="Calibri"/>
              </a:rPr>
              <a:t>экологическими  </a:t>
            </a:r>
            <a:r>
              <a:rPr sz="3200" dirty="0">
                <a:latin typeface="Calibri"/>
                <a:cs typeface="Calibri"/>
              </a:rPr>
              <a:t>условиями </a:t>
            </a:r>
            <a:r>
              <a:rPr sz="3200" dirty="0" err="1">
                <a:latin typeface="Calibri"/>
                <a:cs typeface="Calibri"/>
              </a:rPr>
              <a:t>формирования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10" dirty="0" err="1" smtClean="0">
                <a:latin typeface="Calibri"/>
                <a:cs typeface="Calibri"/>
              </a:rPr>
              <a:t>ландшафтов</a:t>
            </a:r>
            <a:r>
              <a:rPr lang="ru-RU" sz="3200" dirty="0" smtClean="0">
                <a:latin typeface="Calibri"/>
                <a:cs typeface="Calibri"/>
              </a:rPr>
              <a:t>.</a:t>
            </a:r>
          </a:p>
          <a:p>
            <a:pPr marR="680085" indent="457200" algn="just">
              <a:lnSpc>
                <a:spcPct val="100000"/>
              </a:lnSpc>
            </a:pPr>
            <a:r>
              <a:rPr sz="3200" dirty="0" err="1" smtClean="0">
                <a:latin typeface="Calibri"/>
                <a:cs typeface="Calibri"/>
              </a:rPr>
              <a:t>Названия</a:t>
            </a:r>
            <a:r>
              <a:rPr sz="3200" dirty="0" smtClean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горизонтов </a:t>
            </a:r>
            <a:r>
              <a:rPr sz="3200" spc="-15" dirty="0">
                <a:latin typeface="Calibri"/>
                <a:cs typeface="Calibri"/>
              </a:rPr>
              <a:t>отражают </a:t>
            </a:r>
            <a:r>
              <a:rPr sz="3200" dirty="0">
                <a:latin typeface="Calibri"/>
                <a:cs typeface="Calibri"/>
              </a:rPr>
              <a:t>их  </a:t>
            </a:r>
            <a:r>
              <a:rPr sz="3200" spc="-5" dirty="0">
                <a:latin typeface="Calibri"/>
                <a:cs typeface="Calibri"/>
              </a:rPr>
              <a:t>генетическую </a:t>
            </a:r>
            <a:r>
              <a:rPr sz="3200" dirty="0">
                <a:latin typeface="Calibri"/>
                <a:cs typeface="Calibri"/>
              </a:rPr>
              <a:t>сущность, а их свойства  </a:t>
            </a:r>
            <a:r>
              <a:rPr sz="3200" spc="-10" dirty="0">
                <a:latin typeface="Calibri"/>
                <a:cs typeface="Calibri"/>
              </a:rPr>
              <a:t>представляют </a:t>
            </a:r>
            <a:r>
              <a:rPr sz="3200" spc="-5" dirty="0">
                <a:latin typeface="Calibri"/>
                <a:cs typeface="Calibri"/>
              </a:rPr>
              <a:t>генетические </a:t>
            </a:r>
            <a:r>
              <a:rPr sz="3200" dirty="0">
                <a:latin typeface="Calibri"/>
                <a:cs typeface="Calibri"/>
              </a:rPr>
              <a:t>признаки почв  (А</a:t>
            </a:r>
            <a:r>
              <a:rPr sz="3150" baseline="-21164" dirty="0">
                <a:latin typeface="Calibri"/>
                <a:cs typeface="Calibri"/>
              </a:rPr>
              <a:t>о </a:t>
            </a:r>
            <a:r>
              <a:rPr sz="3200" dirty="0">
                <a:latin typeface="Calibri"/>
                <a:cs typeface="Calibri"/>
              </a:rPr>
              <a:t>- лесная </a:t>
            </a:r>
            <a:r>
              <a:rPr sz="3200" spc="-20" dirty="0">
                <a:latin typeface="Calibri"/>
                <a:cs typeface="Calibri"/>
              </a:rPr>
              <a:t>подстилка </a:t>
            </a:r>
            <a:r>
              <a:rPr sz="3200" spc="-5" dirty="0">
                <a:latin typeface="Calibri"/>
                <a:cs typeface="Calibri"/>
              </a:rPr>
              <a:t>или степной </a:t>
            </a:r>
            <a:r>
              <a:rPr sz="3200" dirty="0">
                <a:latin typeface="Calibri"/>
                <a:cs typeface="Calibri"/>
              </a:rPr>
              <a:t>войлок,  Т - </a:t>
            </a:r>
            <a:r>
              <a:rPr sz="3200" spc="-5" dirty="0">
                <a:latin typeface="Calibri"/>
                <a:cs typeface="Calibri"/>
              </a:rPr>
              <a:t>торфяный, </a:t>
            </a:r>
            <a:r>
              <a:rPr sz="3200" spc="-10" dirty="0">
                <a:latin typeface="Calibri"/>
                <a:cs typeface="Calibri"/>
              </a:rPr>
              <a:t>А</a:t>
            </a:r>
            <a:r>
              <a:rPr sz="3150" spc="-15" baseline="-21164" dirty="0">
                <a:latin typeface="Calibri"/>
                <a:cs typeface="Calibri"/>
              </a:rPr>
              <a:t>2</a:t>
            </a:r>
            <a:r>
              <a:rPr sz="3200" spc="-10" dirty="0">
                <a:latin typeface="Calibri"/>
                <a:cs typeface="Calibri"/>
              </a:rPr>
              <a:t>-подзолистый </a:t>
            </a:r>
            <a:r>
              <a:rPr sz="3200" dirty="0">
                <a:latin typeface="Calibri"/>
                <a:cs typeface="Calibri"/>
              </a:rPr>
              <a:t>и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т.д.)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1167" y="1146302"/>
            <a:ext cx="7974330" cy="2960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523875" algn="just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2. </a:t>
            </a:r>
            <a:r>
              <a:rPr sz="3200" i="1" spc="-10" dirty="0">
                <a:latin typeface="Calibri"/>
                <a:cs typeface="Calibri"/>
              </a:rPr>
              <a:t>Комплексное </a:t>
            </a:r>
            <a:r>
              <a:rPr sz="3200" i="1" dirty="0">
                <a:latin typeface="Calibri"/>
                <a:cs typeface="Calibri"/>
              </a:rPr>
              <a:t>описание почв  </a:t>
            </a:r>
            <a:r>
              <a:rPr sz="3200" spc="-10" dirty="0">
                <a:latin typeface="Calibri"/>
                <a:cs typeface="Calibri"/>
              </a:rPr>
              <a:t>предусматривает </a:t>
            </a:r>
            <a:r>
              <a:rPr sz="3200" dirty="0">
                <a:latin typeface="Calibri"/>
                <a:cs typeface="Calibri"/>
              </a:rPr>
              <a:t>диагностику почв на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основе  анализа </a:t>
            </a:r>
            <a:r>
              <a:rPr sz="3200" spc="-5" dirty="0">
                <a:latin typeface="Calibri"/>
                <a:cs typeface="Calibri"/>
              </a:rPr>
              <a:t>морфологических, </a:t>
            </a:r>
            <a:r>
              <a:rPr sz="3200" dirty="0">
                <a:latin typeface="Calibri"/>
                <a:cs typeface="Calibri"/>
              </a:rPr>
              <a:t>химических,  физических, </a:t>
            </a:r>
            <a:r>
              <a:rPr sz="3200" spc="-10" dirty="0">
                <a:latin typeface="Calibri"/>
                <a:cs typeface="Calibri"/>
              </a:rPr>
              <a:t>биологических </a:t>
            </a:r>
            <a:r>
              <a:rPr sz="3200" dirty="0">
                <a:latin typeface="Calibri"/>
                <a:cs typeface="Calibri"/>
              </a:rPr>
              <a:t>и </a:t>
            </a:r>
            <a:r>
              <a:rPr sz="3200" spc="-5" dirty="0">
                <a:latin typeface="Calibri"/>
                <a:cs typeface="Calibri"/>
              </a:rPr>
              <a:t>других </a:t>
            </a:r>
            <a:r>
              <a:rPr sz="3200" dirty="0">
                <a:latin typeface="Calibri"/>
                <a:cs typeface="Calibri"/>
              </a:rPr>
              <a:t>свойств,  дающих </a:t>
            </a:r>
            <a:r>
              <a:rPr sz="3200" spc="-10" dirty="0">
                <a:latin typeface="Calibri"/>
                <a:cs typeface="Calibri"/>
              </a:rPr>
              <a:t>полное представление </a:t>
            </a:r>
            <a:r>
              <a:rPr sz="3200" dirty="0">
                <a:latin typeface="Calibri"/>
                <a:cs typeface="Calibri"/>
              </a:rPr>
              <a:t>о почве </a:t>
            </a:r>
            <a:r>
              <a:rPr sz="3200" spc="-15" dirty="0">
                <a:latin typeface="Calibri"/>
                <a:cs typeface="Calibri"/>
              </a:rPr>
              <a:t>как  </a:t>
            </a:r>
            <a:r>
              <a:rPr sz="3200" spc="-10" dirty="0" err="1">
                <a:latin typeface="Calibri"/>
                <a:cs typeface="Calibri"/>
              </a:rPr>
              <a:t>природном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spc="-20" dirty="0" err="1" smtClean="0">
                <a:latin typeface="Calibri"/>
                <a:cs typeface="Calibri"/>
              </a:rPr>
              <a:t>теле</a:t>
            </a:r>
            <a:r>
              <a:rPr lang="ru-RU" sz="3200" spc="-20" dirty="0" smtClean="0"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6219" y="496696"/>
            <a:ext cx="7753984" cy="5640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523875" algn="just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3</a:t>
            </a:r>
            <a:r>
              <a:rPr sz="3200" i="1" spc="-5" dirty="0">
                <a:latin typeface="Calibri"/>
                <a:cs typeface="Calibri"/>
              </a:rPr>
              <a:t>. </a:t>
            </a:r>
            <a:r>
              <a:rPr sz="3200" i="1" dirty="0">
                <a:latin typeface="Calibri"/>
                <a:cs typeface="Calibri"/>
              </a:rPr>
              <a:t>Сравнительно-географический анализ </a:t>
            </a:r>
            <a:r>
              <a:rPr sz="3200" dirty="0">
                <a:latin typeface="Calibri"/>
                <a:cs typeface="Calibri"/>
              </a:rPr>
              <a:t>в  описании почв основан на </a:t>
            </a:r>
            <a:r>
              <a:rPr sz="3200" spc="-10" dirty="0">
                <a:latin typeface="Calibri"/>
                <a:cs typeface="Calibri"/>
              </a:rPr>
              <a:t>том, </a:t>
            </a:r>
            <a:r>
              <a:rPr sz="3200" spc="-20" dirty="0">
                <a:latin typeface="Calibri"/>
                <a:cs typeface="Calibri"/>
              </a:rPr>
              <a:t>что </a:t>
            </a:r>
            <a:r>
              <a:rPr sz="3200" dirty="0">
                <a:latin typeface="Calibri"/>
                <a:cs typeface="Calibri"/>
              </a:rPr>
              <a:t>любая  почва есть </a:t>
            </a:r>
            <a:r>
              <a:rPr sz="3200" spc="-10" dirty="0">
                <a:latin typeface="Calibri"/>
                <a:cs typeface="Calibri"/>
              </a:rPr>
              <a:t>производное определенной  </a:t>
            </a:r>
            <a:r>
              <a:rPr sz="3200" spc="-5" dirty="0">
                <a:latin typeface="Calibri"/>
                <a:cs typeface="Calibri"/>
              </a:rPr>
              <a:t>комбинации </a:t>
            </a:r>
            <a:r>
              <a:rPr sz="3200" spc="-5" dirty="0" err="1">
                <a:latin typeface="Calibri"/>
                <a:cs typeface="Calibri"/>
              </a:rPr>
              <a:t>факторов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 err="1" smtClean="0">
                <a:latin typeface="Calibri"/>
                <a:cs typeface="Calibri"/>
              </a:rPr>
              <a:t>почвообразования</a:t>
            </a:r>
            <a:r>
              <a:rPr lang="ru-RU" sz="3200" dirty="0" smtClean="0"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  <a:p>
            <a:pPr marL="12700" indent="523875" algn="just">
              <a:lnSpc>
                <a:spcPct val="100000"/>
              </a:lnSpc>
              <a:spcBef>
                <a:spcPts val="30"/>
              </a:spcBef>
            </a:pPr>
            <a:endParaRPr sz="4650" dirty="0">
              <a:latin typeface="Times New Roman"/>
              <a:cs typeface="Times New Roman"/>
            </a:endParaRPr>
          </a:p>
          <a:p>
            <a:pPr marL="12700" marR="5080" indent="523875" algn="just">
              <a:lnSpc>
                <a:spcPct val="100000"/>
              </a:lnSpc>
            </a:pPr>
            <a:r>
              <a:rPr sz="3200" spc="-15" dirty="0">
                <a:latin typeface="Calibri"/>
                <a:cs typeface="Calibri"/>
              </a:rPr>
              <a:t>Используется </a:t>
            </a:r>
            <a:r>
              <a:rPr sz="3200" dirty="0">
                <a:latin typeface="Calibri"/>
                <a:cs typeface="Calibri"/>
              </a:rPr>
              <a:t>для сопоставления </a:t>
            </a:r>
            <a:r>
              <a:rPr sz="3200" spc="-15" dirty="0">
                <a:latin typeface="Calibri"/>
                <a:cs typeface="Calibri"/>
              </a:rPr>
              <a:t>одних</a:t>
            </a:r>
            <a:r>
              <a:rPr sz="3200" spc="-1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почв  с </a:t>
            </a:r>
            <a:r>
              <a:rPr sz="3200" spc="-5" dirty="0">
                <a:latin typeface="Calibri"/>
                <a:cs typeface="Calibri"/>
              </a:rPr>
              <a:t>другими, </a:t>
            </a:r>
            <a:r>
              <a:rPr sz="3200" dirty="0">
                <a:latin typeface="Calibri"/>
                <a:cs typeface="Calibri"/>
              </a:rPr>
              <a:t>для выявления </a:t>
            </a:r>
            <a:r>
              <a:rPr sz="3200" spc="-20" dirty="0">
                <a:latin typeface="Calibri"/>
                <a:cs typeface="Calibri"/>
              </a:rPr>
              <a:t>сходства </a:t>
            </a:r>
            <a:r>
              <a:rPr sz="3200" dirty="0">
                <a:latin typeface="Calibri"/>
                <a:cs typeface="Calibri"/>
              </a:rPr>
              <a:t>и  </a:t>
            </a:r>
            <a:r>
              <a:rPr sz="3200" spc="-10" dirty="0">
                <a:latin typeface="Calibri"/>
                <a:cs typeface="Calibri"/>
              </a:rPr>
              <a:t>различий, </a:t>
            </a:r>
            <a:r>
              <a:rPr sz="3200" spc="-15" dirty="0">
                <a:latin typeface="Calibri"/>
                <a:cs typeface="Calibri"/>
              </a:rPr>
              <a:t>которые </a:t>
            </a:r>
            <a:r>
              <a:rPr sz="3200" dirty="0">
                <a:latin typeface="Calibri"/>
                <a:cs typeface="Calibri"/>
              </a:rPr>
              <a:t>и </a:t>
            </a:r>
            <a:r>
              <a:rPr sz="3200" spc="-10" dirty="0">
                <a:latin typeface="Calibri"/>
                <a:cs typeface="Calibri"/>
              </a:rPr>
              <a:t>являются  определяющими </a:t>
            </a:r>
            <a:r>
              <a:rPr sz="3200" dirty="0">
                <a:latin typeface="Calibri"/>
                <a:cs typeface="Calibri"/>
              </a:rPr>
              <a:t>при </a:t>
            </a:r>
            <a:r>
              <a:rPr sz="3200" spc="-5" dirty="0">
                <a:latin typeface="Calibri"/>
                <a:cs typeface="Calibri"/>
              </a:rPr>
              <a:t>диагностике  </a:t>
            </a:r>
            <a:r>
              <a:rPr sz="3200" spc="-15" dirty="0" err="1">
                <a:latin typeface="Calibri"/>
                <a:cs typeface="Calibri"/>
              </a:rPr>
              <a:t>исследуемых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dirty="0" err="1" smtClean="0">
                <a:latin typeface="Calibri"/>
                <a:cs typeface="Calibri"/>
              </a:rPr>
              <a:t>почв</a:t>
            </a:r>
            <a:r>
              <a:rPr lang="ru-RU" sz="3200" dirty="0" smtClean="0"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928623"/>
            <a:ext cx="8010676" cy="2960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523875" algn="just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4. </a:t>
            </a:r>
            <a:r>
              <a:rPr sz="3200" i="1" spc="-25" dirty="0">
                <a:latin typeface="Calibri"/>
                <a:cs typeface="Calibri"/>
              </a:rPr>
              <a:t>Генетический </a:t>
            </a:r>
            <a:r>
              <a:rPr sz="3200" i="1" spc="-10" dirty="0">
                <a:latin typeface="Calibri"/>
                <a:cs typeface="Calibri"/>
              </a:rPr>
              <a:t>подход </a:t>
            </a:r>
            <a:r>
              <a:rPr sz="3200" dirty="0">
                <a:latin typeface="Calibri"/>
                <a:cs typeface="Calibri"/>
              </a:rPr>
              <a:t>к описанию почв  основан на </a:t>
            </a:r>
            <a:r>
              <a:rPr sz="3200" spc="-5" dirty="0">
                <a:latin typeface="Calibri"/>
                <a:cs typeface="Calibri"/>
              </a:rPr>
              <a:t>идентификации </a:t>
            </a:r>
            <a:r>
              <a:rPr sz="3200" dirty="0">
                <a:latin typeface="Calibri"/>
                <a:cs typeface="Calibri"/>
              </a:rPr>
              <a:t>почвы</a:t>
            </a:r>
            <a:r>
              <a:rPr sz="3200" spc="-114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условиям  формирования в данной </a:t>
            </a:r>
            <a:r>
              <a:rPr sz="3200" spc="-15" dirty="0">
                <a:latin typeface="Calibri"/>
                <a:cs typeface="Calibri"/>
              </a:rPr>
              <a:t>точке  </a:t>
            </a:r>
            <a:r>
              <a:rPr sz="3200" dirty="0">
                <a:latin typeface="Calibri"/>
                <a:cs typeface="Calibri"/>
              </a:rPr>
              <a:t>пространства и </a:t>
            </a:r>
            <a:r>
              <a:rPr sz="3200" spc="-20" dirty="0">
                <a:latin typeface="Calibri"/>
                <a:cs typeface="Calibri"/>
              </a:rPr>
              <a:t>тем </a:t>
            </a:r>
            <a:r>
              <a:rPr sz="3200" spc="-5" dirty="0">
                <a:latin typeface="Calibri"/>
                <a:cs typeface="Calibri"/>
              </a:rPr>
              <a:t>процессам, </a:t>
            </a:r>
            <a:r>
              <a:rPr sz="3200" dirty="0">
                <a:latin typeface="Calibri"/>
                <a:cs typeface="Calibri"/>
              </a:rPr>
              <a:t>в частности  </a:t>
            </a:r>
            <a:r>
              <a:rPr sz="3200" spc="-10" dirty="0">
                <a:latin typeface="Calibri"/>
                <a:cs typeface="Calibri"/>
              </a:rPr>
              <a:t>геологическим, </a:t>
            </a:r>
            <a:r>
              <a:rPr sz="3200" spc="-15" dirty="0">
                <a:latin typeface="Calibri"/>
                <a:cs typeface="Calibri"/>
              </a:rPr>
              <a:t>которые определяют  </a:t>
            </a:r>
            <a:r>
              <a:rPr sz="3200" spc="-10" dirty="0">
                <a:latin typeface="Calibri"/>
                <a:cs typeface="Calibri"/>
              </a:rPr>
              <a:t>происхождение </a:t>
            </a:r>
            <a:r>
              <a:rPr sz="3200" dirty="0">
                <a:latin typeface="Calibri"/>
                <a:cs typeface="Calibri"/>
              </a:rPr>
              <a:t>почв и их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эволюцию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400" y="449198"/>
            <a:ext cx="8839200" cy="47397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09550" indent="436563" algn="just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Независимо </a:t>
            </a:r>
            <a:r>
              <a:rPr sz="3200" spc="-10" dirty="0">
                <a:latin typeface="Calibri"/>
                <a:cs typeface="Calibri"/>
              </a:rPr>
              <a:t>от </a:t>
            </a:r>
            <a:r>
              <a:rPr sz="3200" spc="-15" dirty="0">
                <a:latin typeface="Calibri"/>
                <a:cs typeface="Calibri"/>
              </a:rPr>
              <a:t>того, </a:t>
            </a:r>
            <a:r>
              <a:rPr sz="3200" dirty="0">
                <a:latin typeface="Calibri"/>
                <a:cs typeface="Calibri"/>
              </a:rPr>
              <a:t>для </a:t>
            </a:r>
            <a:r>
              <a:rPr sz="3200" spc="-10" dirty="0">
                <a:latin typeface="Calibri"/>
                <a:cs typeface="Calibri"/>
              </a:rPr>
              <a:t>каких </a:t>
            </a:r>
            <a:r>
              <a:rPr sz="3200" spc="-15" dirty="0">
                <a:latin typeface="Calibri"/>
                <a:cs typeface="Calibri"/>
              </a:rPr>
              <a:t>целей  </a:t>
            </a:r>
            <a:r>
              <a:rPr sz="3200" spc="-5" dirty="0">
                <a:latin typeface="Calibri"/>
                <a:cs typeface="Calibri"/>
              </a:rPr>
              <a:t>создается классификация, </a:t>
            </a:r>
            <a:r>
              <a:rPr sz="3200" spc="-10" dirty="0">
                <a:latin typeface="Calibri"/>
                <a:cs typeface="Calibri"/>
              </a:rPr>
              <a:t>какие</a:t>
            </a:r>
            <a:r>
              <a:rPr sz="3200" spc="-12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почвы  </a:t>
            </a:r>
            <a:r>
              <a:rPr sz="3200" spc="-15" dirty="0">
                <a:latin typeface="Calibri"/>
                <a:cs typeface="Calibri"/>
              </a:rPr>
              <a:t>исследуются </a:t>
            </a:r>
            <a:r>
              <a:rPr sz="3200" spc="5" dirty="0">
                <a:latin typeface="Calibri"/>
                <a:cs typeface="Calibri"/>
              </a:rPr>
              <a:t>и </a:t>
            </a:r>
            <a:r>
              <a:rPr sz="3200" dirty="0">
                <a:latin typeface="Calibri"/>
                <a:cs typeface="Calibri"/>
              </a:rPr>
              <a:t>на </a:t>
            </a:r>
            <a:r>
              <a:rPr sz="3200" spc="-20" dirty="0">
                <a:latin typeface="Calibri"/>
                <a:cs typeface="Calibri"/>
              </a:rPr>
              <a:t>какой </a:t>
            </a:r>
            <a:r>
              <a:rPr sz="3200" spc="-10" dirty="0">
                <a:latin typeface="Calibri"/>
                <a:cs typeface="Calibri"/>
              </a:rPr>
              <a:t>территории,  </a:t>
            </a:r>
            <a:r>
              <a:rPr sz="3200" spc="-20" dirty="0">
                <a:latin typeface="Calibri"/>
                <a:cs typeface="Calibri"/>
              </a:rPr>
              <a:t>необходимы </a:t>
            </a:r>
            <a:r>
              <a:rPr sz="3200" dirty="0">
                <a:latin typeface="Calibri"/>
                <a:cs typeface="Calibri"/>
              </a:rPr>
              <a:t>три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условия:</a:t>
            </a:r>
          </a:p>
          <a:p>
            <a:pPr marL="12700" marR="1210310" indent="436563" algn="just">
              <a:lnSpc>
                <a:spcPct val="100000"/>
              </a:lnSpc>
              <a:spcBef>
                <a:spcPts val="765"/>
              </a:spcBef>
              <a:buAutoNum type="arabicParenR"/>
              <a:tabLst>
                <a:tab pos="434340" algn="l"/>
              </a:tabLst>
            </a:pPr>
            <a:r>
              <a:rPr lang="ru-RU" sz="3200" spc="-5" dirty="0" smtClean="0">
                <a:latin typeface="Calibri"/>
                <a:cs typeface="Calibri"/>
              </a:rPr>
              <a:t> </a:t>
            </a:r>
            <a:r>
              <a:rPr sz="3200" spc="-5" dirty="0" err="1" smtClean="0">
                <a:latin typeface="Calibri"/>
                <a:cs typeface="Calibri"/>
              </a:rPr>
              <a:t>установление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различий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между  </a:t>
            </a:r>
            <a:r>
              <a:rPr sz="3200" dirty="0">
                <a:latin typeface="Calibri"/>
                <a:cs typeface="Calibri"/>
              </a:rPr>
              <a:t>почвами;</a:t>
            </a:r>
          </a:p>
          <a:p>
            <a:pPr marL="12700" indent="436563" algn="just">
              <a:lnSpc>
                <a:spcPct val="100000"/>
              </a:lnSpc>
              <a:spcBef>
                <a:spcPts val="765"/>
              </a:spcBef>
              <a:buAutoNum type="arabicParenR"/>
              <a:tabLst>
                <a:tab pos="434340" algn="l"/>
              </a:tabLst>
            </a:pPr>
            <a:r>
              <a:rPr sz="3200" dirty="0">
                <a:latin typeface="Calibri"/>
                <a:cs typeface="Calibri"/>
              </a:rPr>
              <a:t>по возможности </a:t>
            </a:r>
            <a:r>
              <a:rPr sz="3200" spc="-10" dirty="0">
                <a:latin typeface="Calibri"/>
                <a:cs typeface="Calibri"/>
              </a:rPr>
              <a:t>наиболее полное</a:t>
            </a:r>
            <a:r>
              <a:rPr sz="3200" spc="-13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их</a:t>
            </a:r>
          </a:p>
          <a:p>
            <a:pPr marL="12700" indent="436563" algn="just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описание;</a:t>
            </a:r>
          </a:p>
          <a:p>
            <a:pPr marL="12700" marR="5080" indent="436563" algn="just">
              <a:lnSpc>
                <a:spcPct val="100000"/>
              </a:lnSpc>
              <a:spcBef>
                <a:spcPts val="765"/>
              </a:spcBef>
              <a:buAutoNum type="arabicParenR" startAt="3"/>
              <a:tabLst>
                <a:tab pos="434340" algn="l"/>
              </a:tabLst>
            </a:pPr>
            <a:r>
              <a:rPr lang="ru-RU" sz="3200" spc="-5" dirty="0" smtClean="0">
                <a:latin typeface="Calibri"/>
                <a:cs typeface="Calibri"/>
              </a:rPr>
              <a:t> </a:t>
            </a:r>
            <a:r>
              <a:rPr sz="3200" spc="-5" dirty="0" err="1" smtClean="0">
                <a:latin typeface="Calibri"/>
                <a:cs typeface="Calibri"/>
              </a:rPr>
              <a:t>составление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систематического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списка  </a:t>
            </a:r>
            <a:r>
              <a:rPr sz="3200" dirty="0">
                <a:latin typeface="Calibri"/>
                <a:cs typeface="Calibri"/>
              </a:rPr>
              <a:t>почв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1" y="1306576"/>
            <a:ext cx="8305800" cy="1984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indent="360000" algn="just">
              <a:lnSpc>
                <a:spcPct val="100000"/>
              </a:lnSpc>
            </a:pPr>
            <a:r>
              <a:rPr b="1" i="1" spc="-5" dirty="0">
                <a:latin typeface="Calibri"/>
                <a:cs typeface="Calibri"/>
              </a:rPr>
              <a:t>Систематика </a:t>
            </a:r>
            <a:r>
              <a:rPr b="1" i="1" dirty="0">
                <a:latin typeface="Calibri"/>
                <a:cs typeface="Calibri"/>
              </a:rPr>
              <a:t>почв </a:t>
            </a:r>
            <a:r>
              <a:rPr dirty="0"/>
              <a:t>– </a:t>
            </a:r>
            <a:r>
              <a:rPr spc="-25" dirty="0"/>
              <a:t>это </a:t>
            </a:r>
            <a:r>
              <a:rPr spc="-5" dirty="0"/>
              <a:t>классификация  наряду </a:t>
            </a:r>
            <a:r>
              <a:rPr dirty="0"/>
              <a:t>с номенклатурой, </a:t>
            </a:r>
            <a:r>
              <a:rPr spc="-5" dirty="0"/>
              <a:t>таксономией </a:t>
            </a:r>
            <a:r>
              <a:rPr dirty="0"/>
              <a:t>и  </a:t>
            </a:r>
            <a:r>
              <a:rPr spc="-5" dirty="0"/>
              <a:t>диагностикой </a:t>
            </a:r>
            <a:r>
              <a:rPr dirty="0"/>
              <a:t>почв, </a:t>
            </a:r>
            <a:r>
              <a:rPr spc="-20" dirty="0"/>
              <a:t>один </a:t>
            </a:r>
            <a:r>
              <a:rPr dirty="0"/>
              <a:t>из важнейших  </a:t>
            </a:r>
            <a:r>
              <a:rPr spc="-15" dirty="0"/>
              <a:t>разделов</a:t>
            </a:r>
            <a:r>
              <a:rPr spc="-80" dirty="0"/>
              <a:t> </a:t>
            </a:r>
            <a:r>
              <a:rPr spc="-5" dirty="0"/>
              <a:t>почвоведения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" y="209296"/>
            <a:ext cx="8382000" cy="58631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3200" b="1" i="1" dirty="0">
                <a:latin typeface="Calibri"/>
                <a:cs typeface="Calibri"/>
              </a:rPr>
              <a:t>Номенклатура</a:t>
            </a:r>
            <a:r>
              <a:rPr sz="3200" b="1" i="1" spc="-95" dirty="0">
                <a:latin typeface="Calibri"/>
                <a:cs typeface="Calibri"/>
              </a:rPr>
              <a:t> </a:t>
            </a:r>
            <a:r>
              <a:rPr sz="3200" b="1" i="1" dirty="0">
                <a:latin typeface="Calibri"/>
                <a:cs typeface="Calibri"/>
              </a:rPr>
              <a:t>почв</a:t>
            </a:r>
            <a:endParaRPr sz="3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650" dirty="0">
              <a:latin typeface="Times New Roman"/>
              <a:cs typeface="Times New Roman"/>
            </a:endParaRPr>
          </a:p>
          <a:p>
            <a:pPr marL="12700" marR="5080" indent="360000" algn="just">
              <a:lnSpc>
                <a:spcPct val="100000"/>
              </a:lnSpc>
              <a:tabLst>
                <a:tab pos="2439035" algn="l"/>
              </a:tabLst>
            </a:pPr>
            <a:r>
              <a:rPr sz="3200" b="1" dirty="0">
                <a:latin typeface="Calibri"/>
                <a:cs typeface="Calibri"/>
              </a:rPr>
              <a:t>Номенклатура</a:t>
            </a:r>
            <a:r>
              <a:rPr sz="3200" dirty="0">
                <a:latin typeface="Calibri"/>
                <a:cs typeface="Calibri"/>
              </a:rPr>
              <a:t> – </a:t>
            </a:r>
            <a:r>
              <a:rPr sz="3200" spc="-25" dirty="0">
                <a:latin typeface="Calibri"/>
                <a:cs typeface="Calibri"/>
              </a:rPr>
              <a:t>это </a:t>
            </a:r>
            <a:r>
              <a:rPr sz="3200" dirty="0">
                <a:latin typeface="Calibri"/>
                <a:cs typeface="Calibri"/>
              </a:rPr>
              <a:t>название почвы,  </a:t>
            </a:r>
            <a:r>
              <a:rPr sz="3200" spc="-10" dirty="0">
                <a:latin typeface="Calibri"/>
                <a:cs typeface="Calibri"/>
              </a:rPr>
              <a:t>отражающее	</a:t>
            </a:r>
            <a:r>
              <a:rPr sz="3200" dirty="0">
                <a:latin typeface="Calibri"/>
                <a:cs typeface="Calibri"/>
              </a:rPr>
              <a:t>ее суть в </a:t>
            </a:r>
            <a:r>
              <a:rPr sz="3200" spc="-5" dirty="0">
                <a:latin typeface="Calibri"/>
                <a:cs typeface="Calibri"/>
              </a:rPr>
              <a:t>соответствии</a:t>
            </a:r>
            <a:r>
              <a:rPr sz="3200" spc="-12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с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ее  свойствами и </a:t>
            </a:r>
            <a:r>
              <a:rPr sz="3200" spc="-5" dirty="0">
                <a:latin typeface="Calibri"/>
                <a:cs typeface="Calibri"/>
              </a:rPr>
              <a:t>классификационным  </a:t>
            </a:r>
            <a:r>
              <a:rPr sz="3200" spc="-15" dirty="0">
                <a:latin typeface="Calibri"/>
                <a:cs typeface="Calibri"/>
              </a:rPr>
              <a:t>положением</a:t>
            </a:r>
            <a:endParaRPr sz="3200" dirty="0">
              <a:latin typeface="Calibri"/>
              <a:cs typeface="Calibri"/>
            </a:endParaRPr>
          </a:p>
          <a:p>
            <a:pPr indent="360000" algn="just">
              <a:lnSpc>
                <a:spcPct val="100000"/>
              </a:lnSpc>
              <a:spcBef>
                <a:spcPts val="30"/>
              </a:spcBef>
            </a:pPr>
            <a:endParaRPr sz="4650" dirty="0">
              <a:latin typeface="Times New Roman"/>
              <a:cs typeface="Times New Roman"/>
            </a:endParaRPr>
          </a:p>
          <a:p>
            <a:pPr marL="12700" marR="652145" indent="360000" algn="just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Номенклатура почвы </a:t>
            </a:r>
            <a:r>
              <a:rPr sz="3200" spc="-5" dirty="0">
                <a:latin typeface="Calibri"/>
                <a:cs typeface="Calibri"/>
              </a:rPr>
              <a:t>охватывает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 err="1">
                <a:latin typeface="Calibri"/>
                <a:cs typeface="Calibri"/>
              </a:rPr>
              <a:t>все</a:t>
            </a:r>
            <a:r>
              <a:rPr sz="3200" dirty="0">
                <a:latin typeface="Calibri"/>
                <a:cs typeface="Calibri"/>
              </a:rPr>
              <a:t>  </a:t>
            </a:r>
            <a:r>
              <a:rPr lang="ru-RU" sz="3200" dirty="0">
                <a:latin typeface="Calibri"/>
                <a:cs typeface="Calibri"/>
              </a:rPr>
              <a:t>т</a:t>
            </a:r>
            <a:r>
              <a:rPr sz="3200" spc="-5" dirty="0" err="1" smtClean="0">
                <a:latin typeface="Calibri"/>
                <a:cs typeface="Calibri"/>
              </a:rPr>
              <a:t>аксономические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уровни, </a:t>
            </a:r>
            <a:r>
              <a:rPr sz="3200" spc="-15" dirty="0">
                <a:latin typeface="Calibri"/>
                <a:cs typeface="Calibri"/>
              </a:rPr>
              <a:t>каждое  </a:t>
            </a:r>
            <a:r>
              <a:rPr sz="3200" spc="-10" dirty="0">
                <a:latin typeface="Calibri"/>
                <a:cs typeface="Calibri"/>
              </a:rPr>
              <a:t>последующее </a:t>
            </a:r>
            <a:r>
              <a:rPr sz="3200" dirty="0">
                <a:latin typeface="Calibri"/>
                <a:cs typeface="Calibri"/>
              </a:rPr>
              <a:t>название </a:t>
            </a:r>
            <a:r>
              <a:rPr sz="3200" spc="-10" dirty="0">
                <a:latin typeface="Calibri"/>
                <a:cs typeface="Calibri"/>
              </a:rPr>
              <a:t>дополняет  предыдущее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600" y="685800"/>
            <a:ext cx="8610600" cy="51680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79120" indent="523875" algn="just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В </a:t>
            </a:r>
            <a:r>
              <a:rPr sz="3200" spc="-15" dirty="0">
                <a:latin typeface="Calibri"/>
                <a:cs typeface="Calibri"/>
              </a:rPr>
              <a:t>русской </a:t>
            </a:r>
            <a:r>
              <a:rPr sz="3200" spc="-20" dirty="0">
                <a:latin typeface="Calibri"/>
                <a:cs typeface="Calibri"/>
              </a:rPr>
              <a:t>школе </a:t>
            </a:r>
            <a:r>
              <a:rPr sz="3200" spc="-5" dirty="0">
                <a:latin typeface="Calibri"/>
                <a:cs typeface="Calibri"/>
              </a:rPr>
              <a:t>почвоведения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приняты  названия, </a:t>
            </a:r>
            <a:r>
              <a:rPr sz="3200" spc="-10" dirty="0">
                <a:latin typeface="Calibri"/>
                <a:cs typeface="Calibri"/>
              </a:rPr>
              <a:t>отражающие определенные  </a:t>
            </a:r>
            <a:r>
              <a:rPr sz="3200" dirty="0">
                <a:latin typeface="Calibri"/>
                <a:cs typeface="Calibri"/>
              </a:rPr>
              <a:t>понятия </a:t>
            </a:r>
            <a:r>
              <a:rPr sz="3200" spc="5" dirty="0">
                <a:latin typeface="Calibri"/>
                <a:cs typeface="Calibri"/>
              </a:rPr>
              <a:t>и </a:t>
            </a:r>
            <a:r>
              <a:rPr sz="3200" dirty="0">
                <a:latin typeface="Calibri"/>
                <a:cs typeface="Calibri"/>
              </a:rPr>
              <a:t>основные свойства</a:t>
            </a:r>
            <a:r>
              <a:rPr sz="3200" spc="-125" dirty="0">
                <a:latin typeface="Calibri"/>
                <a:cs typeface="Calibri"/>
              </a:rPr>
              <a:t> </a:t>
            </a:r>
            <a:r>
              <a:rPr sz="3200" dirty="0" err="1">
                <a:latin typeface="Calibri"/>
                <a:cs typeface="Calibri"/>
              </a:rPr>
              <a:t>почв</a:t>
            </a:r>
            <a:r>
              <a:rPr sz="3200" dirty="0" smtClean="0">
                <a:latin typeface="Calibri"/>
                <a:cs typeface="Calibri"/>
              </a:rPr>
              <a:t>:</a:t>
            </a:r>
            <a:r>
              <a:rPr lang="ru-RU" sz="320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«</a:t>
            </a:r>
            <a:r>
              <a:rPr sz="3200" spc="-15" dirty="0">
                <a:latin typeface="Calibri"/>
                <a:cs typeface="Calibri"/>
              </a:rPr>
              <a:t>подзол», </a:t>
            </a:r>
            <a:r>
              <a:rPr sz="3200" dirty="0">
                <a:latin typeface="Calibri"/>
                <a:cs typeface="Calibri"/>
              </a:rPr>
              <a:t>«серозем»,</a:t>
            </a:r>
            <a:r>
              <a:rPr sz="3200" spc="-1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«</a:t>
            </a:r>
            <a:r>
              <a:rPr sz="3200" dirty="0" err="1">
                <a:latin typeface="Calibri"/>
                <a:cs typeface="Calibri"/>
              </a:rPr>
              <a:t>чернозем</a:t>
            </a:r>
            <a:r>
              <a:rPr sz="3200" dirty="0" smtClean="0">
                <a:latin typeface="Calibri"/>
                <a:cs typeface="Calibri"/>
              </a:rPr>
              <a:t>»,</a:t>
            </a:r>
            <a:r>
              <a:rPr lang="ru-RU" sz="3200" dirty="0" smtClean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«</a:t>
            </a:r>
            <a:r>
              <a:rPr sz="3200" spc="-5" dirty="0">
                <a:latin typeface="Calibri"/>
                <a:cs typeface="Calibri"/>
              </a:rPr>
              <a:t>солонец», «солончак» </a:t>
            </a:r>
            <a:r>
              <a:rPr sz="3200" dirty="0">
                <a:latin typeface="Calibri"/>
                <a:cs typeface="Calibri"/>
              </a:rPr>
              <a:t>и</a:t>
            </a:r>
            <a:r>
              <a:rPr sz="3200" spc="-125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т.д.</a:t>
            </a:r>
            <a:endParaRPr sz="3200" dirty="0">
              <a:latin typeface="Calibri"/>
              <a:cs typeface="Calibri"/>
            </a:endParaRPr>
          </a:p>
          <a:p>
            <a:pPr marL="12700" marR="5080" indent="523875" algn="just">
              <a:lnSpc>
                <a:spcPct val="100000"/>
              </a:lnSpc>
              <a:spcBef>
                <a:spcPts val="1920"/>
              </a:spcBef>
            </a:pPr>
            <a:r>
              <a:rPr sz="3200" dirty="0">
                <a:latin typeface="Calibri"/>
                <a:cs typeface="Calibri"/>
              </a:rPr>
              <a:t>Основной </a:t>
            </a:r>
            <a:r>
              <a:rPr sz="3200" spc="-5" dirty="0">
                <a:latin typeface="Calibri"/>
                <a:cs typeface="Calibri"/>
              </a:rPr>
              <a:t>критерий </a:t>
            </a:r>
            <a:r>
              <a:rPr sz="3200" dirty="0">
                <a:latin typeface="Calibri"/>
                <a:cs typeface="Calibri"/>
              </a:rPr>
              <a:t>– цвет почвы, </a:t>
            </a:r>
            <a:r>
              <a:rPr sz="3200" spc="-15" dirty="0">
                <a:latin typeface="Calibri"/>
                <a:cs typeface="Calibri"/>
              </a:rPr>
              <a:t>который  дополняется </a:t>
            </a:r>
            <a:r>
              <a:rPr sz="3200" spc="-5" dirty="0">
                <a:latin typeface="Calibri"/>
                <a:cs typeface="Calibri"/>
              </a:rPr>
              <a:t>другими </a:t>
            </a:r>
            <a:r>
              <a:rPr sz="3200" dirty="0">
                <a:latin typeface="Calibri"/>
                <a:cs typeface="Calibri"/>
              </a:rPr>
              <a:t>особенностями,  </a:t>
            </a:r>
            <a:r>
              <a:rPr sz="3200" spc="-5" dirty="0">
                <a:latin typeface="Calibri"/>
                <a:cs typeface="Calibri"/>
              </a:rPr>
              <a:t>отражающими </a:t>
            </a:r>
            <a:r>
              <a:rPr sz="3200" dirty="0">
                <a:latin typeface="Calibri"/>
                <a:cs typeface="Calibri"/>
              </a:rPr>
              <a:t>ее </a:t>
            </a:r>
            <a:r>
              <a:rPr sz="3200" spc="-5" dirty="0">
                <a:latin typeface="Calibri"/>
                <a:cs typeface="Calibri"/>
              </a:rPr>
              <a:t>географию, </a:t>
            </a:r>
            <a:r>
              <a:rPr sz="3200" dirty="0">
                <a:latin typeface="Calibri"/>
                <a:cs typeface="Calibri"/>
              </a:rPr>
              <a:t>—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«чернозем  </a:t>
            </a:r>
            <a:r>
              <a:rPr sz="3200" dirty="0" err="1">
                <a:latin typeface="Calibri"/>
                <a:cs typeface="Calibri"/>
              </a:rPr>
              <a:t>южный</a:t>
            </a:r>
            <a:r>
              <a:rPr sz="3200" dirty="0" smtClean="0">
                <a:latin typeface="Calibri"/>
                <a:cs typeface="Calibri"/>
              </a:rPr>
              <a:t>»,</a:t>
            </a:r>
            <a:r>
              <a:rPr lang="ru-RU" sz="3200" dirty="0" smtClean="0">
                <a:latin typeface="Calibri"/>
                <a:cs typeface="Calibri"/>
              </a:rPr>
              <a:t> </a:t>
            </a:r>
            <a:r>
              <a:rPr sz="3200" dirty="0" smtClean="0">
                <a:latin typeface="Calibri"/>
                <a:cs typeface="Calibri"/>
              </a:rPr>
              <a:t>а </a:t>
            </a:r>
            <a:r>
              <a:rPr sz="3200" spc="-10" dirty="0">
                <a:latin typeface="Calibri"/>
                <a:cs typeface="Calibri"/>
              </a:rPr>
              <a:t>также </a:t>
            </a:r>
            <a:r>
              <a:rPr sz="3200" spc="-15" dirty="0">
                <a:latin typeface="Calibri"/>
                <a:cs typeface="Calibri"/>
              </a:rPr>
              <a:t>положение </a:t>
            </a:r>
            <a:r>
              <a:rPr sz="3200" dirty="0">
                <a:latin typeface="Calibri"/>
                <a:cs typeface="Calibri"/>
              </a:rPr>
              <a:t>в </a:t>
            </a:r>
            <a:r>
              <a:rPr sz="3200" spc="-5" dirty="0">
                <a:latin typeface="Calibri"/>
                <a:cs typeface="Calibri"/>
              </a:rPr>
              <a:t>ландшафте, </a:t>
            </a:r>
            <a:r>
              <a:rPr sz="3200" dirty="0">
                <a:latin typeface="Calibri"/>
                <a:cs typeface="Calibri"/>
              </a:rPr>
              <a:t>—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«серая  лесная почва», </a:t>
            </a:r>
            <a:r>
              <a:rPr sz="3200" spc="-10" dirty="0">
                <a:latin typeface="Calibri"/>
                <a:cs typeface="Calibri"/>
              </a:rPr>
              <a:t>«болотная </a:t>
            </a:r>
            <a:r>
              <a:rPr sz="3200" dirty="0">
                <a:latin typeface="Calibri"/>
                <a:cs typeface="Calibri"/>
              </a:rPr>
              <a:t>почва» и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spc="-40" dirty="0">
                <a:latin typeface="Calibri"/>
                <a:cs typeface="Calibri"/>
              </a:rPr>
              <a:t>т.д.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" y="401065"/>
            <a:ext cx="8305800" cy="5383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indent="523875" algn="just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По мере </a:t>
            </a:r>
            <a:r>
              <a:rPr sz="3200" spc="-5" dirty="0">
                <a:latin typeface="Calibri"/>
                <a:cs typeface="Calibri"/>
              </a:rPr>
              <a:t>накопления </a:t>
            </a:r>
            <a:r>
              <a:rPr sz="3200" dirty="0">
                <a:latin typeface="Calibri"/>
                <a:cs typeface="Calibri"/>
              </a:rPr>
              <a:t>опыта </a:t>
            </a:r>
            <a:r>
              <a:rPr sz="3200" dirty="0" err="1">
                <a:latin typeface="Calibri"/>
                <a:cs typeface="Calibri"/>
              </a:rPr>
              <a:t>число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dirty="0" err="1" smtClean="0">
                <a:latin typeface="Calibri"/>
                <a:cs typeface="Calibri"/>
              </a:rPr>
              <a:t>вновь</a:t>
            </a:r>
            <a:r>
              <a:rPr lang="ru-RU" sz="3200" dirty="0" smtClean="0">
                <a:latin typeface="Calibri"/>
                <a:cs typeface="Calibri"/>
              </a:rPr>
              <a:t> </a:t>
            </a:r>
            <a:r>
              <a:rPr sz="3200" spc="-5" dirty="0" err="1" smtClean="0">
                <a:latin typeface="Calibri"/>
                <a:cs typeface="Calibri"/>
              </a:rPr>
              <a:t>открытых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почв </a:t>
            </a:r>
            <a:r>
              <a:rPr sz="3200" spc="-5" dirty="0" err="1">
                <a:latin typeface="Calibri"/>
                <a:cs typeface="Calibri"/>
              </a:rPr>
              <a:t>постоянно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-10" dirty="0" err="1" smtClean="0">
                <a:latin typeface="Calibri"/>
                <a:cs typeface="Calibri"/>
              </a:rPr>
              <a:t>растет</a:t>
            </a:r>
            <a:r>
              <a:rPr lang="ru-RU" sz="3200" spc="-10" dirty="0" smtClean="0"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  <a:p>
            <a:pPr marL="12700" indent="523875" algn="just">
              <a:lnSpc>
                <a:spcPct val="100000"/>
              </a:lnSpc>
              <a:spcBef>
                <a:spcPts val="30"/>
              </a:spcBef>
            </a:pPr>
            <a:endParaRPr sz="4650" dirty="0">
              <a:latin typeface="Times New Roman"/>
              <a:cs typeface="Times New Roman"/>
            </a:endParaRPr>
          </a:p>
          <a:p>
            <a:pPr marL="12700" indent="523875" algn="just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В начале XX </a:t>
            </a:r>
            <a:r>
              <a:rPr sz="3200" spc="-10" dirty="0">
                <a:latin typeface="Calibri"/>
                <a:cs typeface="Calibri"/>
              </a:rPr>
              <a:t>века </a:t>
            </a:r>
            <a:r>
              <a:rPr sz="3200" dirty="0" err="1">
                <a:latin typeface="Calibri"/>
                <a:cs typeface="Calibri"/>
              </a:rPr>
              <a:t>существовало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10-15</a:t>
            </a:r>
            <a:r>
              <a:rPr lang="ru-RU" sz="3200" spc="-5" dirty="0" smtClean="0">
                <a:latin typeface="Calibri"/>
                <a:cs typeface="Calibri"/>
              </a:rPr>
              <a:t> </a:t>
            </a:r>
            <a:r>
              <a:rPr sz="3200" dirty="0" err="1" smtClean="0">
                <a:latin typeface="Calibri"/>
                <a:cs typeface="Calibri"/>
              </a:rPr>
              <a:t>названий</a:t>
            </a:r>
            <a:r>
              <a:rPr sz="3200" dirty="0" smtClean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типов почв, сейчас их </a:t>
            </a:r>
            <a:r>
              <a:rPr sz="3200" spc="-15" dirty="0" err="1">
                <a:latin typeface="Calibri"/>
                <a:cs typeface="Calibri"/>
              </a:rPr>
              <a:t>более</a:t>
            </a:r>
            <a:r>
              <a:rPr sz="3200" spc="-120" dirty="0">
                <a:latin typeface="Calibri"/>
                <a:cs typeface="Calibri"/>
              </a:rPr>
              <a:t> </a:t>
            </a:r>
            <a:r>
              <a:rPr sz="3200" dirty="0" smtClean="0">
                <a:latin typeface="Calibri"/>
                <a:cs typeface="Calibri"/>
              </a:rPr>
              <a:t>200</a:t>
            </a:r>
            <a:r>
              <a:rPr lang="ru-RU" sz="3200" dirty="0" smtClean="0"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  <a:p>
            <a:pPr marL="12700" indent="523875" algn="just">
              <a:lnSpc>
                <a:spcPct val="100000"/>
              </a:lnSpc>
              <a:spcBef>
                <a:spcPts val="31"/>
              </a:spcBef>
            </a:pPr>
            <a:endParaRPr sz="4650" dirty="0">
              <a:latin typeface="Times New Roman"/>
              <a:cs typeface="Times New Roman"/>
            </a:endParaRPr>
          </a:p>
          <a:p>
            <a:pPr marL="12700" marR="5080" indent="523875" algn="just">
              <a:lnSpc>
                <a:spcPct val="100000"/>
              </a:lnSpc>
            </a:pPr>
            <a:r>
              <a:rPr lang="ru-RU" sz="3200" dirty="0" smtClean="0">
                <a:latin typeface="Calibri"/>
                <a:cs typeface="Calibri"/>
              </a:rPr>
              <a:t>С развитием</a:t>
            </a:r>
            <a:r>
              <a:rPr sz="3200" dirty="0" smtClean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почвоведения  </a:t>
            </a:r>
            <a:r>
              <a:rPr sz="3200" spc="-20" dirty="0">
                <a:latin typeface="Calibri"/>
                <a:cs typeface="Calibri"/>
              </a:rPr>
              <a:t>соблюдается </a:t>
            </a:r>
            <a:r>
              <a:rPr sz="3200" dirty="0">
                <a:latin typeface="Calibri"/>
                <a:cs typeface="Calibri"/>
              </a:rPr>
              <a:t>традиция – </a:t>
            </a:r>
            <a:r>
              <a:rPr sz="3200" spc="-5" dirty="0">
                <a:latin typeface="Calibri"/>
                <a:cs typeface="Calibri"/>
              </a:rPr>
              <a:t>сохранять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старые  названия почв, </a:t>
            </a:r>
            <a:r>
              <a:rPr sz="3200" spc="-10" dirty="0">
                <a:latin typeface="Calibri"/>
                <a:cs typeface="Calibri"/>
              </a:rPr>
              <a:t>дополняя </a:t>
            </a:r>
            <a:r>
              <a:rPr sz="3200" dirty="0">
                <a:latin typeface="Calibri"/>
                <a:cs typeface="Calibri"/>
              </a:rPr>
              <a:t>их новыми  </a:t>
            </a:r>
            <a:r>
              <a:rPr sz="3200" dirty="0" err="1">
                <a:latin typeface="Calibri"/>
                <a:cs typeface="Calibri"/>
              </a:rPr>
              <a:t>номенклатурными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spc="-5" dirty="0" err="1" smtClean="0">
                <a:latin typeface="Calibri"/>
                <a:cs typeface="Calibri"/>
              </a:rPr>
              <a:t>терминами</a:t>
            </a:r>
            <a:r>
              <a:rPr lang="ru-RU" sz="3200" spc="-5" dirty="0" smtClean="0"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400" y="712851"/>
            <a:ext cx="8763000" cy="5847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3200" b="1" i="1" spc="-25" dirty="0" err="1">
                <a:latin typeface="Calibri"/>
                <a:cs typeface="Calibri"/>
              </a:rPr>
              <a:t>Таксономия</a:t>
            </a:r>
            <a:r>
              <a:rPr sz="3200" b="1" i="1" spc="-120" dirty="0">
                <a:latin typeface="Calibri"/>
                <a:cs typeface="Calibri"/>
              </a:rPr>
              <a:t> </a:t>
            </a:r>
            <a:r>
              <a:rPr sz="3200" b="1" i="1" dirty="0" err="1" smtClean="0">
                <a:latin typeface="Calibri"/>
                <a:cs typeface="Calibri"/>
              </a:rPr>
              <a:t>почв</a:t>
            </a:r>
            <a:endParaRPr lang="en-US" sz="3200" b="1" i="1" dirty="0" smtClean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endParaRPr dirty="0">
              <a:latin typeface="Times New Roman"/>
              <a:cs typeface="Times New Roman"/>
            </a:endParaRPr>
          </a:p>
          <a:p>
            <a:pPr marR="5080" indent="536575" algn="just"/>
            <a:r>
              <a:rPr sz="3200" spc="-15" dirty="0">
                <a:latin typeface="Calibri"/>
                <a:cs typeface="Calibri"/>
              </a:rPr>
              <a:t>Это </a:t>
            </a:r>
            <a:r>
              <a:rPr sz="3200" spc="-10" dirty="0">
                <a:latin typeface="Calibri"/>
                <a:cs typeface="Calibri"/>
              </a:rPr>
              <a:t>система </a:t>
            </a:r>
            <a:r>
              <a:rPr sz="3200" spc="-5" dirty="0">
                <a:latin typeface="Calibri"/>
                <a:cs typeface="Calibri"/>
              </a:rPr>
              <a:t>соподчиненных  таксономических </a:t>
            </a:r>
            <a:r>
              <a:rPr sz="3200" spc="10" dirty="0">
                <a:latin typeface="Calibri"/>
                <a:cs typeface="Calibri"/>
              </a:rPr>
              <a:t>единиц, </a:t>
            </a:r>
            <a:r>
              <a:rPr sz="3200" dirty="0">
                <a:latin typeface="Calibri"/>
                <a:cs typeface="Calibri"/>
              </a:rPr>
              <a:t>в </a:t>
            </a:r>
            <a:r>
              <a:rPr sz="3200" spc="-15" dirty="0">
                <a:latin typeface="Calibri"/>
                <a:cs typeface="Calibri"/>
              </a:rPr>
              <a:t>которой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почвы  </a:t>
            </a:r>
            <a:r>
              <a:rPr sz="3200" spc="-5" dirty="0">
                <a:latin typeface="Calibri"/>
                <a:cs typeface="Calibri"/>
              </a:rPr>
              <a:t>рассматриваются </a:t>
            </a:r>
            <a:r>
              <a:rPr sz="3200" dirty="0">
                <a:latin typeface="Calibri"/>
                <a:cs typeface="Calibri"/>
              </a:rPr>
              <a:t>по </a:t>
            </a:r>
            <a:r>
              <a:rPr sz="3200" spc="-5" dirty="0">
                <a:latin typeface="Calibri"/>
                <a:cs typeface="Calibri"/>
              </a:rPr>
              <a:t>степени детальности  </a:t>
            </a:r>
            <a:r>
              <a:rPr sz="3200" dirty="0">
                <a:latin typeface="Calibri"/>
                <a:cs typeface="Calibri"/>
              </a:rPr>
              <a:t>(масштабности), </a:t>
            </a:r>
            <a:r>
              <a:rPr sz="3200" spc="-10" dirty="0">
                <a:latin typeface="Calibri"/>
                <a:cs typeface="Calibri"/>
              </a:rPr>
              <a:t>отражающей  </a:t>
            </a:r>
            <a:r>
              <a:rPr sz="3200" dirty="0">
                <a:latin typeface="Calibri"/>
                <a:cs typeface="Calibri"/>
              </a:rPr>
              <a:t>объективные </a:t>
            </a:r>
            <a:r>
              <a:rPr sz="3200" spc="-10" dirty="0">
                <a:latin typeface="Calibri"/>
                <a:cs typeface="Calibri"/>
              </a:rPr>
              <a:t>различия </a:t>
            </a:r>
            <a:r>
              <a:rPr sz="3200" dirty="0">
                <a:latin typeface="Calibri"/>
                <a:cs typeface="Calibri"/>
              </a:rPr>
              <a:t>почв данных  </a:t>
            </a:r>
            <a:r>
              <a:rPr sz="3200" spc="-5" dirty="0">
                <a:latin typeface="Calibri"/>
                <a:cs typeface="Calibri"/>
              </a:rPr>
              <a:t>единиц (рангов </a:t>
            </a:r>
            <a:r>
              <a:rPr sz="3200" dirty="0">
                <a:latin typeface="Calibri"/>
                <a:cs typeface="Calibri"/>
              </a:rPr>
              <a:t>или </a:t>
            </a:r>
            <a:r>
              <a:rPr sz="3200" spc="-5" dirty="0">
                <a:latin typeface="Calibri"/>
                <a:cs typeface="Calibri"/>
              </a:rPr>
              <a:t>таксонов) </a:t>
            </a:r>
            <a:r>
              <a:rPr sz="3200" dirty="0">
                <a:latin typeface="Calibri"/>
                <a:cs typeface="Calibri"/>
              </a:rPr>
              <a:t>в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20" dirty="0" err="1" smtClean="0">
                <a:latin typeface="Calibri"/>
                <a:cs typeface="Calibri"/>
              </a:rPr>
              <a:t>природе</a:t>
            </a:r>
            <a:r>
              <a:rPr lang="ru-RU" sz="3200" spc="-20" dirty="0" smtClean="0">
                <a:latin typeface="Calibri"/>
                <a:cs typeface="Calibri"/>
              </a:rPr>
              <a:t>.</a:t>
            </a:r>
            <a:r>
              <a:rPr lang="ru-RU" sz="3200" spc="-10" dirty="0" smtClean="0"/>
              <a:t> </a:t>
            </a:r>
          </a:p>
          <a:p>
            <a:pPr marR="5080" indent="536575" algn="just"/>
            <a:r>
              <a:rPr lang="ru-RU" sz="3200" spc="-10" dirty="0" smtClean="0"/>
              <a:t>Система </a:t>
            </a:r>
            <a:r>
              <a:rPr lang="ru-RU" sz="3200" spc="-5" dirty="0" smtClean="0"/>
              <a:t>таксономических единиц  </a:t>
            </a:r>
            <a:r>
              <a:rPr lang="ru-RU" sz="3200" dirty="0" smtClean="0"/>
              <a:t>включает 6 </a:t>
            </a:r>
            <a:r>
              <a:rPr lang="ru-RU" sz="3200" spc="-5" dirty="0" smtClean="0"/>
              <a:t>рангов, </a:t>
            </a:r>
            <a:r>
              <a:rPr lang="ru-RU" sz="3200" spc="-10" dirty="0" smtClean="0"/>
              <a:t>каждый </a:t>
            </a:r>
            <a:r>
              <a:rPr lang="ru-RU" sz="3200" dirty="0" smtClean="0"/>
              <a:t>из</a:t>
            </a:r>
            <a:r>
              <a:rPr lang="ru-RU" sz="3200" spc="-80" dirty="0" smtClean="0"/>
              <a:t> </a:t>
            </a:r>
            <a:r>
              <a:rPr lang="ru-RU" sz="3200" spc="-15" dirty="0" smtClean="0"/>
              <a:t>которых  отражает </a:t>
            </a:r>
            <a:r>
              <a:rPr lang="ru-RU" sz="3200" spc="-5" dirty="0" smtClean="0"/>
              <a:t>различные </a:t>
            </a:r>
            <a:r>
              <a:rPr lang="ru-RU" sz="3200" dirty="0" smtClean="0"/>
              <a:t>свойства почв,  </a:t>
            </a:r>
            <a:r>
              <a:rPr lang="ru-RU" sz="3200" spc="-5" dirty="0" smtClean="0"/>
              <a:t>обусловленные </a:t>
            </a:r>
            <a:r>
              <a:rPr lang="ru-RU" sz="3200" dirty="0" smtClean="0"/>
              <a:t>их </a:t>
            </a:r>
            <a:r>
              <a:rPr lang="ru-RU" sz="3200" spc="-10" dirty="0" smtClean="0"/>
              <a:t>природным  </a:t>
            </a:r>
            <a:r>
              <a:rPr lang="ru-RU" sz="3200" spc="-5" dirty="0" smtClean="0"/>
              <a:t>разнообразием</a:t>
            </a:r>
            <a:endParaRPr lang="ru-RU" sz="3200" dirty="0" smtClean="0"/>
          </a:p>
          <a:p>
            <a:pPr marR="5080" indent="536575" algn="just">
              <a:lnSpc>
                <a:spcPct val="100000"/>
              </a:lnSpc>
            </a:pP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1" y="928623"/>
            <a:ext cx="8382000" cy="40421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523875" algn="just">
              <a:lnSpc>
                <a:spcPct val="100000"/>
              </a:lnSpc>
            </a:pPr>
            <a:r>
              <a:rPr sz="3200" i="1" dirty="0">
                <a:latin typeface="Calibri"/>
                <a:cs typeface="Calibri"/>
              </a:rPr>
              <a:t>1. </a:t>
            </a:r>
            <a:r>
              <a:rPr sz="3200" i="1" spc="-60" dirty="0">
                <a:latin typeface="Calibri"/>
                <a:cs typeface="Calibri"/>
              </a:rPr>
              <a:t>Тип </a:t>
            </a:r>
            <a:r>
              <a:rPr sz="3200" i="1" dirty="0">
                <a:latin typeface="Calibri"/>
                <a:cs typeface="Calibri"/>
              </a:rPr>
              <a:t>— </a:t>
            </a:r>
            <a:r>
              <a:rPr sz="3200" dirty="0">
                <a:latin typeface="Calibri"/>
                <a:cs typeface="Calibri"/>
              </a:rPr>
              <a:t>ключевая </a:t>
            </a:r>
            <a:r>
              <a:rPr sz="3200" spc="-5" dirty="0">
                <a:latin typeface="Calibri"/>
                <a:cs typeface="Calibri"/>
              </a:rPr>
              <a:t>таксономическая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единица,  объединяющая </a:t>
            </a:r>
            <a:r>
              <a:rPr sz="3200" dirty="0">
                <a:latin typeface="Calibri"/>
                <a:cs typeface="Calibri"/>
              </a:rPr>
              <a:t>почвы, развивающиеся в  </a:t>
            </a:r>
            <a:r>
              <a:rPr sz="3200" spc="-10" dirty="0">
                <a:latin typeface="Calibri"/>
                <a:cs typeface="Calibri"/>
              </a:rPr>
              <a:t>однотипных </a:t>
            </a:r>
            <a:r>
              <a:rPr sz="3200" dirty="0">
                <a:latin typeface="Calibri"/>
                <a:cs typeface="Calibri"/>
              </a:rPr>
              <a:t>биоклиматических и  </a:t>
            </a:r>
            <a:r>
              <a:rPr sz="3200" spc="-5" dirty="0">
                <a:latin typeface="Calibri"/>
                <a:cs typeface="Calibri"/>
              </a:rPr>
              <a:t>гидрологических </a:t>
            </a:r>
            <a:r>
              <a:rPr sz="3200" dirty="0">
                <a:latin typeface="Calibri"/>
                <a:cs typeface="Calibri"/>
              </a:rPr>
              <a:t>условиях и </a:t>
            </a:r>
            <a:r>
              <a:rPr sz="3200" spc="-5" dirty="0">
                <a:latin typeface="Calibri"/>
                <a:cs typeface="Calibri"/>
              </a:rPr>
              <a:t>объединяемая  единством </a:t>
            </a:r>
            <a:r>
              <a:rPr sz="3200" spc="-10" dirty="0">
                <a:latin typeface="Calibri"/>
                <a:cs typeface="Calibri"/>
              </a:rPr>
              <a:t>происхождения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(</a:t>
            </a:r>
            <a:r>
              <a:rPr sz="3200" spc="-5" dirty="0" err="1">
                <a:latin typeface="Calibri"/>
                <a:cs typeface="Calibri"/>
              </a:rPr>
              <a:t>генезиса</a:t>
            </a:r>
            <a:r>
              <a:rPr sz="3200" spc="-5" dirty="0" smtClean="0">
                <a:latin typeface="Calibri"/>
                <a:cs typeface="Calibri"/>
              </a:rPr>
              <a:t>)</a:t>
            </a:r>
            <a:r>
              <a:rPr lang="ru-RU" sz="3200" spc="-5" dirty="0" smtClean="0"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  <a:p>
            <a:pPr marL="12700" marR="332105" indent="523875" algn="just">
              <a:lnSpc>
                <a:spcPct val="100000"/>
              </a:lnSpc>
              <a:spcBef>
                <a:spcPts val="765"/>
              </a:spcBef>
            </a:pPr>
            <a:r>
              <a:rPr sz="3200" dirty="0">
                <a:latin typeface="Calibri"/>
                <a:cs typeface="Calibri"/>
              </a:rPr>
              <a:t>Например, </a:t>
            </a:r>
            <a:r>
              <a:rPr sz="3200" spc="-15" dirty="0">
                <a:latin typeface="Calibri"/>
                <a:cs typeface="Calibri"/>
              </a:rPr>
              <a:t>подзолистые </a:t>
            </a:r>
            <a:r>
              <a:rPr sz="3200" dirty="0">
                <a:latin typeface="Calibri"/>
                <a:cs typeface="Calibri"/>
              </a:rPr>
              <a:t>почвы,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черноземы,  </a:t>
            </a:r>
            <a:r>
              <a:rPr sz="3200" spc="-5" dirty="0">
                <a:latin typeface="Calibri"/>
                <a:cs typeface="Calibri"/>
              </a:rPr>
              <a:t>каштановые </a:t>
            </a:r>
            <a:r>
              <a:rPr sz="3200" dirty="0">
                <a:latin typeface="Calibri"/>
                <a:cs typeface="Calibri"/>
              </a:rPr>
              <a:t>и </a:t>
            </a:r>
            <a:r>
              <a:rPr sz="3200" spc="-5" dirty="0" err="1">
                <a:latin typeface="Calibri"/>
                <a:cs typeface="Calibri"/>
              </a:rPr>
              <a:t>другие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dirty="0" err="1" smtClean="0">
                <a:latin typeface="Calibri"/>
                <a:cs typeface="Calibri"/>
              </a:rPr>
              <a:t>типы</a:t>
            </a:r>
            <a:r>
              <a:rPr lang="ru-RU" sz="3200" dirty="0" smtClean="0"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5761FA3-D9B2-433A-BFF4-1036D7ECE36A}"/>
</file>

<file path=customXml/itemProps2.xml><?xml version="1.0" encoding="utf-8"?>
<ds:datastoreItem xmlns:ds="http://schemas.openxmlformats.org/officeDocument/2006/customXml" ds:itemID="{0E11F5F5-5E89-4E22-9DDD-649D365D1F9E}"/>
</file>

<file path=customXml/itemProps3.xml><?xml version="1.0" encoding="utf-8"?>
<ds:datastoreItem xmlns:ds="http://schemas.openxmlformats.org/officeDocument/2006/customXml" ds:itemID="{2B29A879-986F-486E-A815-2B39BBF426E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906</Words>
  <Application>Microsoft Office PowerPoint</Application>
  <PresentationFormat>Экран (4:3)</PresentationFormat>
  <Paragraphs>80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Arial</vt:lpstr>
      <vt:lpstr>Arial Black</vt:lpstr>
      <vt:lpstr>Calibri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Систематика почв – это классификация  наряду с номенклатурой, таксономией и  диагностикой почв, один из важнейших  разделов почвоведения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Для почв одного типа характерна единая система  основных диагностических горизонтов, а следовательно  однотипность режимов и процессов почвообразования</vt:lpstr>
      <vt:lpstr>Презентация PowerPoint</vt:lpstr>
      <vt:lpstr>Примеры  подтипов: «типичный» (1), южный» (2) или «выщелоченный» (3) чернозем; «темно-серая лесная» или «светло-каштановая»  почва </vt:lpstr>
      <vt:lpstr>Презентация PowerPoint</vt:lpstr>
      <vt:lpstr>Презентация PowerPoint</vt:lpstr>
      <vt:lpstr>Презентация PowerPoint</vt:lpstr>
      <vt:lpstr>5. Разновидность — определяется  гранулометрическим (механическим)  составом верхнего горизонта почвы  (среднесуглинистые, песчаные и т.д.), а  также скелетностью и каменистостью</vt:lpstr>
      <vt:lpstr>6. Разряд — определяется характером литологии и генезиса почвообразующих  пород, на которых формируется почва  (лессовые, моренные, флювиогляциальные,  покровные и т.д.).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Таня</cp:lastModifiedBy>
  <cp:revision>5</cp:revision>
  <dcterms:created xsi:type="dcterms:W3CDTF">2015-12-13T01:10:27Z</dcterms:created>
  <dcterms:modified xsi:type="dcterms:W3CDTF">2017-05-14T09:26:00Z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2011-12-15T00:00:00Z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2015-12-13T00:00:00Z</vt:filetime>
  </property>
  <property fmtid="{D5CDD505-2E9C-101B-9397-08002B2CF9AE}" pid="5" name="ContentTypeId">
    <vt:lpwstr>0x0101008AEA79EB98C0E246AC9D62295B8DC0C5</vt:lpwstr>
  </property>
</Properties>
</file>