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1B0BB-7A98-41A4-80A5-35838AF6C6AB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BF13B-C32A-4119-87CB-E6AD80BFE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964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179512" y="188640"/>
            <a:ext cx="8712968" cy="132343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Учреждение образования </a:t>
            </a:r>
            <a:endParaRPr lang="ru-RU" sz="2000" dirty="0"/>
          </a:p>
          <a:p>
            <a:pPr algn="ctr"/>
            <a:r>
              <a:rPr lang="ru-RU" sz="2000" b="1" dirty="0"/>
              <a:t>«Гомельский государственный университет </a:t>
            </a:r>
            <a:endParaRPr lang="ru-RU" sz="2000" dirty="0"/>
          </a:p>
          <a:p>
            <a:pPr algn="ctr"/>
            <a:r>
              <a:rPr lang="ru-RU" sz="2000" b="1" dirty="0"/>
              <a:t>имени Франциска Скорины»</a:t>
            </a:r>
            <a:endParaRPr lang="ru-RU" sz="2000" dirty="0"/>
          </a:p>
          <a:p>
            <a:pPr algn="ctr"/>
            <a:r>
              <a:rPr lang="ru-RU" sz="2000" b="1" dirty="0"/>
              <a:t>Кафедра геологии и географии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79512" y="2276872"/>
            <a:ext cx="8712968" cy="2554545"/>
          </a:xfrm>
          <a:prstGeom prst="rect">
            <a:avLst/>
          </a:prstGeom>
          <a:gradFill flip="none" rotWithShape="1">
            <a:gsLst>
              <a:gs pos="0">
                <a:srgbClr val="FFFF66">
                  <a:shade val="30000"/>
                  <a:satMod val="115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ФОТОКАТАЛОГ ПО ДИСЦИПЛИНЕ «ПАЛЕОНТОЛОГИЯ»</a:t>
            </a:r>
          </a:p>
          <a:p>
            <a:pPr algn="ctr"/>
            <a:r>
              <a:rPr lang="ru-RU" sz="3200" b="1" dirty="0" smtClean="0"/>
              <a:t>ЧАСТЬ </a:t>
            </a:r>
            <a:r>
              <a:rPr lang="en-US" sz="3200" b="1" dirty="0"/>
              <a:t>V</a:t>
            </a:r>
            <a:endParaRPr lang="en-US" sz="3200" b="1" dirty="0" smtClean="0"/>
          </a:p>
          <a:p>
            <a:pPr algn="ctr"/>
            <a:r>
              <a:rPr lang="ru-RU" sz="3200" b="1" dirty="0" smtClean="0"/>
              <a:t>ТИП </a:t>
            </a:r>
            <a:r>
              <a:rPr lang="en-US" sz="3200" b="1" dirty="0" smtClean="0"/>
              <a:t>MOLLUSCA</a:t>
            </a:r>
          </a:p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smtClean="0"/>
              <a:t>CEPHALOPODA</a:t>
            </a:r>
          </a:p>
        </p:txBody>
      </p:sp>
    </p:spTree>
    <p:extLst>
      <p:ext uri="{BB962C8B-B14F-4D97-AF65-F5344CB8AC3E}">
        <p14:creationId xmlns:p14="http://schemas.microsoft.com/office/powerpoint/2010/main" val="43664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Cephalopoda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323528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</a:t>
            </a:r>
            <a:r>
              <a:rPr lang="en-US" sz="2400" b="1" i="1" dirty="0" err="1" smtClean="0"/>
              <a:t>Anarcestes</a:t>
            </a:r>
            <a:endParaRPr lang="ru-RU" sz="2400" dirty="0" smtClean="0"/>
          </a:p>
          <a:p>
            <a:pPr algn="ctr"/>
            <a:r>
              <a:rPr lang="en-US" sz="2400" b="1" i="1" dirty="0" err="1" smtClean="0"/>
              <a:t>D</a:t>
            </a:r>
            <a:r>
              <a:rPr lang="en-US" sz="2400" b="1" i="1" baseline="-25000" dirty="0" err="1" smtClean="0"/>
              <a:t>2</a:t>
            </a:r>
            <a:r>
              <a:rPr lang="en-US" sz="2400" b="1" i="1" baseline="-25000" dirty="0" smtClean="0"/>
              <a:t> </a:t>
            </a:r>
            <a:r>
              <a:rPr lang="en-US" sz="2400" b="1" i="1" dirty="0" smtClean="0"/>
              <a:t>- </a:t>
            </a:r>
            <a:r>
              <a:rPr lang="en-US" sz="2400" b="1" i="1" dirty="0" err="1" smtClean="0"/>
              <a:t>D</a:t>
            </a:r>
            <a:r>
              <a:rPr lang="en-US" sz="2400" b="1" i="1" baseline="-25000" dirty="0" err="1" smtClean="0"/>
              <a:t>3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4788024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</a:t>
            </a:r>
            <a:r>
              <a:rPr lang="en-US" sz="2400" b="1" i="1" dirty="0" err="1" smtClean="0"/>
              <a:t>Clymenia</a:t>
            </a:r>
            <a:endParaRPr lang="ru-RU" sz="2400" dirty="0" smtClean="0"/>
          </a:p>
          <a:p>
            <a:pPr algn="ctr"/>
            <a:r>
              <a:rPr lang="en-US" sz="2400" b="1" i="1" dirty="0" err="1" smtClean="0"/>
              <a:t>D</a:t>
            </a:r>
            <a:r>
              <a:rPr lang="en-US" sz="2400" b="1" i="1" baseline="-25000" dirty="0" err="1" smtClean="0"/>
              <a:t>3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ижний колонтитул 7"/>
          <p:cNvSpPr txBox="1">
            <a:spLocks/>
          </p:cNvSpPr>
          <p:nvPr/>
        </p:nvSpPr>
        <p:spPr>
          <a:xfrm>
            <a:off x="0" y="1628800"/>
            <a:ext cx="9144000" cy="576064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algn="ctr"/>
            <a:r>
              <a:rPr lang="ru-RU" sz="2800" b="1" i="1" dirty="0" smtClean="0"/>
              <a:t>Подкласс </a:t>
            </a:r>
            <a:r>
              <a:rPr lang="en-US" sz="2800" b="1" i="1" dirty="0" err="1" smtClean="0"/>
              <a:t>Ammonoidea</a:t>
            </a:r>
            <a:endParaRPr lang="ru-RU" sz="2800" dirty="0" smtClean="0"/>
          </a:p>
        </p:txBody>
      </p:sp>
      <p:pic>
        <p:nvPicPr>
          <p:cNvPr id="35842" name="Picture 2" descr="D:\ЕГОР\универ\ПАЛЕОНТОЛОГИЯ\Альбом\DSC02702.JPG"/>
          <p:cNvPicPr>
            <a:picLocks noChangeAspect="1" noChangeArrowheads="1"/>
          </p:cNvPicPr>
          <p:nvPr/>
        </p:nvPicPr>
        <p:blipFill>
          <a:blip r:embed="rId3" cstate="print"/>
          <a:srcRect l="30758" t="8202" r="36909" b="57415"/>
          <a:stretch>
            <a:fillRect/>
          </a:stretch>
        </p:blipFill>
        <p:spPr bwMode="auto">
          <a:xfrm>
            <a:off x="5148064" y="2492896"/>
            <a:ext cx="3600400" cy="2871548"/>
          </a:xfrm>
          <a:prstGeom prst="rect">
            <a:avLst/>
          </a:prstGeom>
          <a:noFill/>
        </p:spPr>
      </p:pic>
      <p:pic>
        <p:nvPicPr>
          <p:cNvPr id="35843" name="Picture 3" descr="D:\ЕГОР\универ\ПАЛЕОНТОЛОГИЯ\Альбом\DSC02703.JPG"/>
          <p:cNvPicPr>
            <a:picLocks noChangeAspect="1" noChangeArrowheads="1"/>
          </p:cNvPicPr>
          <p:nvPr/>
        </p:nvPicPr>
        <p:blipFill>
          <a:blip r:embed="rId4" cstate="print"/>
          <a:srcRect l="36909" t="41010" r="49213" b="41010"/>
          <a:stretch>
            <a:fillRect/>
          </a:stretch>
        </p:blipFill>
        <p:spPr bwMode="auto">
          <a:xfrm rot="5400000">
            <a:off x="1516933" y="2814457"/>
            <a:ext cx="2345373" cy="2278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8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Cephalopoda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323528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Pinacoceras</a:t>
            </a:r>
            <a:endParaRPr lang="ru-RU" sz="2400" dirty="0" smtClean="0"/>
          </a:p>
          <a:p>
            <a:pPr algn="ctr"/>
            <a:r>
              <a:rPr lang="en-US" sz="2400" b="1" i="1" dirty="0" err="1" smtClean="0"/>
              <a:t>T</a:t>
            </a:r>
            <a:r>
              <a:rPr lang="en-US" sz="2400" b="1" i="1" baseline="-25000" dirty="0" err="1" smtClean="0"/>
              <a:t>3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4788024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Lytoceras</a:t>
            </a:r>
            <a:endParaRPr lang="ru-RU" sz="2400" dirty="0" smtClean="0"/>
          </a:p>
          <a:p>
            <a:pPr algn="ctr"/>
            <a:r>
              <a:rPr lang="en-US" sz="2400" b="1" i="1" dirty="0" err="1" smtClean="0"/>
              <a:t>J</a:t>
            </a:r>
            <a:r>
              <a:rPr lang="en-US" sz="2400" b="1" i="1" baseline="-25000" dirty="0" err="1" smtClean="0"/>
              <a:t>1</a:t>
            </a:r>
            <a:r>
              <a:rPr lang="en-US" sz="2400" b="1" i="1" baseline="-25000" dirty="0" smtClean="0"/>
              <a:t>-2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ижний колонтитул 7"/>
          <p:cNvSpPr txBox="1">
            <a:spLocks/>
          </p:cNvSpPr>
          <p:nvPr/>
        </p:nvSpPr>
        <p:spPr>
          <a:xfrm>
            <a:off x="0" y="1556792"/>
            <a:ext cx="9144000" cy="576064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algn="ctr"/>
            <a:r>
              <a:rPr lang="ru-RU" sz="2800" b="1" i="1" dirty="0" smtClean="0"/>
              <a:t>Подкласс </a:t>
            </a:r>
            <a:r>
              <a:rPr lang="en-US" sz="2800" b="1" i="1" dirty="0" err="1" smtClean="0"/>
              <a:t>Ammonoidea</a:t>
            </a:r>
            <a:endParaRPr lang="ru-RU" sz="2800" dirty="0" smtClean="0"/>
          </a:p>
        </p:txBody>
      </p:sp>
      <p:pic>
        <p:nvPicPr>
          <p:cNvPr id="32770" name="Picture 2" descr="D:\ЕГОР\универ\ПАЛЕОНТОЛОГИЯ\Альбом\DSC02697.JPG"/>
          <p:cNvPicPr>
            <a:picLocks noChangeAspect="1" noChangeArrowheads="1"/>
          </p:cNvPicPr>
          <p:nvPr/>
        </p:nvPicPr>
        <p:blipFill>
          <a:blip r:embed="rId3" cstate="print"/>
          <a:srcRect l="24606" r="30758" b="57415"/>
          <a:stretch>
            <a:fillRect/>
          </a:stretch>
        </p:blipFill>
        <p:spPr bwMode="auto">
          <a:xfrm>
            <a:off x="611560" y="2636912"/>
            <a:ext cx="3723442" cy="2664296"/>
          </a:xfrm>
          <a:prstGeom prst="rect">
            <a:avLst/>
          </a:prstGeom>
          <a:noFill/>
        </p:spPr>
      </p:pic>
      <p:pic>
        <p:nvPicPr>
          <p:cNvPr id="32771" name="Picture 3" descr="D:\ЕГОР\универ\ПАЛЕОНТОЛОГИЯ\Альбом\DSC02701.JPG"/>
          <p:cNvPicPr>
            <a:picLocks noChangeAspect="1" noChangeArrowheads="1"/>
          </p:cNvPicPr>
          <p:nvPr/>
        </p:nvPicPr>
        <p:blipFill>
          <a:blip r:embed="rId4" cstate="print"/>
          <a:srcRect l="30758" t="9843" r="30758" b="57415"/>
          <a:stretch>
            <a:fillRect/>
          </a:stretch>
        </p:blipFill>
        <p:spPr bwMode="auto">
          <a:xfrm>
            <a:off x="5076056" y="2780928"/>
            <a:ext cx="3528392" cy="22515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282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Cephalopoda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323528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Stephanoceras</a:t>
            </a:r>
            <a:endParaRPr lang="ru-RU" sz="2400" dirty="0" smtClean="0"/>
          </a:p>
          <a:p>
            <a:pPr algn="ctr"/>
            <a:r>
              <a:rPr lang="en-US" sz="2400" b="1" i="1" dirty="0" err="1" smtClean="0"/>
              <a:t>J</a:t>
            </a:r>
            <a:r>
              <a:rPr lang="en-US" sz="2400" b="1" i="1" baseline="-25000" dirty="0" err="1" smtClean="0"/>
              <a:t>2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4788024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Cardioceras</a:t>
            </a:r>
            <a:endParaRPr lang="ru-RU" sz="2400" dirty="0" smtClean="0"/>
          </a:p>
          <a:p>
            <a:pPr algn="ctr"/>
            <a:r>
              <a:rPr lang="en-US" sz="2400" b="1" i="1" dirty="0" err="1" smtClean="0"/>
              <a:t>J</a:t>
            </a:r>
            <a:r>
              <a:rPr lang="en-US" sz="2400" b="1" i="1" baseline="-25000" dirty="0" err="1" smtClean="0"/>
              <a:t>3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ижний колонтитул 7"/>
          <p:cNvSpPr txBox="1">
            <a:spLocks/>
          </p:cNvSpPr>
          <p:nvPr/>
        </p:nvSpPr>
        <p:spPr>
          <a:xfrm>
            <a:off x="0" y="1556792"/>
            <a:ext cx="9144000" cy="576064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algn="ctr"/>
            <a:r>
              <a:rPr lang="ru-RU" sz="2800" b="1" i="1" dirty="0" smtClean="0"/>
              <a:t>Подкласс </a:t>
            </a:r>
            <a:r>
              <a:rPr lang="en-US" sz="2800" b="1" i="1" dirty="0" err="1" smtClean="0"/>
              <a:t>Ammonoidea</a:t>
            </a:r>
            <a:endParaRPr lang="ru-RU" sz="2800" dirty="0" smtClean="0"/>
          </a:p>
        </p:txBody>
      </p:sp>
      <p:pic>
        <p:nvPicPr>
          <p:cNvPr id="33794" name="Picture 2" descr="D:\ЕГОР\универ\ПАЛЕОНТОЛОГИЯ\Альбом\DSC02698.JPG"/>
          <p:cNvPicPr>
            <a:picLocks noChangeAspect="1" noChangeArrowheads="1"/>
          </p:cNvPicPr>
          <p:nvPr/>
        </p:nvPicPr>
        <p:blipFill>
          <a:blip r:embed="rId3" cstate="print"/>
          <a:srcRect l="24606" r="24606" b="49213"/>
          <a:stretch>
            <a:fillRect/>
          </a:stretch>
        </p:blipFill>
        <p:spPr bwMode="auto">
          <a:xfrm>
            <a:off x="5004048" y="2492896"/>
            <a:ext cx="3744416" cy="2808284"/>
          </a:xfrm>
          <a:prstGeom prst="rect">
            <a:avLst/>
          </a:prstGeom>
          <a:noFill/>
        </p:spPr>
      </p:pic>
      <p:pic>
        <p:nvPicPr>
          <p:cNvPr id="24579" name="Picture 3" descr="G:\палео\DSC02833.JPG"/>
          <p:cNvPicPr>
            <a:picLocks noChangeAspect="1" noChangeArrowheads="1"/>
          </p:cNvPicPr>
          <p:nvPr/>
        </p:nvPicPr>
        <p:blipFill>
          <a:blip r:embed="rId4" cstate="print"/>
          <a:srcRect l="24606" t="24606" r="39985" b="24606"/>
          <a:stretch>
            <a:fillRect/>
          </a:stretch>
        </p:blipFill>
        <p:spPr bwMode="auto">
          <a:xfrm rot="5400000">
            <a:off x="1145812" y="2534708"/>
            <a:ext cx="2699001" cy="2903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147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F72179-D42C-4C8B-9E6B-DBC697523725}"/>
</file>

<file path=customXml/itemProps2.xml><?xml version="1.0" encoding="utf-8"?>
<ds:datastoreItem xmlns:ds="http://schemas.openxmlformats.org/officeDocument/2006/customXml" ds:itemID="{123894E2-79DC-47BA-BD8C-4E2E275D209C}"/>
</file>

<file path=customXml/itemProps3.xml><?xml version="1.0" encoding="utf-8"?>
<ds:datastoreItem xmlns:ds="http://schemas.openxmlformats.org/officeDocument/2006/customXml" ds:itemID="{51C415E0-E8AA-4C00-A5CB-3738BE677DCC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80</Words>
  <Application>Microsoft Office PowerPoint</Application>
  <PresentationFormat>Экран (4:3)</PresentationFormat>
  <Paragraphs>35</Paragraphs>
  <Slides>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comp</cp:lastModifiedBy>
  <cp:revision>19</cp:revision>
  <dcterms:created xsi:type="dcterms:W3CDTF">2016-03-15T08:34:02Z</dcterms:created>
  <dcterms:modified xsi:type="dcterms:W3CDTF">2016-03-16T06:51:56Z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