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183563-81B8-49AB-9E28-77FC1FB8BDA1}" type="doc">
      <dgm:prSet loTypeId="urn:microsoft.com/office/officeart/2005/8/layout/orgChart1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4C6EE3D-7EC3-4449-87EF-C3345C90041F}" type="pres">
      <dgm:prSet presAssocID="{B1183563-81B8-49AB-9E28-77FC1FB8BDA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A80A0215-9748-489C-B7DF-619F78C8467B}" type="presOf" srcId="{B1183563-81B8-49AB-9E28-77FC1FB8BDA1}" destId="{A4C6EE3D-7EC3-4449-87EF-C3345C90041F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1326-226D-4133-82D5-59758B5BA686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DCC7-1ED7-4CC8-9E39-619BE6B981B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1326-226D-4133-82D5-59758B5BA686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DCC7-1ED7-4CC8-9E39-619BE6B98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1326-226D-4133-82D5-59758B5BA686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DCC7-1ED7-4CC8-9E39-619BE6B98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1326-226D-4133-82D5-59758B5BA686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DCC7-1ED7-4CC8-9E39-619BE6B981B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1326-226D-4133-82D5-59758B5BA686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DCC7-1ED7-4CC8-9E39-619BE6B98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1326-226D-4133-82D5-59758B5BA686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DCC7-1ED7-4CC8-9E39-619BE6B981B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1326-226D-4133-82D5-59758B5BA686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DCC7-1ED7-4CC8-9E39-619BE6B981B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1326-226D-4133-82D5-59758B5BA686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DCC7-1ED7-4CC8-9E39-619BE6B98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1326-226D-4133-82D5-59758B5BA686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DCC7-1ED7-4CC8-9E39-619BE6B98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1326-226D-4133-82D5-59758B5BA686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DCC7-1ED7-4CC8-9E39-619BE6B98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1326-226D-4133-82D5-59758B5BA686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DCC7-1ED7-4CC8-9E39-619BE6B981B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381326-226D-4133-82D5-59758B5BA686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1FEDCC7-1ED7-4CC8-9E39-619BE6B981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00686" y="1484784"/>
            <a:ext cx="8674116" cy="720080"/>
          </a:xfrm>
          <a:prstGeom prst="rect">
            <a:avLst/>
          </a:prstGeom>
          <a:solidFill>
            <a:srgbClr val="92D050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Царство  Растения 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Phyta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be-BY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644087"/>
              </p:ext>
            </p:extLst>
          </p:nvPr>
        </p:nvGraphicFramePr>
        <p:xfrm>
          <a:off x="289712" y="188640"/>
          <a:ext cx="8572501" cy="117622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572501"/>
              </a:tblGrid>
              <a:tr h="1152128"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Учреждение</a:t>
                      </a: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образования </a:t>
                      </a: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«Гомельский государственный университет </a:t>
                      </a: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имени </a:t>
                      </a: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Франциска Скорины»</a:t>
                      </a: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Кафедра геологии и </a:t>
                      </a: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географии</a:t>
                      </a:r>
                      <a:endParaRPr kumimoji="0"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39471" marB="39471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59662" y="6391150"/>
            <a:ext cx="3062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Гом</a:t>
            </a:r>
            <a:r>
              <a:rPr lang="ru-RU" b="1" dirty="0" smtClean="0"/>
              <a:t>Гомель  2015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ель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2014</a:t>
            </a:r>
            <a:endParaRPr lang="be-BY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844" y="2348880"/>
            <a:ext cx="556484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32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6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2656"/>
            <a:ext cx="4572380" cy="606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97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642937"/>
            <a:ext cx="74295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73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6740"/>
            <a:ext cx="8741900" cy="54345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1840" y="616042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Род </a:t>
            </a:r>
            <a:r>
              <a:rPr lang="ru-RU" sz="2400" b="1" dirty="0" err="1" smtClean="0"/>
              <a:t>Каламитес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03151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240865379"/>
              </p:ext>
            </p:extLst>
          </p:nvPr>
        </p:nvGraphicFramePr>
        <p:xfrm>
          <a:off x="0" y="0"/>
          <a:ext cx="9142602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957776"/>
              </p:ext>
            </p:extLst>
          </p:nvPr>
        </p:nvGraphicFramePr>
        <p:xfrm>
          <a:off x="0" y="-1"/>
          <a:ext cx="9144000" cy="6915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53756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Царство </a:t>
                      </a:r>
                      <a:r>
                        <a:rPr lang="en-US" sz="2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Phyta</a:t>
                      </a:r>
                      <a:endParaRPr lang="ru-RU" sz="28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9145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Низшие растения </a:t>
                      </a:r>
                      <a:endParaRPr lang="en-US" sz="20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0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Thallophyta</a:t>
                      </a:r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Высшие растения </a:t>
                      </a: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0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Telomophyta</a:t>
                      </a:r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56176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611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Отделы Низших растений</a:t>
                      </a:r>
                      <a:endParaRPr lang="ru-RU" sz="28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9631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 диатомовые водоросли </a:t>
                      </a:r>
                      <a:r>
                        <a:rPr lang="ru-RU" sz="2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8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Diatomeae</a:t>
                      </a:r>
                      <a:r>
                        <a:rPr lang="en-US" sz="2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800" dirty="0" smtClean="0">
                        <a:effectLst/>
                      </a:endParaRPr>
                    </a:p>
                    <a:p>
                      <a:pPr algn="ctr"/>
                      <a:endParaRPr lang="ru-RU" sz="11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 золотистые водоросли  </a:t>
                      </a:r>
                      <a:r>
                        <a:rPr lang="ru-RU" sz="2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8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Chrysophyta</a:t>
                      </a:r>
                      <a:r>
                        <a:rPr lang="ru-RU" sz="2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ctr" rtl="0" eaLnBrk="1" fontAlgn="t" latinLnBrk="0" hangingPunct="1"/>
                      <a:endParaRPr lang="ru-RU" sz="11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 eaLnBrk="1" fontAlgn="t" latinLnBrk="0" hangingPunct="1"/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 бурые водоросли </a:t>
                      </a:r>
                      <a:r>
                        <a:rPr lang="ru-RU" sz="2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8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Phaeophyta</a:t>
                      </a:r>
                      <a:r>
                        <a:rPr lang="en-US" sz="2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8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 eaLnBrk="1" fontAlgn="t" latinLnBrk="0" hangingPunct="1"/>
                      <a:endParaRPr lang="ru-RU" sz="11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 eaLnBrk="1" fontAlgn="t" latinLnBrk="0" hangingPunct="1"/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 зеленые водоросли </a:t>
                      </a:r>
                      <a:r>
                        <a:rPr lang="ru-RU" sz="2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8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Chlorophyta</a:t>
                      </a:r>
                      <a:r>
                        <a:rPr lang="en-US" sz="2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ru-RU" sz="28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 eaLnBrk="1" fontAlgn="t" latinLnBrk="0" hangingPunct="1"/>
                      <a:endParaRPr lang="ru-RU" sz="11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 eaLnBrk="1" fontAlgn="t" latinLnBrk="0" hangingPunct="1"/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 харовые водоросли </a:t>
                      </a:r>
                      <a:r>
                        <a:rPr lang="ru-RU" sz="2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8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Charophyta</a:t>
                      </a:r>
                      <a:r>
                        <a:rPr lang="en-US" sz="2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800" dirty="0" smtClean="0">
                        <a:effectLst/>
                      </a:endParaRPr>
                    </a:p>
                    <a:p>
                      <a:pPr algn="ctr" rtl="0" eaLnBrk="1" fontAlgn="t" latinLnBrk="0" hangingPunct="1"/>
                      <a:endParaRPr lang="ru-RU" sz="2800" dirty="0" smtClean="0">
                        <a:effectLst/>
                      </a:endParaRPr>
                    </a:p>
                    <a:p>
                      <a:pPr algn="ctr" rtl="0" eaLnBrk="1" fontAlgn="t" latinLnBrk="0" hangingPunct="1"/>
                      <a:endParaRPr lang="ru-RU" sz="2800" dirty="0" smtClean="0">
                        <a:effectLst/>
                      </a:endParaRPr>
                    </a:p>
                    <a:p>
                      <a:pPr algn="ctr"/>
                      <a:endParaRPr lang="ru-RU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109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336739"/>
              </p:ext>
            </p:extLst>
          </p:nvPr>
        </p:nvGraphicFramePr>
        <p:xfrm>
          <a:off x="0" y="1"/>
          <a:ext cx="913529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202"/>
                <a:gridCol w="5364088"/>
              </a:tblGrid>
              <a:tr h="55185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Царство </a:t>
                      </a:r>
                      <a:r>
                        <a:rPr lang="en-US" sz="2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Phyta</a:t>
                      </a:r>
                      <a:endParaRPr lang="ru-RU" sz="28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6626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Низшие растения </a:t>
                      </a:r>
                      <a:endParaRPr lang="en-US" sz="20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0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Thallophyta</a:t>
                      </a:r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Высшие растения </a:t>
                      </a: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0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Telomophyta</a:t>
                      </a:r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89544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1854">
                <a:tc gridSpan="2"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ru-RU" sz="2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Высшие растения (</a:t>
                      </a:r>
                      <a:r>
                        <a:rPr lang="en-US" sz="28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Telomophyta</a:t>
                      </a:r>
                      <a:r>
                        <a:rPr lang="ru-RU" sz="2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4000" dirty="0" smtClean="0">
                        <a:effectLst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7841">
                <a:tc gridSpan="2"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Надотдел</a:t>
                      </a:r>
                      <a:r>
                        <a:rPr lang="ru-RU" sz="28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споровые </a:t>
                      </a:r>
                      <a:r>
                        <a:rPr lang="ru-RU" sz="2800" b="1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(</a:t>
                      </a:r>
                      <a:r>
                        <a:rPr lang="en-US" sz="2800" b="1" i="1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Sporophyta</a:t>
                      </a:r>
                      <a:r>
                        <a:rPr lang="ru-RU" sz="2800" b="1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, </a:t>
                      </a:r>
                      <a:r>
                        <a:rPr lang="en-US" sz="2800" b="1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</a:t>
                      </a:r>
                      <a:r>
                        <a:rPr lang="en-US" sz="2800" b="1" i="1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– </a:t>
                      </a:r>
                      <a:r>
                        <a:rPr lang="en-US" sz="2800" b="1" i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</a:rPr>
                        <a:t>Q</a:t>
                      </a:r>
                      <a:r>
                        <a:rPr lang="ru-RU" sz="2800" b="1" i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</a:rPr>
                        <a:t>)</a:t>
                      </a:r>
                      <a:endParaRPr lang="en-US" sz="2800" b="1" i="1" u="none" strike="noStrike" kern="1200" baseline="0" dirty="0" smtClean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409028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 Моховидные</a:t>
                      </a: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Bryophyta</a:t>
                      </a:r>
                      <a:r>
                        <a:rPr lang="en-US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 PZ</a:t>
                      </a:r>
                      <a:r>
                        <a:rPr lang="en-US" sz="2400" b="1" i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?, </a:t>
                      </a:r>
                      <a:r>
                        <a:rPr lang="en-US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ru-RU" sz="24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4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ru-RU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 </a:t>
                      </a:r>
                      <a:r>
                        <a:rPr lang="ru-RU" sz="24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Риниофиты</a:t>
                      </a:r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Rhyniophyta</a:t>
                      </a: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S–D</a:t>
                      </a:r>
                      <a:r>
                        <a:rPr lang="en-US" sz="2400" b="1" i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ru-RU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 Плауновидные </a:t>
                      </a: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Lycopodiophyta</a:t>
                      </a: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en-US" sz="2400" b="1" i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–Q)</a:t>
                      </a: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ru-RU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 Хвощевидные </a:t>
                      </a: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Equisetophyta</a:t>
                      </a: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ru-RU" sz="24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4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ru-RU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 Папоротниковидные </a:t>
                      </a: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Polypodiophyta</a:t>
                      </a: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en-US" sz="2400" b="1" i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–Q)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425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558762"/>
              </p:ext>
            </p:extLst>
          </p:nvPr>
        </p:nvGraphicFramePr>
        <p:xfrm>
          <a:off x="1" y="0"/>
          <a:ext cx="9143999" cy="6858001"/>
        </p:xfrm>
        <a:graphic>
          <a:graphicData uri="http://schemas.openxmlformats.org/drawingml/2006/table">
            <a:tbl>
              <a:tblPr firstRow="1" bandRow="1"/>
              <a:tblGrid>
                <a:gridCol w="5004047"/>
                <a:gridCol w="4139952"/>
              </a:tblGrid>
              <a:tr h="544732">
                <a:tc gridSpan="2"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Царство </a:t>
                      </a:r>
                      <a:r>
                        <a:rPr lang="en-US" sz="2800" b="1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Phyta</a:t>
                      </a:r>
                      <a:endParaRPr lang="en-US" sz="2800" b="0" i="0" u="none" strike="noStrike" dirty="0">
                        <a:effectLst/>
                        <a:latin typeface="Arial"/>
                      </a:endParaRPr>
                    </a:p>
                  </a:txBody>
                  <a:tcPr marL="46335" marR="46335" marT="23167" marB="2316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7050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Низшие растения </a:t>
                      </a:r>
                      <a:endParaRPr lang="ru-RU" sz="2000" b="0" i="0" u="none" strike="noStrike" dirty="0">
                        <a:effectLst/>
                        <a:latin typeface="Arial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(</a:t>
                      </a:r>
                      <a:r>
                        <a:rPr lang="en-US" sz="2000" b="1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Thallophyta</a:t>
                      </a:r>
                      <a:r>
                        <a:rPr lang="en-US" sz="20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)</a:t>
                      </a:r>
                      <a:endParaRPr lang="en-US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46335" marR="46335" marT="23167" marB="2316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Высшие растения </a:t>
                      </a:r>
                      <a:endParaRPr lang="ru-RU" sz="2000" b="0" i="0" u="none" strike="noStrike" dirty="0">
                        <a:effectLst/>
                        <a:latin typeface="Arial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(</a:t>
                      </a:r>
                      <a:r>
                        <a:rPr lang="en-US" sz="2000" b="1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Telomophyta</a:t>
                      </a:r>
                      <a:r>
                        <a:rPr lang="en-US" sz="20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)</a:t>
                      </a:r>
                      <a:endParaRPr lang="en-US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46335" marR="46335" marT="23167" marB="2316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84510">
                <a:tc gridSpan="2"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6335" marR="46335" marT="23167" marB="2316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4732">
                <a:tc gridSpan="2"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Высшие растения (</a:t>
                      </a:r>
                      <a:r>
                        <a:rPr lang="en-US" sz="2800" b="1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Telomophyta</a:t>
                      </a:r>
                      <a:r>
                        <a:rPr lang="en-US" sz="28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)</a:t>
                      </a:r>
                      <a:endParaRPr lang="en-US" sz="2800" b="0" i="0" u="none" strike="noStrike" dirty="0">
                        <a:effectLst/>
                        <a:latin typeface="Arial"/>
                      </a:endParaRPr>
                    </a:p>
                  </a:txBody>
                  <a:tcPr marL="46335" marR="46335" marT="23167" marB="2316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1037">
                <a:tc gridSpan="2"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Надотдел</a:t>
                      </a:r>
                      <a:r>
                        <a:rPr lang="ru-RU" sz="2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Семенные растении (</a:t>
                      </a:r>
                      <a:r>
                        <a:rPr lang="en-US" sz="2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Spermatophyta</a:t>
                      </a:r>
                      <a:r>
                        <a:rPr lang="ru-RU" sz="2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800" b="0" i="0" u="none" strike="noStrike" dirty="0">
                        <a:effectLst/>
                        <a:latin typeface="Arial"/>
                      </a:endParaRPr>
                    </a:p>
                  </a:txBody>
                  <a:tcPr marL="46335" marR="46335" marT="23167" marB="2316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8705"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 голосеменные </a:t>
                      </a:r>
                      <a:r>
                        <a:rPr lang="ru-RU" sz="20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0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Gymnospermae</a:t>
                      </a:r>
                      <a:r>
                        <a:rPr lang="ru-RU" sz="20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335" marR="46335" marT="23167" marB="2316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 покрытосеменные </a:t>
                      </a:r>
                      <a:r>
                        <a:rPr lang="ru-RU" sz="20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0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Angiospermae</a:t>
                      </a:r>
                      <a:r>
                        <a:rPr lang="ru-RU" sz="20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335" marR="46335" marT="23167" marB="2316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467235">
                <a:tc>
                  <a:txBody>
                    <a:bodyPr/>
                    <a:lstStyle/>
                    <a:p>
                      <a:pPr marL="171450" marR="0" indent="-17145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 Семенные папоротники 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Cycadofilicates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en-US" sz="1800" b="1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en-US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J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Бенннеттитовые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Bennettitales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 – K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 Цикадовые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Cycadales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 – Q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Кордаитовые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Cordaitales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– P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) 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Гинкговые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Ginkgoales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 – Q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71450" marR="0" indent="-17145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Чекановские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Czekanowskiales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 – K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 Хвойные 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Coniferalis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800" b="1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Q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800" b="1" i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335" marR="46335" marT="23167" marB="2316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Класс Однодольные  (</a:t>
                      </a:r>
                      <a:r>
                        <a:rPr lang="en-US" sz="24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Monocotyledones</a:t>
                      </a:r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 – Q</a:t>
                      </a:r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ru-RU" sz="2000" b="1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Класс Двудольные (</a:t>
                      </a:r>
                      <a:r>
                        <a:rPr lang="en-US" sz="24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Dicotyledones</a:t>
                      </a:r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2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 – Q</a:t>
                      </a:r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050" b="1" i="0" u="none" strike="noStrike" dirty="0">
                        <a:effectLst/>
                        <a:latin typeface="Arial"/>
                      </a:endParaRPr>
                    </a:p>
                  </a:txBody>
                  <a:tcPr marL="46335" marR="46335" marT="23167" marB="2316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610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054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400" b="1" i="1" u="sng" dirty="0">
                <a:solidFill>
                  <a:srgbClr val="FF0000"/>
                </a:solidFill>
              </a:rPr>
              <a:t>Древнейшие растения </a:t>
            </a:r>
            <a:r>
              <a:rPr lang="ru-RU" sz="2400" dirty="0"/>
              <a:t>— это остатки микроскопических водорослей, сохранившиеся в горных породах, геологический возраст которых </a:t>
            </a:r>
            <a:r>
              <a:rPr lang="ru-RU" sz="2400" b="1" i="1" dirty="0"/>
              <a:t>более двух миллиардов лет. </a:t>
            </a:r>
            <a:r>
              <a:rPr lang="ru-RU" sz="2400" dirty="0"/>
              <a:t>Около </a:t>
            </a:r>
            <a:r>
              <a:rPr lang="ru-RU" sz="2400" b="1" i="1" dirty="0"/>
              <a:t>шестисот миллионов лет назад </a:t>
            </a:r>
            <a:r>
              <a:rPr lang="ru-RU" sz="2400" dirty="0"/>
              <a:t>появились многоклеточные слоевищные растения, давшие начало различным типам высших водорослей, без больших изменений сохранившихся до наших дней.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815644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endParaRPr lang="ru-RU" b="1" u="sng" dirty="0" smtClean="0"/>
          </a:p>
          <a:p>
            <a:pPr indent="361950" algn="just"/>
            <a:endParaRPr lang="ru-RU" b="1" u="sng" dirty="0"/>
          </a:p>
          <a:p>
            <a:pPr indent="361950" algn="just"/>
            <a:endParaRPr lang="ru-RU" b="1" u="sng" dirty="0" smtClean="0"/>
          </a:p>
          <a:p>
            <a:pPr indent="361950" algn="just"/>
            <a:endParaRPr lang="ru-RU" sz="2400" b="1" u="sng" dirty="0" smtClean="0"/>
          </a:p>
          <a:p>
            <a:pPr indent="361950" algn="just"/>
            <a:r>
              <a:rPr lang="ru-RU" sz="2400" b="1" u="sng" dirty="0" smtClean="0"/>
              <a:t>Первые </a:t>
            </a:r>
            <a:r>
              <a:rPr lang="ru-RU" sz="2400" b="1" u="sng" dirty="0"/>
              <a:t>признаки </a:t>
            </a:r>
            <a:r>
              <a:rPr lang="ru-RU" sz="2400" dirty="0"/>
              <a:t>существования наземных растений (главным образом, обрывки кутикулы и споры) </a:t>
            </a:r>
            <a:r>
              <a:rPr lang="ru-RU" sz="2400" dirty="0" smtClean="0"/>
              <a:t>находят </a:t>
            </a:r>
            <a:r>
              <a:rPr lang="ru-RU" sz="2400" dirty="0"/>
              <a:t>на хронологическом уровне около четырехсот миллионов лет назад. Эти этапы замедленной эволюции сменились в </a:t>
            </a:r>
            <a:r>
              <a:rPr lang="ru-RU" sz="2400" b="1" i="1" dirty="0"/>
              <a:t>девонском периоде </a:t>
            </a:r>
            <a:r>
              <a:rPr lang="ru-RU" sz="2400" dirty="0"/>
              <a:t>бурным развитием псилофитов, давших начало всем известным сейчас классам высших растений, за исключением цветковых, появившихся много позже, около </a:t>
            </a:r>
            <a:r>
              <a:rPr lang="ru-RU" sz="2400" b="1" i="1" dirty="0"/>
              <a:t>130 миллионов лет назад.</a:t>
            </a:r>
          </a:p>
        </p:txBody>
      </p:sp>
    </p:spTree>
    <p:extLst>
      <p:ext uri="{BB962C8B-B14F-4D97-AF65-F5344CB8AC3E}">
        <p14:creationId xmlns:p14="http://schemas.microsoft.com/office/powerpoint/2010/main" val="406481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2" y="188640"/>
            <a:ext cx="9144000" cy="64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1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214754" cy="3600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986164"/>
            <a:ext cx="5045406" cy="371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17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817006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92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488"/>
            <a:ext cx="9144000" cy="475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3722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B3C2340A-6F1C-45EC-9F17-1C13465F53BE}"/>
</file>

<file path=customXml/itemProps2.xml><?xml version="1.0" encoding="utf-8"?>
<ds:datastoreItem xmlns:ds="http://schemas.openxmlformats.org/officeDocument/2006/customXml" ds:itemID="{759C28F8-5590-43FE-B10F-6206A6A79499}"/>
</file>

<file path=customXml/itemProps3.xml><?xml version="1.0" encoding="utf-8"?>
<ds:datastoreItem xmlns:ds="http://schemas.openxmlformats.org/officeDocument/2006/customXml" ds:itemID="{6A6BB794-6E9D-4E1D-8F35-46AEB12382A7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359</TotalTime>
  <Words>355</Words>
  <Application>Microsoft Office PowerPoint</Application>
  <PresentationFormat>Экран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Мележ</dc:creator>
  <cp:lastModifiedBy>Мележ</cp:lastModifiedBy>
  <cp:revision>21</cp:revision>
  <dcterms:created xsi:type="dcterms:W3CDTF">2015-09-01T10:21:28Z</dcterms:created>
  <dcterms:modified xsi:type="dcterms:W3CDTF">2015-09-01T16:20:29Z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