
<file path=[Content_Types].xml><?xml version="1.0" encoding="utf-8"?>
<Types xmlns="http://schemas.openxmlformats.org/package/2006/content-types">
  <Default Extension="png" ContentType="image/png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Default Extension="jpeg" ContentType="image/jpeg"/>
  <Default Extension="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jpg" ContentType="image/jpe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4" r:id="rId18"/>
    <p:sldId id="27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80" d="100"/>
          <a:sy n="80" d="100"/>
        </p:scale>
        <p:origin x="-1608" y="2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B74B4-0ADA-4A49-B69D-CBB5E05F16DB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66F2F-B82A-4583-A82E-6B03CF45B7C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B74B4-0ADA-4A49-B69D-CBB5E05F16DB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66F2F-B82A-4583-A82E-6B03CF45B7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B74B4-0ADA-4A49-B69D-CBB5E05F16DB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66F2F-B82A-4583-A82E-6B03CF45B7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B74B4-0ADA-4A49-B69D-CBB5E05F16DB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66F2F-B82A-4583-A82E-6B03CF45B7C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B74B4-0ADA-4A49-B69D-CBB5E05F16DB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66F2F-B82A-4583-A82E-6B03CF45B7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B74B4-0ADA-4A49-B69D-CBB5E05F16DB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66F2F-B82A-4583-A82E-6B03CF45B7C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B74B4-0ADA-4A49-B69D-CBB5E05F16DB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66F2F-B82A-4583-A82E-6B03CF45B7C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B74B4-0ADA-4A49-B69D-CBB5E05F16DB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66F2F-B82A-4583-A82E-6B03CF45B7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B74B4-0ADA-4A49-B69D-CBB5E05F16DB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66F2F-B82A-4583-A82E-6B03CF45B7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B74B4-0ADA-4A49-B69D-CBB5E05F16DB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66F2F-B82A-4583-A82E-6B03CF45B7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B74B4-0ADA-4A49-B69D-CBB5E05F16DB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66F2F-B82A-4583-A82E-6B03CF45B7C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E1B74B4-0ADA-4A49-B69D-CBB5E05F16DB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FF66F2F-B82A-4583-A82E-6B03CF45B7C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http://enc.lib.rus.ec/bse/010/001/246554514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2204864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КЛАСС ГОЛОВОНОГИЕ МОЛЛЮСКИ</a:t>
            </a:r>
            <a:endParaRPr lang="ru-RU" sz="3600" b="1" i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File:Nautilus-JB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068958"/>
            <a:ext cx="3985604" cy="2989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8134912"/>
              </p:ext>
            </p:extLst>
          </p:nvPr>
        </p:nvGraphicFramePr>
        <p:xfrm>
          <a:off x="251521" y="188640"/>
          <a:ext cx="8640959" cy="1584176"/>
        </p:xfrm>
        <a:graphic>
          <a:graphicData uri="http://schemas.openxmlformats.org/drawingml/2006/table">
            <a:tbl>
              <a:tblPr firstRow="1" bandRow="1"/>
              <a:tblGrid>
                <a:gridCol w="1515285"/>
                <a:gridCol w="5399401"/>
                <a:gridCol w="1726273"/>
              </a:tblGrid>
              <a:tr h="1584176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be-BY" sz="1300" b="0" i="0" u="none" strike="noStrike" dirty="0">
                        <a:effectLst/>
                        <a:latin typeface="Arial"/>
                      </a:endParaRPr>
                    </a:p>
                  </a:txBody>
                  <a:tcPr marL="68275" marR="68275" marT="29491" marB="29491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Учреждение</a:t>
                      </a:r>
                      <a:r>
                        <a:rPr lang="ru-RU" sz="1600" b="1" i="0" u="none" strike="noStrike" kern="1200" baseline="0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ru-RU" sz="1600" b="1" i="0" u="none" strike="noStrike" kern="1200" baseline="0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образования </a:t>
                      </a:r>
                      <a:endParaRPr lang="ru-RU" sz="1600" b="0" i="0" u="none" strike="noStrike" dirty="0">
                        <a:effectLst/>
                        <a:latin typeface="Arial"/>
                      </a:endParaRPr>
                    </a:p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i="0" u="none" strike="noStrike" kern="1200" baseline="0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«Гомельский государственный университет </a:t>
                      </a:r>
                      <a:endParaRPr lang="ru-RU" sz="1600" b="0" i="0" u="none" strike="noStrike" dirty="0">
                        <a:effectLst/>
                        <a:latin typeface="Arial"/>
                      </a:endParaRPr>
                    </a:p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i="0" u="none" strike="noStrike" kern="1200" baseline="0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им. Франциска Скорины»</a:t>
                      </a:r>
                      <a:endParaRPr lang="ru-RU" sz="1600" b="0" i="0" u="none" strike="noStrike" dirty="0">
                        <a:effectLst/>
                        <a:latin typeface="Arial"/>
                      </a:endParaRPr>
                    </a:p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600" b="1" i="0" u="none" strike="noStrike" kern="1200" baseline="0" dirty="0" smtClean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i="0" u="none" strike="noStrike" kern="1200" baseline="0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Кафедра </a:t>
                      </a:r>
                      <a:r>
                        <a:rPr lang="ru-RU" sz="1600" b="1" i="0" u="none" strike="noStrike" kern="1200" baseline="0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геологии и разведки  </a:t>
                      </a:r>
                      <a:endParaRPr lang="ru-RU" sz="1600" b="0" i="0" u="none" strike="noStrike" dirty="0">
                        <a:effectLst/>
                        <a:latin typeface="Arial"/>
                      </a:endParaRPr>
                    </a:p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i="0" u="none" strike="noStrike" kern="1200" baseline="0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полезных ископаемых</a:t>
                      </a:r>
                      <a:endParaRPr lang="ru-RU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68275" marR="68275" marT="29491" marB="29491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be-BY" sz="1300" b="0" i="0" u="none" strike="noStrike" dirty="0">
                        <a:effectLst/>
                        <a:latin typeface="Arial"/>
                      </a:endParaRPr>
                    </a:p>
                  </a:txBody>
                  <a:tcPr marL="68275" marR="68275" marT="29491" marB="29491">
                    <a:lnL>
                      <a:noFill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</a:tr>
            </a:tbl>
          </a:graphicData>
        </a:graphic>
      </p:graphicFrame>
      <p:pic>
        <p:nvPicPr>
          <p:cNvPr id="6" name="Picture 3" descr="F:\Кафедра Геологии и Разведки Полезных Ископаемых 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1584176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F:\ГГУ Logo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88640"/>
            <a:ext cx="1584176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35263" y="6326232"/>
            <a:ext cx="14574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/>
              <a:t>Гомель 2014</a:t>
            </a:r>
            <a:endParaRPr lang="be-BY" sz="1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617741" y="6105507"/>
            <a:ext cx="23952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Разработчик</a:t>
            </a:r>
          </a:p>
          <a:p>
            <a:r>
              <a:rPr lang="ru-RU" sz="1600" b="1" dirty="0"/>
              <a:t>а</a:t>
            </a:r>
            <a:r>
              <a:rPr lang="ru-RU" sz="1600" b="1" dirty="0" smtClean="0"/>
              <a:t>ссистент Мележ Т.А.</a:t>
            </a:r>
            <a:endParaRPr lang="be-BY" sz="1600" b="1" dirty="0"/>
          </a:p>
        </p:txBody>
      </p:sp>
    </p:spTree>
    <p:extLst>
      <p:ext uri="{BB962C8B-B14F-4D97-AF65-F5344CB8AC3E}">
        <p14:creationId xmlns:p14="http://schemas.microsoft.com/office/powerpoint/2010/main" val="33260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Волхов, эндоцерасы, Endoceras, Endoceri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404664"/>
            <a:ext cx="7923245" cy="5942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958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5204" y="384720"/>
            <a:ext cx="907472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i="1" dirty="0"/>
              <a:t>Подкласс </a:t>
            </a:r>
            <a:r>
              <a:rPr lang="en-US" sz="4400" b="1" i="1" dirty="0" err="1"/>
              <a:t>Bactrit</a:t>
            </a:r>
            <a:r>
              <a:rPr lang="ru-RU" sz="4400" b="1" i="1" dirty="0"/>
              <a:t>о</a:t>
            </a:r>
            <a:r>
              <a:rPr lang="en-US" sz="4400" b="1" i="1" dirty="0"/>
              <a:t>idea</a:t>
            </a:r>
            <a:r>
              <a:rPr lang="ru-RU" sz="4400" b="1" i="1" dirty="0"/>
              <a:t> (</a:t>
            </a:r>
            <a:r>
              <a:rPr lang="en-US" sz="4400" b="1" i="1" dirty="0"/>
              <a:t>S</a:t>
            </a:r>
            <a:r>
              <a:rPr lang="ru-RU" sz="4400" b="1" i="1" dirty="0"/>
              <a:t>, </a:t>
            </a:r>
            <a:r>
              <a:rPr lang="en-US" sz="4400" b="1" i="1" dirty="0"/>
              <a:t>D</a:t>
            </a:r>
            <a:r>
              <a:rPr lang="ru-RU" sz="4400" b="1" i="1" dirty="0"/>
              <a:t>-</a:t>
            </a:r>
            <a:r>
              <a:rPr lang="en-US" sz="4400" b="1" i="1" dirty="0"/>
              <a:t>P</a:t>
            </a:r>
            <a:r>
              <a:rPr lang="ru-RU" sz="4400" b="1" i="1" dirty="0"/>
              <a:t>, </a:t>
            </a:r>
            <a:r>
              <a:rPr lang="en-US" sz="4400" b="1" i="1" dirty="0" smtClean="0"/>
              <a:t>T)</a:t>
            </a:r>
            <a:endParaRPr lang="ru-RU" dirty="0"/>
          </a:p>
        </p:txBody>
      </p:sp>
      <p:pic>
        <p:nvPicPr>
          <p:cNvPr id="8196" name="Picture 4" descr="http://popular.geo.web.ru/materials/library/paleontables/231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9" t="4088" r="4787" b="4308"/>
          <a:stretch/>
        </p:blipFill>
        <p:spPr bwMode="auto">
          <a:xfrm>
            <a:off x="4782376" y="1412776"/>
            <a:ext cx="3561668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www.ammonit.ru/upload/foto/926/131575997164321-m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75284"/>
            <a:ext cx="271462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14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73827" y="72479"/>
            <a:ext cx="819634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i="1" dirty="0"/>
              <a:t>Подкласс </a:t>
            </a:r>
            <a:r>
              <a:rPr lang="en-US" sz="4400" b="1" i="1" dirty="0" err="1"/>
              <a:t>Ammonoidea</a:t>
            </a:r>
            <a:r>
              <a:rPr lang="ru-RU" sz="4400" b="1" i="1" dirty="0"/>
              <a:t> (</a:t>
            </a:r>
            <a:r>
              <a:rPr lang="en-US" sz="4400" b="1" i="1" dirty="0"/>
              <a:t>D</a:t>
            </a:r>
            <a:r>
              <a:rPr lang="ru-RU" sz="4400" b="1" i="1" dirty="0"/>
              <a:t>-К</a:t>
            </a:r>
            <a:r>
              <a:rPr lang="ru-RU" sz="4400" b="1" i="1" baseline="-25000" dirty="0"/>
              <a:t>2</a:t>
            </a:r>
            <a:r>
              <a:rPr lang="ru-RU" sz="4400" b="1" i="1" dirty="0"/>
              <a:t>)</a:t>
            </a:r>
            <a:r>
              <a:rPr lang="ru-RU" sz="4400" b="1" dirty="0"/>
              <a:t> 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514" y="841920"/>
            <a:ext cx="6048672" cy="5295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23528" y="6091132"/>
            <a:ext cx="834664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 –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агониатитовый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тип; б –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гониатитовый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тип;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–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цератитовый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тип; г –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аммонитовый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тип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80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9112105" cy="4463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5301208"/>
            <a:ext cx="86409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Аммониты с </a:t>
            </a:r>
            <a:r>
              <a:rPr lang="ru-RU" sz="2800" b="1" dirty="0" err="1"/>
              <a:t>гониатитовой</a:t>
            </a:r>
            <a:r>
              <a:rPr lang="ru-RU" sz="2800" b="1" dirty="0"/>
              <a:t> (а), </a:t>
            </a:r>
            <a:r>
              <a:rPr lang="ru-RU" sz="2800" b="1" dirty="0" err="1"/>
              <a:t>цератитовой</a:t>
            </a:r>
            <a:r>
              <a:rPr lang="ru-RU" sz="2800" b="1" dirty="0"/>
              <a:t> (б) </a:t>
            </a:r>
          </a:p>
          <a:p>
            <a:pPr algn="ctr"/>
            <a:r>
              <a:rPr lang="ru-RU" sz="2800" b="1" dirty="0"/>
              <a:t>и </a:t>
            </a:r>
            <a:r>
              <a:rPr lang="ru-RU" sz="2800" b="1" dirty="0" err="1"/>
              <a:t>аммонитовой</a:t>
            </a:r>
            <a:r>
              <a:rPr lang="ru-RU" sz="2800" b="1" dirty="0"/>
              <a:t> (в) лопастной линией</a:t>
            </a:r>
          </a:p>
        </p:txBody>
      </p:sp>
    </p:spTree>
    <p:extLst>
      <p:ext uri="{BB962C8B-B14F-4D97-AF65-F5344CB8AC3E}">
        <p14:creationId xmlns:p14="http://schemas.microsoft.com/office/powerpoint/2010/main" val="254864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260648"/>
            <a:ext cx="86409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/>
              <a:t>Классификация и систематика </a:t>
            </a:r>
            <a:r>
              <a:rPr lang="ru-RU" sz="2000" b="1" dirty="0" err="1"/>
              <a:t>аммоноидей</a:t>
            </a:r>
            <a:r>
              <a:rPr lang="ru-RU" sz="2000" b="1" dirty="0"/>
              <a:t> основана на строении лопастной линии, её изменении, а также на положении сифона, на этом основании выделено несколько отрядов</a:t>
            </a:r>
            <a:r>
              <a:rPr lang="ru-RU" sz="2000" b="1" dirty="0" smtClean="0"/>
              <a:t>:</a:t>
            </a:r>
            <a:endParaRPr lang="en-US" sz="2000" b="1" dirty="0" smtClean="0"/>
          </a:p>
          <a:p>
            <a:pPr algn="just"/>
            <a:endParaRPr lang="ru-RU" sz="2000" b="1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9630770"/>
              </p:ext>
            </p:extLst>
          </p:nvPr>
        </p:nvGraphicFramePr>
        <p:xfrm>
          <a:off x="107505" y="1397000"/>
          <a:ext cx="8928991" cy="5277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3373"/>
                <a:gridCol w="3931593"/>
                <a:gridCol w="278402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ОТРЯД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РИСУНОК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РОД</a:t>
                      </a:r>
                      <a:endParaRPr lang="ru-RU" dirty="0"/>
                    </a:p>
                  </a:txBody>
                  <a:tcPr/>
                </a:tc>
              </a:tr>
              <a:tr h="2453248">
                <a:tc>
                  <a:txBody>
                    <a:bodyPr/>
                    <a:lstStyle/>
                    <a:p>
                      <a:pPr algn="ctr"/>
                      <a:endParaRPr lang="ru-RU" sz="1800" b="1" i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1800" b="1" i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1800" b="1" i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2400" b="1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Anarcestida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i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2400" b="1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Agoniatites</a:t>
                      </a:r>
                      <a:endParaRPr lang="ru-RU" sz="2000" b="1" i="1" dirty="0"/>
                    </a:p>
                  </a:txBody>
                  <a:tcPr/>
                </a:tc>
              </a:tr>
              <a:tr h="2453248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Goniatitida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i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2400" b="1" i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2400" b="1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Tornoceras</a:t>
                      </a:r>
                      <a:endParaRPr lang="ru-RU" sz="2800" b="1" i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844824"/>
            <a:ext cx="3156942" cy="2378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4365104"/>
            <a:ext cx="2286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7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2573"/>
              </p:ext>
            </p:extLst>
          </p:nvPr>
        </p:nvGraphicFramePr>
        <p:xfrm>
          <a:off x="0" y="620688"/>
          <a:ext cx="9144000" cy="54947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6671"/>
                <a:gridCol w="4026265"/>
                <a:gridCol w="2851064"/>
              </a:tblGrid>
              <a:tr h="36717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ОТРЯД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РИСУНОК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РОД</a:t>
                      </a:r>
                      <a:endParaRPr lang="ru-RU" dirty="0"/>
                    </a:p>
                  </a:txBody>
                  <a:tcPr/>
                </a:tc>
              </a:tr>
              <a:tr h="2698582">
                <a:tc>
                  <a:txBody>
                    <a:bodyPr/>
                    <a:lstStyle/>
                    <a:p>
                      <a:pPr algn="ctr"/>
                      <a:endParaRPr lang="ru-RU" sz="1800" b="1" i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1800" b="1" i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2400" b="1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Clymeniida</a:t>
                      </a:r>
                      <a:r>
                        <a:rPr lang="en-US" sz="24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2400" b="1" i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i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2400" b="1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Clymenia</a:t>
                      </a:r>
                      <a:endParaRPr lang="ru-RU" sz="3200" b="1" i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429015">
                <a:tc>
                  <a:txBody>
                    <a:bodyPr/>
                    <a:lstStyle/>
                    <a:p>
                      <a:pPr algn="ctr"/>
                      <a:endParaRPr lang="ru-RU" sz="2400" b="1" i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2400" b="1" i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2400" b="1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Ceratitida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i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2400" b="1" i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2400" b="1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Pinacoceras</a:t>
                      </a:r>
                      <a:endParaRPr lang="ru-RU" sz="3200" b="1" i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01"/>
          <a:stretch/>
        </p:blipFill>
        <p:spPr>
          <a:xfrm>
            <a:off x="3268726" y="1124744"/>
            <a:ext cx="2162883" cy="244827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093" y="3789040"/>
            <a:ext cx="2670954" cy="217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42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087154"/>
              </p:ext>
            </p:extLst>
          </p:nvPr>
        </p:nvGraphicFramePr>
        <p:xfrm>
          <a:off x="0" y="620688"/>
          <a:ext cx="9144000" cy="62646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6671"/>
                <a:gridCol w="4026265"/>
                <a:gridCol w="2851064"/>
              </a:tblGrid>
              <a:tr h="36717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ОТРЯД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РИСУНОК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РОД</a:t>
                      </a:r>
                      <a:endParaRPr lang="ru-RU" dirty="0"/>
                    </a:p>
                  </a:txBody>
                  <a:tcPr/>
                </a:tc>
              </a:tr>
              <a:tr h="3233223">
                <a:tc>
                  <a:txBody>
                    <a:bodyPr/>
                    <a:lstStyle/>
                    <a:p>
                      <a:pPr algn="ctr"/>
                      <a:endParaRPr lang="ru-RU" sz="1800" b="1" i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1800" b="1" i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2300" b="1" i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2300" b="1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Phylloceratida</a:t>
                      </a:r>
                      <a:r>
                        <a:rPr lang="en-US" sz="23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2400" b="1" i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i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2400" b="1" i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2400" b="1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Phylloceras</a:t>
                      </a:r>
                      <a:endParaRPr lang="ru-RU" sz="3200" b="1" i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664296">
                <a:tc>
                  <a:txBody>
                    <a:bodyPr/>
                    <a:lstStyle/>
                    <a:p>
                      <a:pPr algn="ctr"/>
                      <a:endParaRPr lang="ru-RU" sz="2400" b="1" i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2400" b="1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Lytoceratida</a:t>
                      </a:r>
                      <a:endParaRPr lang="ru-RU" sz="3200" b="1" i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i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2400" b="1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Lytoceras</a:t>
                      </a:r>
                      <a:endParaRPr lang="ru-RU" sz="3200" b="1" i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9" t="3139" r="8667" b="5230"/>
          <a:stretch/>
        </p:blipFill>
        <p:spPr>
          <a:xfrm>
            <a:off x="2627784" y="1052736"/>
            <a:ext cx="3380963" cy="299769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87" r="45667"/>
          <a:stretch/>
        </p:blipFill>
        <p:spPr>
          <a:xfrm>
            <a:off x="3180416" y="4149080"/>
            <a:ext cx="2275698" cy="2790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29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258772"/>
              </p:ext>
            </p:extLst>
          </p:nvPr>
        </p:nvGraphicFramePr>
        <p:xfrm>
          <a:off x="0" y="620688"/>
          <a:ext cx="9144000" cy="6120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6671"/>
                <a:gridCol w="4026265"/>
                <a:gridCol w="2851064"/>
              </a:tblGrid>
              <a:tr h="36717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ОТРЯД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РИСУНОК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РОД</a:t>
                      </a:r>
                      <a:endParaRPr lang="ru-RU" dirty="0"/>
                    </a:p>
                  </a:txBody>
                  <a:tcPr/>
                </a:tc>
              </a:tr>
              <a:tr h="2945191">
                <a:tc rowSpan="2">
                  <a:txBody>
                    <a:bodyPr/>
                    <a:lstStyle/>
                    <a:p>
                      <a:pPr algn="ctr"/>
                      <a:endParaRPr lang="ru-RU" sz="1800" b="1" i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1800" b="1" i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2300" b="1" i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2400" b="1" i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2400" b="1" i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2400" b="1" i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2400" b="1" i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2400" b="1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Ammonitida</a:t>
                      </a:r>
                      <a:r>
                        <a:rPr lang="en-US" sz="24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2400" b="1" i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i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2400" b="1" i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2400" b="1" i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2400" b="1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Erymnoceras</a:t>
                      </a:r>
                      <a:endParaRPr lang="ru-RU" sz="3200" b="1" i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808312">
                <a:tc vMerge="1">
                  <a:txBody>
                    <a:bodyPr/>
                    <a:lstStyle/>
                    <a:p>
                      <a:pPr algn="ctr"/>
                      <a:endParaRPr lang="ru-RU" sz="2400" b="1" i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i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2400" b="1" i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2400" b="1" i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2400" b="1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Virgatites</a:t>
                      </a:r>
                      <a:endParaRPr lang="ru-RU" sz="3200" b="1" i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4" t="30889" r="42666" b="10889"/>
          <a:stretch/>
        </p:blipFill>
        <p:spPr>
          <a:xfrm>
            <a:off x="2699792" y="1052736"/>
            <a:ext cx="3331468" cy="274479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9" t="6666" r="8181" b="6000"/>
          <a:stretch/>
        </p:blipFill>
        <p:spPr>
          <a:xfrm>
            <a:off x="3059832" y="3933056"/>
            <a:ext cx="2376264" cy="273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7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332655"/>
            <a:ext cx="86409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/>
              <a:t>Подкласс </a:t>
            </a:r>
            <a:r>
              <a:rPr lang="en-US" sz="4400" b="1" i="1" dirty="0" err="1"/>
              <a:t>Coleoidea</a:t>
            </a:r>
            <a:r>
              <a:rPr lang="ru-RU" sz="4400" b="1" i="1" dirty="0"/>
              <a:t> (К-</a:t>
            </a:r>
            <a:r>
              <a:rPr lang="en-US" sz="4400" b="1" i="1" dirty="0"/>
              <a:t>Q</a:t>
            </a:r>
            <a:r>
              <a:rPr lang="ru-RU" sz="4400" b="1" i="1" dirty="0"/>
              <a:t>) </a:t>
            </a:r>
            <a:endParaRPr lang="ru-RU" sz="4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986069" y="1102096"/>
            <a:ext cx="53158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i="1" dirty="0"/>
              <a:t>отряд </a:t>
            </a:r>
            <a:r>
              <a:rPr lang="en-US" sz="3200" b="1" i="1" dirty="0" err="1" smtClean="0"/>
              <a:t>Belemnoidea</a:t>
            </a:r>
            <a:r>
              <a:rPr lang="ru-RU" sz="3200" b="1" i="1" dirty="0" smtClean="0"/>
              <a:t> (</a:t>
            </a:r>
            <a:r>
              <a:rPr lang="en-US" sz="3200" b="1" i="1" dirty="0" smtClean="0"/>
              <a:t>D-K</a:t>
            </a:r>
            <a:r>
              <a:rPr lang="ru-RU" sz="3200" b="1" i="1" dirty="0" smtClean="0"/>
              <a:t>)</a:t>
            </a:r>
            <a:r>
              <a:rPr lang="en-US" sz="3200" b="1" i="1" dirty="0" smtClean="0"/>
              <a:t> </a:t>
            </a:r>
            <a:endParaRPr lang="ru-RU" sz="3200" dirty="0"/>
          </a:p>
        </p:txBody>
      </p:sp>
      <p:pic>
        <p:nvPicPr>
          <p:cNvPr id="12290" name="Picture 2" descr="белемниты, нижний мел, готерив, Duvalia, Болгария, Duvalia dilat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086" y="1688409"/>
            <a:ext cx="5715000" cy="432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986069" y="6237312"/>
            <a:ext cx="50703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 dirty="0" err="1"/>
              <a:t>Duvalia</a:t>
            </a:r>
            <a:r>
              <a:rPr lang="en-US" i="1" dirty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088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404664"/>
            <a:ext cx="864096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/>
            <a:r>
              <a:rPr lang="ru-RU" sz="2200" b="1" i="1" dirty="0" smtClean="0"/>
              <a:t>Головоногие моллюски (</a:t>
            </a:r>
            <a:r>
              <a:rPr lang="ru-RU" sz="2200" b="1" i="1" dirty="0" err="1" smtClean="0"/>
              <a:t>Cephalopoda</a:t>
            </a:r>
            <a:r>
              <a:rPr lang="ru-RU" sz="2200" b="1" i="1" dirty="0" smtClean="0"/>
              <a:t>) </a:t>
            </a:r>
            <a:r>
              <a:rPr lang="ru-RU" sz="2200" b="1" dirty="0" smtClean="0"/>
              <a:t>–</a:t>
            </a:r>
            <a:r>
              <a:rPr lang="ru-RU" sz="2200" b="1" i="1" dirty="0" smtClean="0"/>
              <a:t> </a:t>
            </a:r>
            <a:r>
              <a:rPr lang="ru-RU" sz="2200" b="1" dirty="0" smtClean="0"/>
              <a:t>класс беспозвоночных животных типа </a:t>
            </a:r>
            <a:r>
              <a:rPr lang="en-US" sz="2200" b="1" dirty="0" smtClean="0"/>
              <a:t>Mollusca</a:t>
            </a:r>
            <a:r>
              <a:rPr lang="ru-RU" sz="2200" b="1" dirty="0" smtClean="0"/>
              <a:t>. В современной фауне насчитывается около 650 видов головоногих моллюсков, количество ископаемых составляет порядка 10 тыс. видов. </a:t>
            </a:r>
          </a:p>
          <a:p>
            <a:pPr indent="360000" algn="just"/>
            <a:r>
              <a:rPr lang="ru-RU" sz="2200" b="1" dirty="0" smtClean="0"/>
              <a:t>Это обитатели нормально-соленых морских бассейнов, ведущие </a:t>
            </a:r>
            <a:r>
              <a:rPr lang="ru-RU" sz="2200" b="1" dirty="0" err="1" smtClean="0"/>
              <a:t>активноплавающий</a:t>
            </a:r>
            <a:r>
              <a:rPr lang="ru-RU" sz="2200" b="1" dirty="0" smtClean="0"/>
              <a:t> хищный образ жизни. </a:t>
            </a:r>
          </a:p>
          <a:p>
            <a:pPr indent="360000" algn="just"/>
            <a:r>
              <a:rPr lang="ru-RU" sz="2200" b="1" dirty="0" smtClean="0"/>
              <a:t>У головоногих моллюсков большого совершенства достигают кровеносная система, головной мозг, окруженный хрящевым черепом, органы чувств, особенно глаза. </a:t>
            </a:r>
          </a:p>
          <a:p>
            <a:pPr indent="360000" algn="just"/>
            <a:r>
              <a:rPr lang="ru-RU" sz="2200" b="1" dirty="0" smtClean="0"/>
              <a:t>Тело головоногих двустороннесимметричное, с обособленной головой и венцом из 8 или 10 щупалец («рук»), окружающих рот. Щупальца являются частью измененной и смещенной на голову ноги (отсюда название), служат для схватывания добычи и передвижения и у большей части представляют собой мускулистые органы, снабженные присосками, а иногда роговыми крючками. </a:t>
            </a:r>
            <a:endParaRPr lang="ru-RU" sz="2200" b="1" dirty="0"/>
          </a:p>
        </p:txBody>
      </p:sp>
    </p:spTree>
    <p:extLst>
      <p:ext uri="{BB962C8B-B14F-4D97-AF65-F5344CB8AC3E}">
        <p14:creationId xmlns:p14="http://schemas.microsoft.com/office/powerpoint/2010/main" val="61895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enc.lib.rus.ec/bse/010/001/246554514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8684"/>
            <a:ext cx="7560840" cy="53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9446" y="5508220"/>
            <a:ext cx="8640960" cy="12388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1 </a:t>
            </a:r>
            <a:r>
              <a:rPr lang="en-US" sz="2000" b="1" dirty="0" smtClean="0"/>
              <a:t>– </a:t>
            </a:r>
            <a:r>
              <a:rPr lang="en-US" sz="2000" b="1" dirty="0" err="1" smtClean="0"/>
              <a:t>Argonauta</a:t>
            </a:r>
            <a:r>
              <a:rPr lang="en-US" sz="2000" b="1" dirty="0" smtClean="0"/>
              <a:t>, 2 – </a:t>
            </a:r>
            <a:r>
              <a:rPr lang="en-US" sz="2000" b="1" dirty="0" err="1" smtClean="0"/>
              <a:t>Ommasterphes</a:t>
            </a:r>
            <a:r>
              <a:rPr lang="en-US" sz="2000" b="1" dirty="0" smtClean="0"/>
              <a:t>, 3 – Nautilus,</a:t>
            </a:r>
            <a:endParaRPr lang="ru-RU" sz="2000" b="1" dirty="0" smtClean="0"/>
          </a:p>
          <a:p>
            <a:pPr algn="ctr"/>
            <a:r>
              <a:rPr lang="en-US" sz="2000" b="1" dirty="0" smtClean="0"/>
              <a:t>4 – </a:t>
            </a:r>
            <a:r>
              <a:rPr lang="en-US" sz="2000" b="1" dirty="0" err="1" smtClean="0"/>
              <a:t>Rossia</a:t>
            </a:r>
            <a:r>
              <a:rPr lang="en-US" sz="2000" b="1" dirty="0" smtClean="0"/>
              <a:t>, 5 – </a:t>
            </a:r>
            <a:r>
              <a:rPr lang="en-US" sz="2000" b="1" dirty="0" err="1" smtClean="0"/>
              <a:t>Sepiella</a:t>
            </a:r>
            <a:r>
              <a:rPr lang="en-US" sz="2000" b="1" dirty="0" smtClean="0"/>
              <a:t>, 6 – Octopus</a:t>
            </a:r>
            <a:endParaRPr lang="ru-RU" sz="2000" b="1" dirty="0" smtClean="0"/>
          </a:p>
          <a:p>
            <a:pPr algn="ctr"/>
            <a:endParaRPr lang="ru-RU" sz="1050" b="1" dirty="0" smtClean="0"/>
          </a:p>
          <a:p>
            <a:pPr algn="ctr"/>
            <a:r>
              <a:rPr lang="ru-RU" sz="2400" b="1" dirty="0" smtClean="0"/>
              <a:t>Головоногие моллюски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33124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124744"/>
            <a:ext cx="8640960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/>
            <a:r>
              <a:rPr lang="ru-RU" sz="2400" dirty="0">
                <a:solidFill>
                  <a:prstClr val="black"/>
                </a:solidFill>
              </a:rPr>
              <a:t>В зависимости от строения раковины, типа перегородочной линии, положения сифона, который может быть центральным либо краевым головоногие подразделяются на несколько подклассов: </a:t>
            </a:r>
          </a:p>
          <a:p>
            <a:pPr indent="360000" algn="just"/>
            <a:endParaRPr lang="ru-RU" sz="2000" dirty="0">
              <a:solidFill>
                <a:prstClr val="black"/>
              </a:solidFill>
            </a:endParaRPr>
          </a:p>
          <a:p>
            <a:pPr indent="360000" algn="ctr"/>
            <a:r>
              <a:rPr lang="en-US" sz="2400" b="1" i="1" dirty="0" err="1">
                <a:solidFill>
                  <a:prstClr val="black"/>
                </a:solidFill>
              </a:rPr>
              <a:t>Nautiloidea</a:t>
            </a:r>
            <a:r>
              <a:rPr lang="ru-RU" sz="2400" b="1" i="1" dirty="0">
                <a:solidFill>
                  <a:prstClr val="black"/>
                </a:solidFill>
              </a:rPr>
              <a:t> (кембрий-четвертичный период)</a:t>
            </a:r>
          </a:p>
          <a:p>
            <a:pPr indent="360000" algn="ctr"/>
            <a:r>
              <a:rPr lang="en-US" sz="2400" b="1" i="1" dirty="0" err="1">
                <a:solidFill>
                  <a:prstClr val="black"/>
                </a:solidFill>
              </a:rPr>
              <a:t>Orthoceratoidea</a:t>
            </a:r>
            <a:r>
              <a:rPr lang="en-US" sz="2400" b="1" i="1" dirty="0">
                <a:solidFill>
                  <a:prstClr val="black"/>
                </a:solidFill>
              </a:rPr>
              <a:t> </a:t>
            </a:r>
            <a:r>
              <a:rPr lang="ru-RU" sz="2400" b="1" i="1" dirty="0">
                <a:solidFill>
                  <a:prstClr val="black"/>
                </a:solidFill>
              </a:rPr>
              <a:t>(</a:t>
            </a:r>
            <a:r>
              <a:rPr lang="ru-RU" sz="2400" b="1" i="1" dirty="0" err="1">
                <a:solidFill>
                  <a:prstClr val="black"/>
                </a:solidFill>
              </a:rPr>
              <a:t>ордовик</a:t>
            </a:r>
            <a:r>
              <a:rPr lang="ru-RU" sz="2400" b="1" i="1" dirty="0">
                <a:solidFill>
                  <a:prstClr val="black"/>
                </a:solidFill>
              </a:rPr>
              <a:t>-триас, мел)</a:t>
            </a:r>
          </a:p>
          <a:p>
            <a:pPr indent="360000" algn="ctr"/>
            <a:r>
              <a:rPr lang="en-US" sz="2400" b="1" i="1" dirty="0" err="1">
                <a:solidFill>
                  <a:prstClr val="black"/>
                </a:solidFill>
              </a:rPr>
              <a:t>Endoceratoidea</a:t>
            </a:r>
            <a:r>
              <a:rPr lang="en-US" sz="2400" b="1" i="1" dirty="0">
                <a:solidFill>
                  <a:prstClr val="black"/>
                </a:solidFill>
              </a:rPr>
              <a:t> </a:t>
            </a:r>
            <a:r>
              <a:rPr lang="ru-RU" sz="2400" b="1" i="1" dirty="0">
                <a:solidFill>
                  <a:prstClr val="black"/>
                </a:solidFill>
              </a:rPr>
              <a:t>(</a:t>
            </a:r>
            <a:r>
              <a:rPr lang="ru-RU" sz="2400" b="1" i="1" dirty="0" err="1">
                <a:solidFill>
                  <a:prstClr val="black"/>
                </a:solidFill>
              </a:rPr>
              <a:t>ордовик</a:t>
            </a:r>
            <a:r>
              <a:rPr lang="ru-RU" sz="2400" b="1" i="1" dirty="0">
                <a:solidFill>
                  <a:prstClr val="black"/>
                </a:solidFill>
              </a:rPr>
              <a:t>)</a:t>
            </a:r>
          </a:p>
          <a:p>
            <a:pPr indent="360000" algn="ctr"/>
            <a:r>
              <a:rPr lang="en-US" sz="2400" b="1" i="1" dirty="0" err="1">
                <a:solidFill>
                  <a:prstClr val="black"/>
                </a:solidFill>
              </a:rPr>
              <a:t>Bactritoidea</a:t>
            </a:r>
            <a:r>
              <a:rPr lang="en-US" sz="2400" b="1" i="1" dirty="0">
                <a:solidFill>
                  <a:prstClr val="black"/>
                </a:solidFill>
              </a:rPr>
              <a:t> </a:t>
            </a:r>
            <a:r>
              <a:rPr lang="ru-RU" sz="2400" b="1" i="1" dirty="0">
                <a:solidFill>
                  <a:prstClr val="black"/>
                </a:solidFill>
              </a:rPr>
              <a:t>(девон-</a:t>
            </a:r>
            <a:r>
              <a:rPr lang="ru-RU" sz="2400" b="1" i="1" dirty="0" err="1">
                <a:solidFill>
                  <a:prstClr val="black"/>
                </a:solidFill>
              </a:rPr>
              <a:t>пермь</a:t>
            </a:r>
            <a:r>
              <a:rPr lang="ru-RU" sz="2400" b="1" i="1" dirty="0">
                <a:solidFill>
                  <a:prstClr val="black"/>
                </a:solidFill>
              </a:rPr>
              <a:t>)</a:t>
            </a:r>
          </a:p>
          <a:p>
            <a:pPr indent="360000" algn="ctr"/>
            <a:r>
              <a:rPr lang="en-US" sz="2400" b="1" i="1" dirty="0" err="1">
                <a:solidFill>
                  <a:prstClr val="black"/>
                </a:solidFill>
              </a:rPr>
              <a:t>Ammonoidea</a:t>
            </a:r>
            <a:r>
              <a:rPr lang="en-US" sz="2400" b="1" i="1" dirty="0">
                <a:solidFill>
                  <a:prstClr val="black"/>
                </a:solidFill>
              </a:rPr>
              <a:t> </a:t>
            </a:r>
            <a:r>
              <a:rPr lang="ru-RU" sz="2400" b="1" i="1" dirty="0">
                <a:solidFill>
                  <a:prstClr val="black"/>
                </a:solidFill>
              </a:rPr>
              <a:t>(девон-мел)</a:t>
            </a:r>
          </a:p>
          <a:p>
            <a:pPr indent="360000" algn="ctr"/>
            <a:r>
              <a:rPr lang="en-US" sz="2400" b="1" i="1" dirty="0" err="1">
                <a:solidFill>
                  <a:prstClr val="black"/>
                </a:solidFill>
              </a:rPr>
              <a:t>Coleoidea</a:t>
            </a:r>
            <a:r>
              <a:rPr lang="en-US" sz="2400" b="1" i="1" dirty="0">
                <a:solidFill>
                  <a:prstClr val="black"/>
                </a:solidFill>
              </a:rPr>
              <a:t> </a:t>
            </a:r>
            <a:r>
              <a:rPr lang="ru-RU" sz="2400" b="1" i="1" dirty="0">
                <a:solidFill>
                  <a:prstClr val="black"/>
                </a:solidFill>
              </a:rPr>
              <a:t>(девон-</a:t>
            </a:r>
            <a:r>
              <a:rPr lang="ru-RU" sz="2400" b="1" i="1" dirty="0" err="1">
                <a:solidFill>
                  <a:prstClr val="black"/>
                </a:solidFill>
              </a:rPr>
              <a:t>ордовик</a:t>
            </a:r>
            <a:r>
              <a:rPr lang="ru-RU" sz="2400" b="1" i="1" dirty="0">
                <a:solidFill>
                  <a:prstClr val="black"/>
                </a:solidFill>
              </a:rPr>
              <a:t>)</a:t>
            </a:r>
          </a:p>
          <a:p>
            <a:pPr indent="360000" algn="ctr"/>
            <a:endParaRPr lang="ru-RU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55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404664"/>
            <a:ext cx="86409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/>
              <a:t>Подкласс </a:t>
            </a:r>
            <a:r>
              <a:rPr lang="en-US" sz="4400" b="1" i="1" dirty="0" err="1"/>
              <a:t>Nautiloidea</a:t>
            </a:r>
            <a:r>
              <a:rPr lang="ru-RU" sz="4400" b="1" i="1" dirty="0"/>
              <a:t> (Є-</a:t>
            </a:r>
            <a:r>
              <a:rPr lang="en-US" sz="4400" b="1" i="1" dirty="0"/>
              <a:t>Q</a:t>
            </a:r>
            <a:r>
              <a:rPr lang="ru-RU" sz="4400" b="1" i="1" dirty="0"/>
              <a:t>)</a:t>
            </a:r>
            <a:endParaRPr lang="ru-RU" sz="4400" dirty="0"/>
          </a:p>
        </p:txBody>
      </p:sp>
      <p:pic>
        <p:nvPicPr>
          <p:cNvPr id="2050" name="Picture 2" descr="http://f7.ifotki.info/org/e7cb932388d0f9a83bb9b69d5a6793ed5f4930779513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18251"/>
            <a:ext cx="4638708" cy="3479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mg705.imageshack.us/img705/2070/nautilus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484784"/>
            <a:ext cx="3533775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053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9844" y="548678"/>
            <a:ext cx="909415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i="1" dirty="0"/>
              <a:t>Подкласс </a:t>
            </a:r>
            <a:r>
              <a:rPr lang="en-US" sz="4400" b="1" i="1" dirty="0" err="1"/>
              <a:t>Orthoceratoidea</a:t>
            </a:r>
            <a:r>
              <a:rPr lang="ru-RU" sz="4400" b="1" i="1" dirty="0"/>
              <a:t> (</a:t>
            </a:r>
            <a:r>
              <a:rPr lang="en-US" sz="4400" b="1" i="1" dirty="0"/>
              <a:t>O</a:t>
            </a:r>
            <a:r>
              <a:rPr lang="ru-RU" sz="4400" b="1" i="1" dirty="0"/>
              <a:t>-</a:t>
            </a:r>
            <a:r>
              <a:rPr lang="en-US" sz="4400" b="1" i="1" dirty="0"/>
              <a:t>T</a:t>
            </a:r>
            <a:r>
              <a:rPr lang="ru-RU" sz="4400" b="1" i="1" dirty="0"/>
              <a:t>)</a:t>
            </a:r>
            <a:r>
              <a:rPr lang="ru-RU" sz="4400" b="1" dirty="0"/>
              <a:t> </a:t>
            </a:r>
          </a:p>
        </p:txBody>
      </p:sp>
      <p:pic>
        <p:nvPicPr>
          <p:cNvPr id="3074" name="Picture 2" descr="Mooreoceras, Orthoceratoidea, Pseudorthoceratida, Mooreoceras substrict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279074"/>
            <a:ext cx="4570761" cy="4914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858558" y="6193870"/>
            <a:ext cx="57807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/>
              <a:t>p. </a:t>
            </a:r>
            <a:r>
              <a:rPr lang="en-US" sz="2400" b="1" dirty="0" err="1" smtClean="0"/>
              <a:t>Mooreoceras</a:t>
            </a:r>
            <a:r>
              <a:rPr lang="en-US" sz="2400" b="1" dirty="0" smtClean="0"/>
              <a:t> </a:t>
            </a:r>
            <a:r>
              <a:rPr lang="en-US" sz="2400" b="1" dirty="0"/>
              <a:t>cf. </a:t>
            </a:r>
            <a:r>
              <a:rPr lang="en-US" sz="2400" b="1" dirty="0" err="1"/>
              <a:t>substrictum</a:t>
            </a:r>
            <a:r>
              <a:rPr lang="en-US" sz="2400" b="1" dirty="0"/>
              <a:t> (Shim.)</a:t>
            </a:r>
          </a:p>
        </p:txBody>
      </p:sp>
    </p:spTree>
    <p:extLst>
      <p:ext uri="{BB962C8B-B14F-4D97-AF65-F5344CB8AC3E}">
        <p14:creationId xmlns:p14="http://schemas.microsoft.com/office/powerpoint/2010/main" val="274398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Mooreoceras, Orthoceratoidea, Pseudorthocerati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64617" cy="3667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моллюски, карбон, головоногие моллюски, Orthoceratoidea, Волгоград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895" y="3645023"/>
            <a:ext cx="5531837" cy="3208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22962" y="1249066"/>
            <a:ext cx="3096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p. </a:t>
            </a:r>
            <a:r>
              <a:rPr lang="en-US" sz="3200" b="1" dirty="0" err="1" smtClean="0"/>
              <a:t>Mooreoceras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69178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335628"/>
            <a:ext cx="849264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/>
              <a:t>Подкласс </a:t>
            </a:r>
            <a:r>
              <a:rPr lang="en-US" sz="4400" b="1" i="1" dirty="0" err="1"/>
              <a:t>Endoceratoidea</a:t>
            </a:r>
            <a:r>
              <a:rPr lang="en-US" sz="4400" b="1" dirty="0"/>
              <a:t> </a:t>
            </a:r>
            <a:r>
              <a:rPr lang="ru-RU" sz="4400" b="1" i="1" dirty="0"/>
              <a:t>(</a:t>
            </a:r>
            <a:r>
              <a:rPr lang="en-US" sz="4400" b="1" i="1" dirty="0"/>
              <a:t>O</a:t>
            </a:r>
            <a:r>
              <a:rPr lang="ru-RU" sz="4400" b="1" i="1" dirty="0"/>
              <a:t>)</a:t>
            </a:r>
            <a:r>
              <a:rPr lang="ru-RU" sz="4400" b="1" dirty="0"/>
              <a:t> </a:t>
            </a:r>
          </a:p>
        </p:txBody>
      </p:sp>
      <p:pic>
        <p:nvPicPr>
          <p:cNvPr id="5122" name="Picture 2" descr="http://upload.wikimedia.org/wikipedia/commons/thumb/d/d0/Endoceras.jpg/270px-Endocer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965" y="1556792"/>
            <a:ext cx="7035757" cy="3882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803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ордови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0688"/>
            <a:ext cx="7967935" cy="5311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364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AEA79EB98C0E246AC9D62295B8DC0C5" ma:contentTypeVersion="0" ma:contentTypeDescription="Создание документа." ma:contentTypeScope="" ma:versionID="8254900dee835b32cc12d7c76e289ea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6FB4FA1C-F5FA-4B43-B656-708C1B0E255E}"/>
</file>

<file path=customXml/itemProps2.xml><?xml version="1.0" encoding="utf-8"?>
<ds:datastoreItem xmlns:ds="http://schemas.openxmlformats.org/officeDocument/2006/customXml" ds:itemID="{7715B813-E464-41DF-8897-3D2816E06C7B}"/>
</file>

<file path=customXml/itemProps3.xml><?xml version="1.0" encoding="utf-8"?>
<ds:datastoreItem xmlns:ds="http://schemas.openxmlformats.org/officeDocument/2006/customXml" ds:itemID="{FF541BAA-51A7-4BC3-969A-88D7F7A1DB4A}"/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112</TotalTime>
  <Words>375</Words>
  <Application>Microsoft Office PowerPoint</Application>
  <PresentationFormat>Экран (4:3)</PresentationFormat>
  <Paragraphs>102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Таня</dc:creator>
  <cp:lastModifiedBy>Мележ</cp:lastModifiedBy>
  <cp:revision>14</cp:revision>
  <dcterms:created xsi:type="dcterms:W3CDTF">2014-02-12T19:16:10Z</dcterms:created>
  <dcterms:modified xsi:type="dcterms:W3CDTF">2014-02-18T20:23:02Z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0x0101008AEA79EB98C0E246AC9D62295B8DC0C5</vt:lpwstr>
  </property>
</Properties>
</file>