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0"/>
  </p:notes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42806-D74A-4059-974E-14B01434292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FBF56-BC4C-4251-A441-21F22818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1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DA753-BB26-4839-98C6-80BE77FF2A39}" type="slidenum">
              <a:rPr lang="ru-RU"/>
              <a:pPr/>
              <a:t>2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5DFE00-3D7B-497E-9103-AC3A8C01948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thropology.si.edu/humanorigins/ha/sts71.html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anthropology.si.edu/humanorigins/ha/sts5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hyperlink" Target="http://docs-server/DocLib1/&#1057;&#1087;&#1077;&#1094;&#1080;&#1072;&#1083;&#1100;&#1085;&#1086;&#1089;&#1090;&#1100;%201-51%2001%2001%20&#1043;&#1077;&#1086;&#1083;&#1086;&#1075;&#1080;&#1103;%20&#1080;%20&#1088;&#1072;&#1079;&#1074;&#1077;&#1076;&#1082;&#1072;%20&#1084;&#1077;&#1089;&#1090;&#1086;&#1088;&#1086;&#1078;&#1076;&#1077;&#1085;&#1080;&#1081;/&#1059;&#1063;&#1045;&#1041;&#1053;&#1067;&#1049;%20&#1055;&#1056;&#1054;&#1062;&#1045;&#1057;&#1057;/1%20&#1050;&#1059;&#1056;&#1057;/&#1055;&#1072;&#1083;&#1077;&#1086;&#1085;&#1090;&#1086;&#1083;&#1086;&#1075;&#1080;&#1103;/&#1055;&#1088;&#1077;&#1079;&#1077;&#1085;&#1090;&#1072;&#1094;&#1080;&#1080;/&#1063;&#1077;&#1083;&#1086;&#1074;&#1077;&#1082;%20&#1095;&#1072;&#1089;&#1090;&#1100;%20&#1086;&#1088;&#1075;%20&#1084;&#1080;&#1088;&#1072;.wmv" TargetMode="Externa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hyperlink" Target="http://anthropology.si.edu/humanorigins/ha/WT17k.html" TargetMode="Externa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nthropology.si.edu/humanorigins/ha/er406.html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8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hyperlink" Target="http://docs-server/DocLib1/&#1057;&#1087;&#1077;&#1094;&#1080;&#1072;&#1083;&#1100;&#1085;&#1086;&#1089;&#1090;&#1100;%201-51%2001%2001%20&#1043;&#1077;&#1086;&#1083;&#1086;&#1075;&#1080;&#1103;%20&#1080;%20&#1088;&#1072;&#1079;&#1074;&#1077;&#1076;&#1082;&#1072;%20&#1084;&#1077;&#1089;&#1090;&#1086;&#1088;&#1086;&#1078;&#1076;&#1077;&#1085;&#1080;&#1081;/&#1059;&#1063;&#1045;&#1041;&#1053;&#1067;&#1049;%20&#1055;&#1056;&#1054;&#1062;&#1045;&#1057;&#1057;/1%20&#1050;&#1059;&#1056;&#1057;/&#1055;&#1072;&#1083;&#1077;&#1086;&#1085;&#1090;&#1086;&#1083;&#1086;&#1075;&#1080;&#1103;/&#1055;&#1088;&#1077;&#1079;&#1077;&#1085;&#1090;&#1072;&#1094;&#1080;&#1080;/Homo%20sapiens%20(30%20&#1090;&#1099;&#1089;%20%20&#1083;&#1077;&#1090;%20&#1085;&#1072;&#1079;&#1072;&#1076;).wm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0.jpeg"/><Relationship Id="rId4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hyperlink" Target="http://anthropology.si.edu/humanorigins/ha/sk4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nthropology.si.edu/humanorigins/ha/ER3733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%3cb%3e&#1055;&#1091;&#1088;&#1075;&#1072;&#1090;&#1086;&#1088;&#1080;&#1091;&#1089;%3c/b%3e%20(%3ci%3ePurgatorius%3c/i%3e)%20-%20&#1087;&#1077;&#1088;&#1074;&#1086;&#1077;%20&#1080;&#1079;&#1074;&#1077;&#1089;&#1090;&#1085;&#1086;&#1077;%20&#1087;&#1088;&#1080;&#1084;&#1072;&#1090;&#1086;&#1087;&#1086;&#1076;&#1086;&#1073;&#1085;&#1086;&#1077;%20&#1084;&#1083;&#1077;&#1082;&#1086;&#1087;&#1080;&#1090;&#1072;&#1102;&#1097;&#1077;&#1077;%20&#1080;&#1079;%20&#1086;&#1090;&#1083;&#1086;&#1078;&#1077;&#1085;&#1080;&#1081;%20&#1074;&#1077;&#1088;&#1093;&#1085;&#1077;&#1075;&#1086;%20&#1084;&#1077;&#1083;&#1086;&#1074;&#1086;&#1075;&#1086;%20&#1087;&#1077;&#1088;&#1080;&#1086;&#1076;&#1072;%20&#1080;%20&#1088;&#1072;&#1085;&#1085;&#1077;&#1075;&#1086;%20&#1087;&#1072;&#1083;&#1077;&#1086;&#1094;&#1077;&#1085;&#1072;.%20&#1053;&#1072;&#1081;&#1076;&#1077;&#1085;&#1085;&#1099;&#1077;%20&#1086;&#1089;&#1090;&#1072;&#1085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_________Microsoft_Word_97-20031.doc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Neandertalci_mogli_ischeznut_po_chistoi_sluchai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858047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28604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развития гоминид 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эволюция человека                        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Исполнители :студенты группы  гр-22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Юрченко  Д.Н.  Филимонов  В.Л.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1AD109AE-1F75-4A17-A2BC-DE5564943AC1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858000" y="304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ГОМИНИДЫ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п/сем.</a:t>
            </a:r>
            <a:r>
              <a:rPr lang="ru-RU" sz="2400"/>
              <a:t> Австралопитецины</a:t>
            </a:r>
            <a:r>
              <a:rPr lang="ru-RU"/>
              <a:t> (</a:t>
            </a:r>
            <a:r>
              <a:rPr lang="ru-RU" i="1"/>
              <a:t>Australopithecinae</a:t>
            </a:r>
            <a:r>
              <a:rPr lang="ru-RU"/>
              <a:t>)</a:t>
            </a:r>
          </a:p>
          <a:p>
            <a:pPr algn="ctr"/>
            <a:r>
              <a:rPr lang="ru-RU">
                <a:latin typeface="Times New Roman" pitchFamily="18" charset="0"/>
              </a:rPr>
              <a:t>гоминиды с множеством типичных понгидных черт</a:t>
            </a:r>
            <a:r>
              <a:rPr lang="ru-RU"/>
              <a:t> </a:t>
            </a:r>
          </a:p>
          <a:p>
            <a:r>
              <a:rPr lang="ru-RU" b="1" i="1"/>
              <a:t>Ранние австралопитеки</a:t>
            </a:r>
            <a:r>
              <a:rPr lang="ru-RU"/>
              <a:t> – </a:t>
            </a:r>
            <a:r>
              <a:rPr lang="ru-RU" sz="1400"/>
              <a:t>(</a:t>
            </a:r>
            <a:r>
              <a:rPr lang="ru-RU" sz="1600"/>
              <a:t>7 до 4 млн. лет</a:t>
            </a:r>
            <a:r>
              <a:rPr lang="ru-RU" sz="1400"/>
              <a:t> ), обладали наиболее примитивным строением. Несколько родов и видов.</a:t>
            </a:r>
          </a:p>
          <a:p>
            <a:r>
              <a:rPr lang="ru-RU" sz="800"/>
              <a:t> </a:t>
            </a:r>
          </a:p>
          <a:p>
            <a:pPr algn="just"/>
            <a:r>
              <a:rPr lang="ru-RU" b="1" i="1"/>
              <a:t>Грацильные австралопитеки</a:t>
            </a:r>
            <a:r>
              <a:rPr lang="ru-RU" i="1"/>
              <a:t> </a:t>
            </a:r>
            <a:r>
              <a:rPr lang="ru-RU"/>
              <a:t>– </a:t>
            </a:r>
            <a:r>
              <a:rPr lang="ru-RU" sz="1400"/>
              <a:t>(</a:t>
            </a:r>
            <a:r>
              <a:rPr lang="ru-RU" sz="1600"/>
              <a:t>4 до 2,5 млн. лет</a:t>
            </a:r>
            <a:r>
              <a:rPr lang="ru-RU" sz="1400"/>
              <a:t>), имели сравнительно небольшие размеры и умеренные пропорции. Один род Australopithecus c несколькими видами.</a:t>
            </a:r>
            <a:endParaRPr lang="ru-RU"/>
          </a:p>
          <a:p>
            <a:endParaRPr lang="ru-RU" sz="800"/>
          </a:p>
          <a:p>
            <a:pPr algn="just"/>
            <a:r>
              <a:rPr lang="ru-RU" b="1" i="1"/>
              <a:t>Массивные австралопитеки</a:t>
            </a:r>
            <a:r>
              <a:rPr lang="ru-RU"/>
              <a:t> – </a:t>
            </a:r>
            <a:r>
              <a:rPr lang="ru-RU" sz="1400"/>
              <a:t>(</a:t>
            </a:r>
            <a:r>
              <a:rPr lang="ru-RU" sz="1600"/>
              <a:t>2,5 до 1 млн. лет</a:t>
            </a:r>
            <a:r>
              <a:rPr lang="ru-RU" sz="1400"/>
              <a:t>), были очень массивно сложенными специализированными формами. Род Paranthropus с тремя видами.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83058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п/сем. </a:t>
            </a:r>
            <a:r>
              <a:rPr lang="ru-RU" sz="2400"/>
              <a:t>Гоминины</a:t>
            </a:r>
            <a:r>
              <a:rPr lang="ru-RU"/>
              <a:t> (</a:t>
            </a:r>
            <a:r>
              <a:rPr lang="ru-RU" i="1"/>
              <a:t>Homininae)</a:t>
            </a:r>
            <a:r>
              <a:rPr lang="ru-RU"/>
              <a:t> </a:t>
            </a:r>
          </a:p>
          <a:p>
            <a:pPr algn="ctr"/>
            <a:r>
              <a:rPr lang="ru-RU">
                <a:latin typeface="Times New Roman" pitchFamily="18" charset="0"/>
              </a:rPr>
              <a:t>гоминиды без понгидных черт</a:t>
            </a:r>
            <a:r>
              <a:rPr lang="ru-RU"/>
              <a:t> </a:t>
            </a:r>
          </a:p>
          <a:p>
            <a:pPr algn="just"/>
            <a:r>
              <a:rPr lang="ru-RU" b="1" i="1"/>
              <a:t>Ранние «</a:t>
            </a:r>
            <a:r>
              <a:rPr lang="en-US" b="1" i="1"/>
              <a:t>Homo</a:t>
            </a:r>
            <a:r>
              <a:rPr lang="ru-RU" b="1" i="1"/>
              <a:t>»</a:t>
            </a:r>
            <a:r>
              <a:rPr lang="ru-RU" i="1"/>
              <a:t> - </a:t>
            </a:r>
            <a:r>
              <a:rPr lang="ru-RU" sz="1600"/>
              <a:t>Человек умелый (</a:t>
            </a:r>
            <a:r>
              <a:rPr lang="ru-RU" sz="1600" i="1"/>
              <a:t>Homo habilis</a:t>
            </a:r>
            <a:r>
              <a:rPr lang="ru-RU" sz="1600"/>
              <a:t>) и Человек рудольфский (</a:t>
            </a:r>
            <a:r>
              <a:rPr lang="ru-RU" sz="1600" i="1"/>
              <a:t>Homo rudolfensis</a:t>
            </a:r>
            <a:r>
              <a:rPr lang="ru-RU" sz="1600"/>
              <a:t>)</a:t>
            </a:r>
            <a:r>
              <a:rPr lang="ru-RU"/>
              <a:t> </a:t>
            </a:r>
            <a:r>
              <a:rPr lang="ru-RU" sz="1600"/>
              <a:t>(2.5-1.5 млн. лет)</a:t>
            </a:r>
            <a:endParaRPr lang="ru-RU" sz="1600" i="1"/>
          </a:p>
          <a:p>
            <a:pPr algn="just"/>
            <a:r>
              <a:rPr lang="ru-RU" b="1" i="1"/>
              <a:t>Архантропы</a:t>
            </a:r>
            <a:r>
              <a:rPr lang="ru-RU" i="1"/>
              <a:t> – </a:t>
            </a:r>
            <a:r>
              <a:rPr lang="ru-RU" sz="1600"/>
              <a:t>Человек работающий</a:t>
            </a:r>
            <a:r>
              <a:rPr lang="ru-RU" sz="1600" i="1"/>
              <a:t> (</a:t>
            </a:r>
            <a:r>
              <a:rPr lang="en-US" sz="1600" i="1"/>
              <a:t>Homo ergaster)</a:t>
            </a:r>
            <a:r>
              <a:rPr lang="ru-RU" sz="1600" i="1"/>
              <a:t> </a:t>
            </a:r>
            <a:r>
              <a:rPr lang="ru-RU" sz="1600"/>
              <a:t>(1.7-1.4 млн. лет)</a:t>
            </a:r>
            <a:r>
              <a:rPr lang="en-US" sz="1600" i="1"/>
              <a:t> </a:t>
            </a:r>
            <a:r>
              <a:rPr lang="ru-RU" sz="1600"/>
              <a:t>и</a:t>
            </a:r>
            <a:r>
              <a:rPr lang="ru-RU" sz="1600" i="1"/>
              <a:t> </a:t>
            </a:r>
            <a:r>
              <a:rPr lang="ru-RU" sz="1600"/>
              <a:t>Человек выпрямленный</a:t>
            </a:r>
            <a:r>
              <a:rPr lang="ru-RU" sz="1600" i="1"/>
              <a:t> (Homo erectus)</a:t>
            </a:r>
            <a:r>
              <a:rPr lang="ru-RU"/>
              <a:t> </a:t>
            </a:r>
            <a:r>
              <a:rPr lang="ru-RU" sz="1600"/>
              <a:t>(1.4-0.4 млн. лет)</a:t>
            </a:r>
            <a:endParaRPr lang="ru-RU" sz="1600" i="1"/>
          </a:p>
          <a:p>
            <a:pPr algn="just"/>
            <a:r>
              <a:rPr lang="ru-RU" b="1" i="1"/>
              <a:t>Палеоантропы</a:t>
            </a:r>
            <a:r>
              <a:rPr lang="ru-RU" i="1"/>
              <a:t> – </a:t>
            </a:r>
            <a:r>
              <a:rPr lang="ru-RU" sz="1600"/>
              <a:t>Человек гейдельбергский</a:t>
            </a:r>
            <a:r>
              <a:rPr lang="ru-RU" sz="1600" i="1"/>
              <a:t> (Homo heidelbergensis)</a:t>
            </a:r>
            <a:r>
              <a:rPr lang="ru-RU" sz="1600"/>
              <a:t> (0.5-0.13 млн. лет) и Человек неандертальский </a:t>
            </a:r>
            <a:r>
              <a:rPr lang="ru-RU" sz="1600" i="1"/>
              <a:t>(Homo neanderthalensis) </a:t>
            </a:r>
            <a:r>
              <a:rPr lang="ru-RU" sz="1600"/>
              <a:t>(0.2-0.035 млн. лет)</a:t>
            </a:r>
          </a:p>
          <a:p>
            <a:pPr algn="just"/>
            <a:r>
              <a:rPr lang="ru-RU" b="1" i="1"/>
              <a:t>Неоантропы</a:t>
            </a:r>
            <a:r>
              <a:rPr lang="ru-RU" i="1"/>
              <a:t> – </a:t>
            </a:r>
            <a:r>
              <a:rPr lang="ru-RU" sz="1600"/>
              <a:t>Человек разумный</a:t>
            </a:r>
            <a:r>
              <a:rPr lang="ru-RU" sz="1600" i="1"/>
              <a:t> (</a:t>
            </a:r>
            <a:r>
              <a:rPr lang="en-US" sz="1600" i="1"/>
              <a:t>Homo sapiens)</a:t>
            </a:r>
            <a:r>
              <a:rPr lang="ru-RU" sz="1600" i="1"/>
              <a:t> </a:t>
            </a:r>
            <a:r>
              <a:rPr lang="ru-RU" sz="1600"/>
              <a:t>(0.2-0 млн. лет)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BBA-BCE9-4D37-AA33-97B795AA610A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15000" y="632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Прародина человека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2971800"/>
            <a:ext cx="8534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Азиатская прародина человека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В Пакистане и Индии были сделаны многочисленные находки </a:t>
            </a:r>
            <a:r>
              <a:rPr lang="ru-RU" dirty="0" err="1">
                <a:latin typeface="Times New Roman" pitchFamily="18" charset="0"/>
              </a:rPr>
              <a:t>гоминоидов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Сивапитеков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Sivapithecus</a:t>
            </a:r>
            <a:r>
              <a:rPr lang="ru-RU" dirty="0">
                <a:latin typeface="Times New Roman" pitchFamily="18" charset="0"/>
              </a:rPr>
              <a:t>), живших около 8-12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назад.</a:t>
            </a:r>
          </a:p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Прародина человека в Южной Европе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Ископаемые </a:t>
            </a:r>
            <a:r>
              <a:rPr lang="ru-RU" dirty="0" err="1">
                <a:latin typeface="Times New Roman" pitchFamily="18" charset="0"/>
              </a:rPr>
              <a:t>гоминоиды</a:t>
            </a:r>
            <a:r>
              <a:rPr lang="ru-RU" dirty="0">
                <a:latin typeface="Times New Roman" pitchFamily="18" charset="0"/>
              </a:rPr>
              <a:t> обнаружены в Южной Европе - </a:t>
            </a:r>
            <a:r>
              <a:rPr lang="ru-RU" dirty="0" err="1">
                <a:latin typeface="Times New Roman" pitchFamily="18" charset="0"/>
              </a:rPr>
              <a:t>гориллоподобные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Уранопитеки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Ouranopithecus</a:t>
            </a:r>
            <a:r>
              <a:rPr lang="ru-RU" dirty="0">
                <a:latin typeface="Times New Roman" pitchFamily="18" charset="0"/>
              </a:rPr>
              <a:t>) и </a:t>
            </a:r>
            <a:r>
              <a:rPr lang="ru-RU" dirty="0" err="1">
                <a:latin typeface="Times New Roman" pitchFamily="18" charset="0"/>
              </a:rPr>
              <a:t>шимпанзеподобные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Дриопитеки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Dryopithecus</a:t>
            </a:r>
            <a:r>
              <a:rPr lang="ru-RU" dirty="0">
                <a:latin typeface="Times New Roman" pitchFamily="18" charset="0"/>
              </a:rPr>
              <a:t>) (9-10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назад).</a:t>
            </a:r>
          </a:p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Африканская прародина человека</a:t>
            </a:r>
            <a:r>
              <a:rPr lang="ru-RU" i="1" dirty="0">
                <a:solidFill>
                  <a:schemeClr val="hlink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Из Африки известны находки древнейших из </a:t>
            </a:r>
            <a:r>
              <a:rPr lang="ru-RU" dirty="0" err="1">
                <a:latin typeface="Times New Roman" pitchFamily="18" charset="0"/>
              </a:rPr>
              <a:t>гоминоидов</a:t>
            </a:r>
            <a:r>
              <a:rPr lang="ru-RU" dirty="0">
                <a:latin typeface="Times New Roman" pitchFamily="18" charset="0"/>
              </a:rPr>
              <a:t> - </a:t>
            </a:r>
            <a:r>
              <a:rPr lang="ru-RU" b="1" dirty="0">
                <a:latin typeface="Times New Roman" pitchFamily="18" charset="0"/>
              </a:rPr>
              <a:t>проконсулы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Proconsul</a:t>
            </a:r>
            <a:r>
              <a:rPr lang="ru-RU" dirty="0">
                <a:latin typeface="Times New Roman" pitchFamily="18" charset="0"/>
              </a:rPr>
              <a:t>) (10-22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 и </a:t>
            </a:r>
            <a:r>
              <a:rPr lang="ru-RU" b="1" dirty="0" err="1">
                <a:latin typeface="Times New Roman" pitchFamily="18" charset="0"/>
              </a:rPr>
              <a:t>афропитеки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Afropithecus</a:t>
            </a:r>
            <a:r>
              <a:rPr lang="ru-RU" dirty="0">
                <a:latin typeface="Times New Roman" pitchFamily="18" charset="0"/>
              </a:rPr>
              <a:t>) (17-20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назад), более поздние </a:t>
            </a:r>
            <a:r>
              <a:rPr lang="ru-RU" b="1" dirty="0">
                <a:latin typeface="Times New Roman" pitchFamily="18" charset="0"/>
              </a:rPr>
              <a:t>дриопитеки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Dryopithecus</a:t>
            </a:r>
            <a:r>
              <a:rPr lang="ru-RU" dirty="0">
                <a:latin typeface="Times New Roman" pitchFamily="18" charset="0"/>
              </a:rPr>
              <a:t>) (9-16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назад).</a:t>
            </a:r>
            <a:r>
              <a:rPr lang="ru-RU" dirty="0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Африка с наибольшей вероятностью является прародиной гоминид</a:t>
            </a:r>
          </a:p>
        </p:txBody>
      </p:sp>
      <p:pic>
        <p:nvPicPr>
          <p:cNvPr id="18441" name="Picture 9" descr="lev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377950" cy="1447800"/>
          </a:xfrm>
          <a:prstGeom prst="rect">
            <a:avLst/>
          </a:prstGeom>
          <a:noFill/>
        </p:spPr>
      </p:pic>
      <p:pic>
        <p:nvPicPr>
          <p:cNvPr id="18444" name="Picture 12" descr="Исход  Нomo erectus из Афр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6576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639-83B5-4711-A424-0A4EBC78BD56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152400"/>
            <a:ext cx="7848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Гоминидная триада</a:t>
            </a:r>
            <a:r>
              <a:rPr lang="ru-RU"/>
              <a:t>: </a:t>
            </a:r>
          </a:p>
          <a:p>
            <a:pPr lvl="1">
              <a:buFont typeface="Wingdings" pitchFamily="2" charset="2"/>
              <a:buChar char="ь"/>
            </a:pPr>
            <a:r>
              <a:rPr lang="ru-RU" sz="2400"/>
              <a:t>прямохождение (бипедия); </a:t>
            </a:r>
          </a:p>
          <a:p>
            <a:pPr lvl="1">
              <a:buFont typeface="Wingdings" pitchFamily="2" charset="2"/>
              <a:buChar char="ь"/>
            </a:pPr>
            <a:r>
              <a:rPr lang="ru-RU" sz="2400"/>
              <a:t>кисть, приспособленная к изготовлению орудий; </a:t>
            </a:r>
          </a:p>
          <a:p>
            <a:pPr lvl="1">
              <a:buFont typeface="Wingdings" pitchFamily="2" charset="2"/>
              <a:buChar char="ь"/>
            </a:pPr>
            <a:r>
              <a:rPr lang="ru-RU" sz="2400"/>
              <a:t>высокоразвитый мозг</a:t>
            </a:r>
            <a:r>
              <a:rPr lang="ru-RU"/>
              <a:t>.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15000" y="6324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Гоминидная триада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04800" y="1905000"/>
            <a:ext cx="8686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dirty="0" smtClean="0">
                <a:solidFill>
                  <a:srgbClr val="DD2C09"/>
                </a:solidFill>
              </a:rPr>
              <a:t>Кисть</a:t>
            </a:r>
            <a:r>
              <a:rPr lang="ru-RU" sz="2800" dirty="0">
                <a:solidFill>
                  <a:srgbClr val="DD2C09"/>
                </a:solidFill>
              </a:rPr>
              <a:t>, приспособленная к изготовлению орудий</a:t>
            </a:r>
            <a:r>
              <a:rPr lang="ru-RU" dirty="0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сильное запястье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противопоставление большого пальца кисти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широкие конечные фаланги пальцев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прикрепление мышц, двигающих пальцы   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04800" y="4267200"/>
            <a:ext cx="86868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>
                <a:solidFill>
                  <a:srgbClr val="DD2C09"/>
                </a:solidFill>
              </a:rPr>
              <a:t>Высокоразвитый мозг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большие размеры мозга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специфические поля мозга - зоны Брока и Вернике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долей мозга  </a:t>
            </a: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33861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2" name="Picture 18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638800"/>
            <a:ext cx="3143250" cy="102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3F684871-6486-45C1-8AC2-99BA17A016A9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71628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>
                <a:solidFill>
                  <a:srgbClr val="DD2C09"/>
                </a:solidFill>
              </a:rPr>
              <a:t>Прямохождение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положение затылочного отверстия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(в центре длины основания черепа, открывается вниз)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таза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(широкий и низкий)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длинных костей ног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(ноги длинные, коленный и голеностопный суставы имеют характерное строение)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стопы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(выражен свод стопы, пальцы прямые, короткие, большой палец не отведен в сторону, малоподвижен)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рук</a:t>
            </a:r>
          </a:p>
          <a:p>
            <a:pPr algn="r"/>
            <a:r>
              <a:rPr lang="ru-RU" sz="1400"/>
              <a:t>(короткие, не приспособлены к хождению по земле или лазанию по деревьям, фаланги пальцев прямые)</a:t>
            </a:r>
            <a:r>
              <a:rPr lang="ru-RU"/>
              <a:t>    </a:t>
            </a:r>
          </a:p>
          <a:p>
            <a:pPr algn="r">
              <a:spcBef>
                <a:spcPct val="50000"/>
              </a:spcBef>
            </a:pPr>
            <a:endParaRPr lang="ru-RU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7338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962400" y="6324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Гоминидная триада: прямохождение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9890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9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648200"/>
            <a:ext cx="2514600" cy="1244600"/>
          </a:xfrm>
          <a:prstGeom prst="rect">
            <a:avLst/>
          </a:prstGeom>
          <a:noFill/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181600" y="58674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Оранг, горилла, шимпанзе, человек</a:t>
            </a:r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572000"/>
            <a:ext cx="18002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2050-E03C-4493-994B-DC868CD8B9F8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09600" y="914400"/>
            <a:ext cx="8305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миоценовое похолодание</a:t>
            </a:r>
            <a:r>
              <a:rPr lang="ru-RU" sz="2000"/>
              <a:t> - </a:t>
            </a:r>
            <a:r>
              <a:rPr lang="ru-RU" sz="1600"/>
              <a:t>приспособление к открытым ландшафтам, необходимость дальше видеть, лучше ориентироваться;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трудовая концепция</a:t>
            </a:r>
            <a:r>
              <a:rPr lang="ru-RU" sz="2000"/>
              <a:t> </a:t>
            </a:r>
            <a:r>
              <a:rPr lang="ru-RU" sz="1600"/>
              <a:t>- для освобождения рук, которые необходимы для изготовления орудий, культуры вообще;</a:t>
            </a:r>
            <a:r>
              <a:rPr lang="ru-RU" sz="2000"/>
              <a:t> 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концепция Лавджоя</a:t>
            </a:r>
            <a:r>
              <a:rPr lang="ru-RU" sz="2000"/>
              <a:t> </a:t>
            </a:r>
            <a:r>
              <a:rPr lang="ru-RU" sz="1600"/>
              <a:t>- необходимость переносить пищу и детенышей, сигнализировать жестами или отпугивать хищников</a:t>
            </a:r>
            <a:r>
              <a:rPr lang="ru-RU" sz="2000"/>
              <a:t>;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биоэнергетическая гипотеза</a:t>
            </a:r>
            <a:r>
              <a:rPr lang="ru-RU" sz="2000"/>
              <a:t> </a:t>
            </a:r>
            <a:r>
              <a:rPr lang="ru-RU" sz="1600"/>
              <a:t>– большая энергетическая эффективность двуногого по сравнению с четвероногим</a:t>
            </a:r>
            <a:r>
              <a:rPr lang="ru-RU" sz="2000"/>
              <a:t>;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терморегуляторная гипотеза</a:t>
            </a:r>
            <a:r>
              <a:rPr lang="ru-RU" sz="2000"/>
              <a:t> </a:t>
            </a:r>
            <a:r>
              <a:rPr lang="ru-RU" sz="1600"/>
              <a:t>– вертикальное положение тела при интенсивной дневной активности в жаркой саванне предохраняло гоминид от теплового стресса</a:t>
            </a:r>
            <a:r>
              <a:rPr lang="ru-RU" sz="2000"/>
              <a:t>;</a:t>
            </a:r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акватическая гипотеза</a:t>
            </a:r>
            <a:r>
              <a:rPr lang="ru-RU" sz="2000"/>
              <a:t> – </a:t>
            </a:r>
            <a:r>
              <a:rPr lang="ru-RU" sz="1600"/>
              <a:t>вертикальное положение тела результат приспособления к жизни в воде (Я.Линдбладт).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362200" y="6248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Основные гипотезы происхождения прямохождения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52400" y="5638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Вероятнее всего, в эволюции действовала не одна причина, а целый их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B1F047F-CF80-49CB-9A5E-F903D21B398F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Для гоминид, приспособившихся к выпрямленному положению тела при жизни на деревьях, прямохождение стало оптимальным выбором на Земле поскольку требовало меньших изменений двигательного аппарата (Кизс А.) 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848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124200" y="2286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/>
              <a:t>Способы передвижения по деревьям (брахиация), способствующие становлению прямохождения</a:t>
            </a:r>
          </a:p>
        </p:txBody>
      </p:sp>
      <p:pic>
        <p:nvPicPr>
          <p:cNvPr id="98314" name="Picture 10" descr="GibbonWalkC1-2_100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1409700" cy="952500"/>
          </a:xfrm>
          <a:prstGeom prst="rect">
            <a:avLst/>
          </a:prstGeom>
          <a:noFill/>
        </p:spPr>
      </p:pic>
      <p:pic>
        <p:nvPicPr>
          <p:cNvPr id="98316" name="Picture 12" descr="180px-Brachiating_Gibbon_(Some_rights_reserved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0"/>
            <a:ext cx="2641600" cy="3962400"/>
          </a:xfrm>
          <a:prstGeom prst="rect">
            <a:avLst/>
          </a:prstGeom>
          <a:noFill/>
        </p:spPr>
      </p:pic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6629400" y="6248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Брахиация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7538-2104-4DA5-AF13-E1A40ADE1F7F}" type="slidenum">
              <a:rPr lang="ru-RU" altLang="en-US"/>
              <a:pPr/>
              <a:t>16</a:t>
            </a:fld>
            <a:endParaRPr lang="ru-RU" alt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Стадиальная теория</a:t>
            </a:r>
            <a:r>
              <a:rPr lang="ru-RU"/>
              <a:t> - стадии (проантропы, архантропы, палеоантропы, неоантропы) трансформировались и плавно или же скачкообразно сменяли одна другую. В каждый момент времени на Земле существовали представители лишь одной стадии. </a:t>
            </a:r>
          </a:p>
          <a:p>
            <a:pPr algn="just">
              <a:spcBef>
                <a:spcPct val="50000"/>
              </a:spcBef>
            </a:pPr>
            <a:endParaRPr lang="ru-RU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00200"/>
            <a:ext cx="50625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429000" y="4572000"/>
            <a:ext cx="5410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Теория сетевидной эволюции</a:t>
            </a:r>
            <a:r>
              <a:rPr lang="ru-RU" b="1"/>
              <a:t> </a:t>
            </a:r>
            <a:r>
              <a:rPr lang="ru-RU"/>
              <a:t>– новые признаки</a:t>
            </a:r>
            <a:r>
              <a:rPr lang="ru-RU" b="1"/>
              <a:t> </a:t>
            </a:r>
            <a:r>
              <a:rPr lang="ru-RU"/>
              <a:t>формировались в разных популяциях, объединяясь в комплексы через смешение этих популяций.</a:t>
            </a: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2901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9CEF-3ECD-4D2A-974A-41B35BFAA41D}" type="slidenum">
              <a:rPr lang="ru-RU"/>
              <a:pPr/>
              <a:t>17</a:t>
            </a:fld>
            <a:endParaRPr lang="ru-RU"/>
          </a:p>
        </p:txBody>
      </p:sp>
      <p:pic>
        <p:nvPicPr>
          <p:cNvPr id="4101" name="Picture 5" descr="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89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5E8F-6322-4923-9E75-8AA813850B17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" y="2286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АВСТРАЛОПИТЕКОВЫЕ</a:t>
            </a:r>
          </a:p>
        </p:txBody>
      </p:sp>
      <p:pic>
        <p:nvPicPr>
          <p:cNvPr id="16397" name="Picture 13" descr="200px-Laetoliaf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"/>
            <a:ext cx="1905000" cy="2533650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7200" y="685800"/>
            <a:ext cx="6477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(около 6-7 млн. лет - около 900 тыс. лет). Африка. двуногость короткий и широкий таз, сводчатая стопа, непротивопоставленный большой палец ноги, </a:t>
            </a:r>
            <a:r>
              <a:rPr lang="en-US" sz="1400"/>
              <a:t>S</a:t>
            </a:r>
            <a:r>
              <a:rPr lang="ru-RU" sz="1400"/>
              <a:t>-образный изгиб позвоночника, положение затылочного отверстия в центре основания черепа, строение зубов: небольшие клыки, толстая эмаль, отсутствие диастемы; очертания зубной дуги, объем мозговой полости 400-500 см³, вес 30-50 кг, по относительной величине мозга австалопитеки превосходят всех человекообразных обезьян. </a:t>
            </a:r>
          </a:p>
        </p:txBody>
      </p:sp>
      <p:pic>
        <p:nvPicPr>
          <p:cNvPr id="16401" name="Picture 17" descr="763px-Australopithecus_cou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1905000" cy="1495425"/>
          </a:xfrm>
          <a:prstGeom prst="rect">
            <a:avLst/>
          </a:prstGeom>
          <a:noFill/>
        </p:spPr>
      </p:pic>
      <p:pic>
        <p:nvPicPr>
          <p:cNvPr id="16403" name="Picture 19" descr="Australopithec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286000" cy="1706563"/>
          </a:xfrm>
          <a:prstGeom prst="rect">
            <a:avLst/>
          </a:prstGeom>
          <a:noFill/>
        </p:spPr>
      </p:pic>
      <p:pic>
        <p:nvPicPr>
          <p:cNvPr id="16405" name="Picture 21" descr="australopithecus_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276600"/>
            <a:ext cx="3276600" cy="2713038"/>
          </a:xfrm>
          <a:prstGeom prst="rect">
            <a:avLst/>
          </a:prstGeom>
          <a:noFill/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715000" y="632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Австралопитековые</a:t>
            </a:r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0"/>
            <a:ext cx="33528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692C-B3C7-44D2-BC15-AE134965AEF7}" type="slidenum">
              <a:rPr lang="ru-RU" altLang="en-US"/>
              <a:pPr/>
              <a:t>19</a:t>
            </a:fld>
            <a:endParaRPr lang="ru-RU" alt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</a:rPr>
              <a:t>Сахелянтроп</a:t>
            </a:r>
            <a:r>
              <a:rPr lang="ru-RU"/>
              <a:t> - </a:t>
            </a:r>
            <a:r>
              <a:rPr lang="ru-RU" i="1"/>
              <a:t>Sahelanthropus tchadensis  </a:t>
            </a:r>
            <a:r>
              <a:rPr lang="ru-RU"/>
              <a:t>(Brunet et al., 2002)</a:t>
            </a:r>
          </a:p>
        </p:txBody>
      </p:sp>
      <p:pic>
        <p:nvPicPr>
          <p:cNvPr id="12294" name="Picture 6" descr="bh-029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2514600" cy="2390775"/>
          </a:xfrm>
          <a:prstGeom prst="rect">
            <a:avLst/>
          </a:prstGeom>
          <a:noFill/>
        </p:spPr>
      </p:pic>
      <p:pic>
        <p:nvPicPr>
          <p:cNvPr id="12300" name="Picture 12" descr="sahelanthro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733800"/>
            <a:ext cx="1622425" cy="2295525"/>
          </a:xfrm>
          <a:prstGeom prst="rect">
            <a:avLst/>
          </a:prstGeom>
          <a:noFill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8768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" y="685800"/>
            <a:ext cx="8458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Республика Чад, (около </a:t>
            </a:r>
            <a:r>
              <a:rPr lang="ru-RU" b="1"/>
              <a:t>6-7</a:t>
            </a:r>
            <a:r>
              <a:rPr lang="ru-RU" sz="1400"/>
              <a:t> млн. лет), нижняя челюсть и целый череп: очень примитивный - почти нет лба, челюсти очень большие, затылок резко выступает назад, надбровье чрезвычайно большое, прямохождение. Объем мозга - около 350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/>
              <a:t>.</a:t>
            </a:r>
            <a:endParaRPr lang="ru-RU" sz="1600"/>
          </a:p>
        </p:txBody>
      </p:sp>
      <p:pic>
        <p:nvPicPr>
          <p:cNvPr id="12305" name="Picture 17" descr="eer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4294188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2DCC-A7B9-443E-8608-4DCF94C673E0}" type="slidenum">
              <a:rPr lang="ru-RU"/>
              <a:pPr/>
              <a:t>2</a:t>
            </a:fld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7239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6600" b="1" dirty="0">
                <a:latin typeface="Times New Roman" pitchFamily="18" charset="0"/>
              </a:rPr>
              <a:t>АНТРОПОГЕНЕЗ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981200" y="19050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Антропогенез</a:t>
            </a:r>
            <a:r>
              <a:rPr lang="ru-RU"/>
              <a:t> (антропосоциогенез) – происхождение человека, становление его как вида в процессе формирования общества </a:t>
            </a:r>
          </a:p>
        </p:txBody>
      </p:sp>
      <p:pic>
        <p:nvPicPr>
          <p:cNvPr id="48136" name="Picture 8" descr="эволюция ч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682750" cy="4876800"/>
          </a:xfrm>
          <a:prstGeom prst="rect">
            <a:avLst/>
          </a:prstGeom>
          <a:noFill/>
        </p:spPr>
      </p:pic>
      <p:pic>
        <p:nvPicPr>
          <p:cNvPr id="48139" name="Picture 11" descr="Homo%20sapie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1463733" cy="928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Администратор\Desktop\e4380150-homo_ergaster_hunting_group-sp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643182"/>
            <a:ext cx="5357850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D5C0D75-1FD3-492D-A9EF-A8FA37CD6DF5}" type="slidenum">
              <a:rPr lang="ru-RU" altLang="en-US"/>
              <a:pPr/>
              <a:t>20</a:t>
            </a:fld>
            <a:endParaRPr lang="ru-RU" altLang="en-U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99CC"/>
                </a:solidFill>
              </a:rPr>
              <a:t>Оррорин</a:t>
            </a:r>
            <a:r>
              <a:rPr lang="ru-RU"/>
              <a:t> - </a:t>
            </a:r>
            <a:r>
              <a:rPr lang="ru-RU" i="1"/>
              <a:t>Orrorin tugenensis </a:t>
            </a:r>
            <a:r>
              <a:rPr lang="ru-RU"/>
              <a:t>(Senut et al., 2001)  </a:t>
            </a:r>
          </a:p>
        </p:txBody>
      </p:sp>
      <p:pic>
        <p:nvPicPr>
          <p:cNvPr id="105478" name="Picture 6" descr="eer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4294188" cy="2881313"/>
          </a:xfrm>
          <a:prstGeom prst="rect">
            <a:avLst/>
          </a:prstGeom>
          <a:noFill/>
        </p:spPr>
      </p:pic>
      <p:pic>
        <p:nvPicPr>
          <p:cNvPr id="105480" name="Picture 8" descr="orror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514600" cy="2063750"/>
          </a:xfrm>
          <a:prstGeom prst="rect">
            <a:avLst/>
          </a:prstGeom>
          <a:noFill/>
        </p:spPr>
      </p:pic>
      <p:pic>
        <p:nvPicPr>
          <p:cNvPr id="105482" name="Picture 10" descr="Orrorin-Tugenensis-Reconstitutio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066800"/>
            <a:ext cx="2095500" cy="1971675"/>
          </a:xfrm>
          <a:prstGeom prst="rect">
            <a:avLst/>
          </a:prstGeom>
          <a:noFill/>
        </p:spPr>
      </p:pic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57200" y="838200"/>
            <a:ext cx="60198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Древнейший гоминид. Кения (Туген Хиллс) </a:t>
            </a:r>
            <a:r>
              <a:rPr lang="ru-RU" b="1"/>
              <a:t>6</a:t>
            </a:r>
            <a:r>
              <a:rPr lang="ru-RU" sz="1400"/>
              <a:t> млн. лет назад. Клыки и кости конечностей. Судя по строению бедренных костей, Оррорины были прямоходящими, однако фаланги пальцев у них были изогнутые, что можно расценивать либо как признак лазания по деревьям, либо как наследие древесных предков. 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48006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91547E8E-A50B-4F45-A222-C2F7F6E30344}" type="slidenum">
              <a:rPr lang="ru-RU" altLang="en-US"/>
              <a:pPr/>
              <a:t>21</a:t>
            </a:fld>
            <a:endParaRPr lang="ru-RU" altLang="en-US"/>
          </a:p>
        </p:txBody>
      </p:sp>
      <p:pic>
        <p:nvPicPr>
          <p:cNvPr id="106501" name="Picture 5" descr="eer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4294188" cy="2878138"/>
          </a:xfrm>
          <a:prstGeom prst="rect">
            <a:avLst/>
          </a:prstGeom>
          <a:noFill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Ардипитек</a:t>
            </a:r>
            <a:r>
              <a:rPr lang="ru-RU" i="1"/>
              <a:t>  Ardipithecus ramidus</a:t>
            </a:r>
            <a:r>
              <a:rPr lang="ru-RU"/>
              <a:t> (White et al., 1995)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8458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Многочисленные останки в Эфиопии (около </a:t>
            </a:r>
            <a:r>
              <a:rPr lang="ru-RU" b="1"/>
              <a:t>5,5</a:t>
            </a:r>
            <a:r>
              <a:rPr lang="ru-RU" sz="1400"/>
              <a:t> - </a:t>
            </a:r>
            <a:r>
              <a:rPr lang="ru-RU" b="1"/>
              <a:t>4,4</a:t>
            </a:r>
            <a:r>
              <a:rPr lang="ru-RU" sz="1400"/>
              <a:t> млн. лет). </a:t>
            </a:r>
            <a:r>
              <a:rPr lang="ru-RU" sz="1400" i="1"/>
              <a:t>Ardipithecus ramidus kadabba</a:t>
            </a:r>
            <a:r>
              <a:rPr lang="ru-RU" sz="1400"/>
              <a:t> обнаружен в местонахождении Алайла в 2001 г. Судя по строению основания черепа, Ардипитеки были прямоходящими существами ростом около 1,2 м и весом около 40 кг. Зубы сочетают признаки шимпанзе и человека, то же можно сказать про кости стопы, руки и кисти. Было высказано предположение, что Ардипитеки являются предками современных шимпанзе </a:t>
            </a:r>
          </a:p>
        </p:txBody>
      </p:sp>
      <p:pic>
        <p:nvPicPr>
          <p:cNvPr id="106504" name="Picture 8" descr="hominid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4495800" cy="1798638"/>
          </a:xfrm>
          <a:prstGeom prst="rect">
            <a:avLst/>
          </a:prstGeom>
          <a:noFill/>
        </p:spPr>
      </p:pic>
      <p:pic>
        <p:nvPicPr>
          <p:cNvPr id="106507" name="Picture 11" descr="ardipithecus_ramidu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981200"/>
            <a:ext cx="1905000" cy="2038350"/>
          </a:xfrm>
          <a:prstGeom prst="rect">
            <a:avLst/>
          </a:prstGeom>
          <a:noFill/>
        </p:spPr>
      </p:pic>
      <p:pic>
        <p:nvPicPr>
          <p:cNvPr id="106509" name="Picture 13" descr="ramid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981200"/>
            <a:ext cx="3124200" cy="1827213"/>
          </a:xfrm>
          <a:prstGeom prst="rect">
            <a:avLst/>
          </a:prstGeom>
          <a:noFill/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9530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3605-3985-4ABF-946C-FF41666003A1}" type="slidenum">
              <a:rPr lang="ru-RU" altLang="en-US"/>
              <a:pPr/>
              <a:t>22</a:t>
            </a:fld>
            <a:endParaRPr lang="ru-RU" alt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Австралопитек анамский</a:t>
            </a:r>
            <a:r>
              <a:rPr lang="ru-RU" b="1"/>
              <a:t> </a:t>
            </a:r>
            <a:r>
              <a:rPr lang="ru-RU"/>
              <a:t> - </a:t>
            </a:r>
            <a:r>
              <a:rPr lang="ru-RU" i="1"/>
              <a:t>Australopithecus аnamensis </a:t>
            </a:r>
          </a:p>
          <a:p>
            <a:r>
              <a:rPr lang="ru-RU"/>
              <a:t>(Leakey et al., 1995) </a:t>
            </a:r>
          </a:p>
        </p:txBody>
      </p:sp>
      <p:pic>
        <p:nvPicPr>
          <p:cNvPr id="29701" name="Picture 5" descr="anam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1622425" cy="1943100"/>
          </a:xfrm>
          <a:prstGeom prst="rect">
            <a:avLst/>
          </a:prstGeom>
          <a:noFill/>
        </p:spPr>
      </p:pic>
      <p:pic>
        <p:nvPicPr>
          <p:cNvPr id="29703" name="Picture 7" descr="stambo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3644900" cy="3810000"/>
          </a:xfrm>
          <a:prstGeom prst="rect">
            <a:avLst/>
          </a:prstGeom>
          <a:noFill/>
        </p:spPr>
      </p:pic>
      <p:pic>
        <p:nvPicPr>
          <p:cNvPr id="29705" name="Picture 9" descr="eer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4294188" cy="2879725"/>
          </a:xfrm>
          <a:prstGeom prst="rect">
            <a:avLst/>
          </a:prstGeom>
          <a:noFill/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43200" y="914400"/>
            <a:ext cx="617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Кения (около</a:t>
            </a:r>
            <a:r>
              <a:rPr lang="ru-RU"/>
              <a:t> </a:t>
            </a:r>
            <a:r>
              <a:rPr lang="ru-RU" b="1"/>
              <a:t>4.2-3.9</a:t>
            </a:r>
            <a:r>
              <a:rPr lang="ru-RU"/>
              <a:t> </a:t>
            </a:r>
            <a:r>
              <a:rPr lang="ru-RU" sz="1400"/>
              <a:t>млн. лет назад). Известен по находкам челюстей, зубов и нескольких костей скелета. Все останки сочетают понгидные и гоминидные признаки примерно в равной пропорции. Прямохождение Австралопитека анамского недоказано.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8768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8B9D-A262-4B8E-84AA-D6FA8C966C6C}" type="slidenum">
              <a:rPr lang="ru-RU" altLang="en-US"/>
              <a:pPr/>
              <a:t>23</a:t>
            </a:fld>
            <a:endParaRPr lang="ru-RU" altLang="en-US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58674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 descr="4-sched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4572000" cy="1558925"/>
          </a:xfrm>
          <a:prstGeom prst="rect">
            <a:avLst/>
          </a:prstGeom>
          <a:noFill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8382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Грацильные австралопитеки</a:t>
            </a:r>
            <a:r>
              <a:rPr lang="ru-RU"/>
              <a:t>: </a:t>
            </a:r>
            <a:r>
              <a:rPr lang="ru-RU" sz="1400"/>
              <a:t>прямохождение, рост около 1-1,5 метра. Вместе с достаточно современным строением ног и таза, руки австралопитеков были несколько удлинены, а пальцы приспособлены для лазания по деревьям. Днем кочевали по саванне или лесам, по берегам рек и озер, а вечером забирались на деревья,. Небольшие стада или семьи. Питались они в основном растительной пищей, а орудий труда обычно не изготовляли, использовали кости, рога и зубы животных в качестве орудий.  Имели обезьяноподобный череп, сочетавшийся с почти современным остальным скелетом. Мозг австралопитеков был похож на обезьяний как по размерам, так и по форме.     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" y="4876800"/>
            <a:ext cx="541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</a:t>
            </a:r>
            <a:r>
              <a:rPr lang="ru-RU" i="1"/>
              <a:t>Наиболее вероятными предками человеческой линии эволюции являются афарские австралопитеки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C131-97E7-4EE5-9831-6EF0D1694428}" type="slidenum">
              <a:rPr lang="ru-RU" altLang="en-US"/>
              <a:pPr/>
              <a:t>24</a:t>
            </a:fld>
            <a:endParaRPr lang="ru-RU" alt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458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Австралопитек афарский</a:t>
            </a:r>
            <a:r>
              <a:rPr lang="ru-RU" i="1"/>
              <a:t> - Australopithecus afarensis</a:t>
            </a:r>
            <a:r>
              <a:rPr lang="ru-RU"/>
              <a:t> </a:t>
            </a:r>
          </a:p>
          <a:p>
            <a:pPr algn="ctr"/>
            <a:r>
              <a:rPr lang="ru-RU"/>
              <a:t>(Taieb et al., 1978) </a:t>
            </a:r>
            <a:endParaRPr lang="ru-RU" sz="14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33400" y="36576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3.5 million years Hadar, Ethiopia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768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Грацильные австралопитеки</a:t>
            </a:r>
          </a:p>
        </p:txBody>
      </p:sp>
      <p:pic>
        <p:nvPicPr>
          <p:cNvPr id="5139" name="Picture 19" descr="grac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2990850" cy="2878138"/>
          </a:xfrm>
          <a:prstGeom prst="rect">
            <a:avLst/>
          </a:prstGeom>
          <a:noFill/>
        </p:spPr>
      </p:pic>
      <p:pic>
        <p:nvPicPr>
          <p:cNvPr id="5141" name="Picture 21" descr="fig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09800"/>
            <a:ext cx="3200400" cy="2730500"/>
          </a:xfrm>
          <a:prstGeom prst="rect">
            <a:avLst/>
          </a:prstGeom>
          <a:noFill/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81000" y="838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Восточная Африка</a:t>
            </a:r>
            <a:r>
              <a:rPr lang="ru-RU"/>
              <a:t> </a:t>
            </a:r>
            <a:r>
              <a:rPr lang="ru-RU" sz="1400"/>
              <a:t>(</a:t>
            </a:r>
            <a:r>
              <a:rPr lang="ru-RU" b="1"/>
              <a:t>4,0</a:t>
            </a:r>
            <a:r>
              <a:rPr lang="ru-RU"/>
              <a:t>-</a:t>
            </a:r>
            <a:r>
              <a:rPr lang="ru-RU" b="1"/>
              <a:t>2,5</a:t>
            </a:r>
            <a:r>
              <a:rPr lang="ru-RU"/>
              <a:t> </a:t>
            </a:r>
            <a:r>
              <a:rPr lang="ru-RU" sz="1400"/>
              <a:t>млн. лет). Наиболее известны находки из местности Хадар в пустыне Афар, в том числе скелет, получивший прозвище Люси</a:t>
            </a:r>
            <a:r>
              <a:rPr lang="ru-RU"/>
              <a:t>. </a:t>
            </a:r>
            <a:r>
              <a:rPr lang="ru-RU" sz="1400"/>
              <a:t>Танзания. В противоположность очень прогрессивному строению тела, строение черепа было очень примитивным. Мозг маленький, около 350-500 см</a:t>
            </a:r>
            <a:r>
              <a:rPr lang="en-US" sz="1400">
                <a:cs typeface="Arial" charset="0"/>
              </a:rPr>
              <a:t>³</a:t>
            </a:r>
            <a:r>
              <a:rPr lang="ru-RU" sz="1400"/>
              <a:t>. Челюсти большие, сильно выступающие вперед,</a:t>
            </a:r>
          </a:p>
        </p:txBody>
      </p:sp>
      <p:pic>
        <p:nvPicPr>
          <p:cNvPr id="5143" name="Picture 23" descr="afarensi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1428750" cy="1971675"/>
          </a:xfrm>
          <a:prstGeom prst="rect">
            <a:avLst/>
          </a:prstGeom>
          <a:noFill/>
        </p:spPr>
      </p:pic>
      <p:pic>
        <p:nvPicPr>
          <p:cNvPr id="5147" name="Picture 27" descr="afarensi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057400"/>
            <a:ext cx="2981325" cy="4133850"/>
          </a:xfrm>
          <a:prstGeom prst="rect">
            <a:avLst/>
          </a:prstGeom>
          <a:noFill/>
        </p:spPr>
      </p:pic>
      <p:pic>
        <p:nvPicPr>
          <p:cNvPr id="5148" name="Picture 28" descr="A. afarensis Composite Reconstruction: side 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81200"/>
            <a:ext cx="1524000" cy="1392238"/>
          </a:xfrm>
          <a:prstGeom prst="rect">
            <a:avLst/>
          </a:prstGeom>
          <a:noFill/>
        </p:spPr>
      </p:pic>
      <p:pic>
        <p:nvPicPr>
          <p:cNvPr id="5149" name="Picture 29" descr="A. afarensis Composite Reconstruction: lower denti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114800"/>
            <a:ext cx="12954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6821-5FD7-4176-8BE2-40081E8B68E1}" type="slidenum">
              <a:rPr lang="ru-RU" altLang="en-US"/>
              <a:pPr/>
              <a:t>25</a:t>
            </a:fld>
            <a:endParaRPr lang="ru-RU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288925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/>
              <a:t>ЛЮСИ - </a:t>
            </a:r>
            <a:r>
              <a:rPr lang="ru-RU" sz="1600" b="1" i="1"/>
              <a:t>Australopithecus </a:t>
            </a:r>
            <a:r>
              <a:rPr lang="en-US" sz="1600" b="1" i="1"/>
              <a:t>a</a:t>
            </a:r>
            <a:r>
              <a:rPr lang="ru-RU" sz="1600" b="1" i="1"/>
              <a:t>farensis</a:t>
            </a:r>
            <a:r>
              <a:rPr lang="ru-RU" b="1"/>
              <a:t> </a:t>
            </a:r>
            <a:r>
              <a:rPr lang="ru-RU" sz="1600" b="1"/>
              <a:t>(3,8 - 3 млн. лет)</a:t>
            </a:r>
            <a:r>
              <a:rPr lang="ru-RU" sz="1600"/>
              <a:t> </a:t>
            </a:r>
          </a:p>
        </p:txBody>
      </p:sp>
      <p:pic>
        <p:nvPicPr>
          <p:cNvPr id="28677" name="Picture 5" descr="lucy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2327275" cy="3495675"/>
          </a:xfrm>
          <a:prstGeom prst="rect">
            <a:avLst/>
          </a:prstGeom>
          <a:noFill/>
        </p:spPr>
      </p:pic>
      <p:pic>
        <p:nvPicPr>
          <p:cNvPr id="28681" name="Picture 9" descr="voetspo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400"/>
            <a:ext cx="3829050" cy="1695450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8006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Грацильные австралопитеки</a:t>
            </a:r>
          </a:p>
        </p:txBody>
      </p:sp>
      <p:pic>
        <p:nvPicPr>
          <p:cNvPr id="28686" name="Picture 14" descr="uesc_06_img02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784475" cy="3600450"/>
          </a:xfrm>
          <a:prstGeom prst="rect">
            <a:avLst/>
          </a:prstGeom>
          <a:noFill/>
        </p:spPr>
      </p:pic>
      <p:pic>
        <p:nvPicPr>
          <p:cNvPr id="28687" name="Picture 15" descr="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003425" cy="2743200"/>
          </a:xfrm>
          <a:prstGeom prst="rect">
            <a:avLst/>
          </a:prstGeom>
          <a:noFill/>
        </p:spPr>
      </p:pic>
      <p:pic>
        <p:nvPicPr>
          <p:cNvPr id="28689" name="Picture 17" descr="20708530_7ebedadb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1910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44D8-74A5-4333-934F-FDE1CED9649F}" type="slidenum">
              <a:rPr lang="ru-RU" altLang="en-US"/>
              <a:pPr/>
              <a:t>26</a:t>
            </a:fld>
            <a:endParaRPr lang="ru-RU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Австралопитек африканский</a:t>
            </a:r>
            <a:r>
              <a:rPr lang="ru-RU" i="1"/>
              <a:t> - Australopithecus africanus</a:t>
            </a:r>
            <a:r>
              <a:rPr lang="ru-RU"/>
              <a:t> (Dart, 1925)</a:t>
            </a:r>
          </a:p>
        </p:txBody>
      </p:sp>
      <p:pic>
        <p:nvPicPr>
          <p:cNvPr id="8202" name="Picture 10" descr="africanu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2541588" cy="4191000"/>
          </a:xfrm>
          <a:prstGeom prst="rect">
            <a:avLst/>
          </a:prstGeom>
          <a:noFill/>
        </p:spPr>
      </p:pic>
      <p:pic>
        <p:nvPicPr>
          <p:cNvPr id="8209" name="Picture 17" descr="gracie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95613"/>
            <a:ext cx="3124200" cy="3006725"/>
          </a:xfrm>
          <a:prstGeom prst="rect">
            <a:avLst/>
          </a:prstGeom>
          <a:noFill/>
        </p:spPr>
      </p:pic>
      <p:pic>
        <p:nvPicPr>
          <p:cNvPr id="8210" name="Picture 18" descr="STS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95600"/>
            <a:ext cx="2819400" cy="1879600"/>
          </a:xfrm>
          <a:prstGeom prst="rect">
            <a:avLst/>
          </a:prstGeom>
          <a:noFill/>
        </p:spPr>
      </p:pic>
      <p:pic>
        <p:nvPicPr>
          <p:cNvPr id="8211" name="Picture 19" descr="STS 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219200"/>
            <a:ext cx="2133600" cy="1731963"/>
          </a:xfrm>
          <a:prstGeom prst="rect">
            <a:avLst/>
          </a:prstGeom>
          <a:noFill/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667000" y="762000"/>
            <a:ext cx="6248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Южная Африка</a:t>
            </a:r>
            <a:r>
              <a:rPr lang="ru-RU"/>
              <a:t> </a:t>
            </a:r>
            <a:r>
              <a:rPr lang="ru-RU" sz="1400"/>
              <a:t>(</a:t>
            </a:r>
            <a:r>
              <a:rPr lang="ru-RU" b="1"/>
              <a:t>3,5</a:t>
            </a:r>
            <a:r>
              <a:rPr lang="ru-RU"/>
              <a:t>-</a:t>
            </a:r>
            <a:r>
              <a:rPr lang="ru-RU" b="1"/>
              <a:t>2,4</a:t>
            </a:r>
            <a:r>
              <a:rPr lang="ru-RU"/>
              <a:t> </a:t>
            </a:r>
            <a:r>
              <a:rPr lang="ru-RU" sz="1400"/>
              <a:t>млн. лет). Южноафриканские австралопитеки примитивнее восточноафриканских. Судя по костям конечностей и таза, они были полностью прямоходящими, но проводили немало времени на деревьях. Рост был около 1-1,5 м, а вес 20-45 кг. Объем мозга - около 425-450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.</a:t>
            </a:r>
            <a:r>
              <a:rPr lang="ru-RU" sz="1400"/>
              <a:t>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244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Грацильные австралопитеки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7A2D-82EE-47E4-BB14-FE0EC1F47707}" type="slidenum">
              <a:rPr lang="ru-RU" altLang="en-US"/>
              <a:pPr/>
              <a:t>27</a:t>
            </a:fld>
            <a:endParaRPr lang="ru-RU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686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Парантроп эфиопский</a:t>
            </a:r>
            <a:r>
              <a:rPr lang="ru-RU"/>
              <a:t> - </a:t>
            </a:r>
            <a:r>
              <a:rPr lang="ru-RU" i="1"/>
              <a:t> Paranthropus aethiopicus</a:t>
            </a:r>
          </a:p>
          <a:p>
            <a:r>
              <a:rPr lang="ru-RU"/>
              <a:t> (Arambourg et Coppens, 1968)</a:t>
            </a:r>
          </a:p>
          <a:p>
            <a:pPr>
              <a:spcBef>
                <a:spcPct val="50000"/>
              </a:spcBef>
            </a:pPr>
            <a:r>
              <a:rPr lang="ru-RU" sz="1400"/>
              <a:t>Восточная Африка (</a:t>
            </a:r>
            <a:r>
              <a:rPr lang="ru-RU" b="1"/>
              <a:t>2.5</a:t>
            </a:r>
            <a:r>
              <a:rPr lang="ru-RU" sz="1400"/>
              <a:t> млн. лет) </a:t>
            </a:r>
          </a:p>
        </p:txBody>
      </p:sp>
      <p:pic>
        <p:nvPicPr>
          <p:cNvPr id="6154" name="Picture 10" descr="robu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2889250" cy="2878138"/>
          </a:xfrm>
          <a:prstGeom prst="rect">
            <a:avLst/>
          </a:prstGeom>
          <a:noFill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006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Массивные австралопитеки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458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Массивные австралопитеки</a:t>
            </a:r>
            <a:r>
              <a:rPr lang="ru-RU" b="1"/>
              <a:t> – парантропы</a:t>
            </a:r>
            <a:r>
              <a:rPr lang="ru-RU"/>
              <a:t>. </a:t>
            </a:r>
            <a:r>
              <a:rPr lang="ru-RU" sz="1400"/>
              <a:t>По сравнению с грацильными австралопитеками их отличают значительно более крупные размеры, выраженность рельефа черепа и длинных костей. Парантропы были крупными - до 70 кг весом - специализированными растительноядными существами, жившими по берегам рек и озер в густых зарослях. Образ жизни их в чем-то напоминал образ жизни современных горилл. Тем не менее, они сохранили двуногую походку и даже, возможно, умели изготовлять орудия труда. </a:t>
            </a:r>
          </a:p>
        </p:txBody>
      </p:sp>
      <p:pic>
        <p:nvPicPr>
          <p:cNvPr id="6157" name="Picture 13" descr="stambo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971800"/>
            <a:ext cx="3025775" cy="3162300"/>
          </a:xfrm>
          <a:prstGeom prst="rect">
            <a:avLst/>
          </a:prstGeom>
          <a:noFill/>
        </p:spPr>
      </p:pic>
      <p:pic>
        <p:nvPicPr>
          <p:cNvPr id="6158" name="Picture 14" descr="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38400"/>
            <a:ext cx="3124200" cy="1893888"/>
          </a:xfrm>
          <a:prstGeom prst="rect">
            <a:avLst/>
          </a:prstGeom>
          <a:noFill/>
        </p:spPr>
      </p:pic>
      <p:pic>
        <p:nvPicPr>
          <p:cNvPr id="6159" name="Picture 15" descr="KNM WT 17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600200"/>
            <a:ext cx="2286000" cy="195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D62F-9EEF-4235-AA90-885B47500854}" type="slidenum">
              <a:rPr lang="ru-RU" altLang="en-US"/>
              <a:pPr/>
              <a:t>28</a:t>
            </a:fld>
            <a:endParaRPr lang="ru-RU" altLang="en-US"/>
          </a:p>
        </p:txBody>
      </p:sp>
      <p:pic>
        <p:nvPicPr>
          <p:cNvPr id="30723" name="Picture 3" descr="arobus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405188" cy="350520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CCFF"/>
                </a:solidFill>
              </a:rPr>
              <a:t>Парантроп массивный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i="1"/>
              <a:t>Paranthropus robustus</a:t>
            </a:r>
            <a:r>
              <a:rPr lang="ru-RU"/>
              <a:t> (Broom, 1939) </a:t>
            </a:r>
          </a:p>
        </p:txBody>
      </p:sp>
      <p:pic>
        <p:nvPicPr>
          <p:cNvPr id="30731" name="Picture 11" descr="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076450" cy="2324100"/>
          </a:xfrm>
          <a:prstGeom prst="rect">
            <a:avLst/>
          </a:prstGeom>
          <a:noFill/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1.5 to 2.0 million years</a:t>
            </a:r>
          </a:p>
        </p:txBody>
      </p:sp>
      <p:pic>
        <p:nvPicPr>
          <p:cNvPr id="30736" name="Picture 16" descr="robuu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2889250" cy="2878138"/>
          </a:xfrm>
          <a:prstGeom prst="rect">
            <a:avLst/>
          </a:prstGeom>
          <a:noFill/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57200" y="685800"/>
            <a:ext cx="8458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Парантропы массивные были самым поздним видом австралопитеков. (</a:t>
            </a:r>
            <a:r>
              <a:rPr lang="ru-RU" b="1"/>
              <a:t>2,5</a:t>
            </a:r>
            <a:r>
              <a:rPr lang="ru-RU"/>
              <a:t> </a:t>
            </a:r>
            <a:r>
              <a:rPr lang="ru-RU" sz="1400"/>
              <a:t>млн. лет - около</a:t>
            </a:r>
            <a:r>
              <a:rPr lang="ru-RU"/>
              <a:t> </a:t>
            </a:r>
            <a:r>
              <a:rPr lang="ru-RU" b="1"/>
              <a:t>900</a:t>
            </a:r>
            <a:r>
              <a:rPr lang="ru-RU"/>
              <a:t> </a:t>
            </a:r>
            <a:r>
              <a:rPr lang="ru-RU" sz="1400"/>
              <a:t>тыс. лет). Парантропы массивные были полностью прямоходящими, а их кисть была приспособлена для изготовления и применения орудий. Характерны огромные зубы, большие гребни для прикрепления жевательных мышц, тяжелые челюсти. Рост 1,0-1,6 м, вес 40-80 кг. Объем мозга 470-500 см</a:t>
            </a:r>
            <a:r>
              <a:rPr lang="en-US" sz="1400">
                <a:cs typeface="Arial" charset="0"/>
              </a:rPr>
              <a:t>³</a:t>
            </a:r>
            <a:r>
              <a:rPr lang="ru-RU" sz="1400"/>
              <a:t>. </a:t>
            </a:r>
          </a:p>
        </p:txBody>
      </p:sp>
      <p:pic>
        <p:nvPicPr>
          <p:cNvPr id="30738" name="Picture 18" descr="SK 4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905000"/>
            <a:ext cx="2667000" cy="1778000"/>
          </a:xfrm>
          <a:prstGeom prst="rect">
            <a:avLst/>
          </a:prstGeom>
          <a:noFill/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8006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Массивные австралопитеки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E320-B3FA-4C2C-AF91-AC1C3A9C41C6}" type="slidenum">
              <a:rPr lang="ru-RU" altLang="en-US"/>
              <a:pPr/>
              <a:t>29</a:t>
            </a:fld>
            <a:endParaRPr lang="ru-RU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28600"/>
            <a:ext cx="684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Парантроп Бойса</a:t>
            </a:r>
            <a:r>
              <a:rPr lang="ru-RU" b="1" i="1"/>
              <a:t> </a:t>
            </a:r>
            <a:r>
              <a:rPr lang="ru-RU"/>
              <a:t> -</a:t>
            </a:r>
            <a:r>
              <a:rPr lang="ru-RU" i="1"/>
              <a:t> Paranthropus boisei</a:t>
            </a:r>
            <a:r>
              <a:rPr lang="ru-RU"/>
              <a:t>  (Leakey, 1959) </a:t>
            </a:r>
          </a:p>
        </p:txBody>
      </p:sp>
      <p:pic>
        <p:nvPicPr>
          <p:cNvPr id="9220" name="Picture 4" descr="OH 5: 3/4 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276600"/>
            <a:ext cx="1625600" cy="2438400"/>
          </a:xfrm>
          <a:prstGeom prst="rect">
            <a:avLst/>
          </a:prstGeom>
          <a:noFill/>
        </p:spPr>
      </p:pic>
      <p:pic>
        <p:nvPicPr>
          <p:cNvPr id="9223" name="Picture 7" descr="KNM ER 40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62400"/>
            <a:ext cx="2667000" cy="1778000"/>
          </a:xfrm>
          <a:prstGeom prst="rect">
            <a:avLst/>
          </a:prstGeom>
          <a:noFill/>
        </p:spPr>
      </p:pic>
      <p:pic>
        <p:nvPicPr>
          <p:cNvPr id="9229" name="Picture 13" descr="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676400"/>
            <a:ext cx="3124200" cy="2139950"/>
          </a:xfrm>
          <a:prstGeom prst="rect">
            <a:avLst/>
          </a:prstGeom>
          <a:noFill/>
        </p:spPr>
      </p:pic>
      <p:pic>
        <p:nvPicPr>
          <p:cNvPr id="9231" name="Picture 15" descr="robuu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124200"/>
            <a:ext cx="2947988" cy="2936875"/>
          </a:xfrm>
          <a:prstGeom prst="rect">
            <a:avLst/>
          </a:prstGeom>
          <a:noFill/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8458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Поздние восточноафриканские массивные австралопитеки (2,5 -1 млн. лет). Наиболее массивный из всех австралопитеков: характерны огромные моляры, тяжелые челюсти, большие костные гребни. Общая массивность сложения была, видимо, также очень большой - при росте 1,2-1,6 м парантропы Бойса весили от 40 до 90 кг.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8768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Массивные австралопитеки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4691-5A01-41CE-A576-161BC117E758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3400" y="228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i="1"/>
              <a:t>Homo sapiens sapiens</a:t>
            </a:r>
            <a:r>
              <a:rPr lang="ru-RU" sz="2000" b="1"/>
              <a:t> – уникальный биологический вид, но столь же уникальны и все остальные виды</a:t>
            </a:r>
            <a:r>
              <a:rPr lang="ru-RU"/>
              <a:t>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6553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Уникальность человека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очень большой мозг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членораздельная речь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своеобразно выпрямленное положение тела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сложные технологические навыки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беспредельная пластичность поведения </a:t>
            </a:r>
          </a:p>
        </p:txBody>
      </p:sp>
      <p:pic>
        <p:nvPicPr>
          <p:cNvPr id="96261" name="Picture 5" descr="e-ho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2562225" cy="2047875"/>
          </a:xfrm>
          <a:prstGeom prst="rect">
            <a:avLst/>
          </a:prstGeom>
          <a:noFill/>
        </p:spPr>
      </p:pic>
      <p:pic>
        <p:nvPicPr>
          <p:cNvPr id="96262" name="Picture 6" descr="Шимпанз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503488" cy="2971800"/>
          </a:xfrm>
          <a:prstGeom prst="rect">
            <a:avLst/>
          </a:prstGeom>
          <a:noFill/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971800" y="5410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/>
              <a:t>«Как похожа на нас безобразнейшая тварь, обезьяна» </a:t>
            </a:r>
          </a:p>
          <a:p>
            <a:pPr algn="r"/>
            <a:r>
              <a:rPr lang="ru-RU"/>
              <a:t>- </a:t>
            </a:r>
            <a:r>
              <a:rPr lang="ru-RU" i="1"/>
              <a:t>античный поэт </a:t>
            </a:r>
            <a:r>
              <a:rPr lang="ru-RU" b="1" i="1"/>
              <a:t>Энний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1A7E53B-A4F1-4E52-B0DA-3E04F698AFA5}" type="slidenum">
              <a:rPr lang="ru-RU" altLang="en-US"/>
              <a:pPr/>
              <a:t>30</a:t>
            </a:fld>
            <a:endParaRPr lang="ru-RU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err="1"/>
              <a:t>п</a:t>
            </a:r>
            <a:r>
              <a:rPr lang="ru-RU" sz="3800" dirty="0"/>
              <a:t>/сем. </a:t>
            </a:r>
            <a:r>
              <a:rPr lang="ru-RU" sz="3800" b="1" dirty="0"/>
              <a:t>ГОМИНИНЫ</a:t>
            </a:r>
            <a:r>
              <a:rPr lang="en-US" sz="3800" b="1" dirty="0"/>
              <a:t> (</a:t>
            </a:r>
            <a:r>
              <a:rPr lang="en-US" sz="3800" b="1" dirty="0" err="1"/>
              <a:t>Homininae</a:t>
            </a:r>
            <a:r>
              <a:rPr lang="en-US" sz="3800" b="1" dirty="0"/>
              <a:t>)</a:t>
            </a:r>
            <a:r>
              <a:rPr lang="ru-RU" sz="3800" b="1" dirty="0"/>
              <a:t/>
            </a:r>
            <a:br>
              <a:rPr lang="ru-RU" sz="3800" b="1" dirty="0"/>
            </a:br>
            <a:r>
              <a:rPr lang="en-US" sz="3800" b="1" dirty="0"/>
              <a:t> </a:t>
            </a:r>
            <a:r>
              <a:rPr lang="ru-RU" sz="3800" dirty="0"/>
              <a:t>род</a:t>
            </a:r>
            <a:r>
              <a:rPr lang="ru-RU" sz="3800" b="1" dirty="0"/>
              <a:t> ЧЕЛОВЕК </a:t>
            </a:r>
            <a:r>
              <a:rPr lang="en-US" sz="3800" b="1" dirty="0"/>
              <a:t>(Homo)</a:t>
            </a:r>
            <a:endParaRPr lang="ru-RU" sz="3800" b="1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00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Принципиальные отличия от понгид:</a:t>
            </a:r>
          </a:p>
          <a:p>
            <a:pPr>
              <a:buFontTx/>
              <a:buChar char="-"/>
            </a:pPr>
            <a:r>
              <a:rPr lang="ru-RU"/>
              <a:t> большой развитый мозг;</a:t>
            </a:r>
          </a:p>
          <a:p>
            <a:pPr>
              <a:buFontTx/>
              <a:buChar char="-"/>
            </a:pPr>
            <a:r>
              <a:rPr lang="ru-RU"/>
              <a:t> кисть, полностью приспособленная к изготовлению орудий труда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8077200" cy="915988"/>
          </a:xfrm>
          <a:prstGeom prst="rect">
            <a:avLst/>
          </a:prstGeom>
          <a:solidFill>
            <a:srgbClr val="87CF7B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Люди, человек – это существа, специализированные к культуре, существа, для которых культура является и </a:t>
            </a:r>
            <a:r>
              <a:rPr lang="ru-RU" b="1"/>
              <a:t>программой поведения</a:t>
            </a:r>
            <a:r>
              <a:rPr lang="ru-RU"/>
              <a:t>, и </a:t>
            </a:r>
            <a:r>
              <a:rPr lang="ru-RU" b="1"/>
              <a:t>средством адаптации</a:t>
            </a:r>
            <a:r>
              <a:rPr lang="ru-RU"/>
              <a:t>, и </a:t>
            </a:r>
            <a:r>
              <a:rPr lang="ru-RU" b="1"/>
              <a:t>средой обитания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4E98-7431-4CF8-AC12-51236F3DCC4E}" type="slidenum">
              <a:rPr lang="ru-RU" altLang="en-US"/>
              <a:pPr/>
              <a:t>31</a:t>
            </a:fld>
            <a:endParaRPr lang="ru-RU" alt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CCFF"/>
                </a:solidFill>
              </a:rPr>
              <a:t>Человек умелый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i="1"/>
              <a:t>Homo Habilis</a:t>
            </a:r>
            <a:r>
              <a:rPr lang="ru-RU"/>
              <a:t> (Leakey et al., 1964) </a:t>
            </a:r>
          </a:p>
        </p:txBody>
      </p:sp>
      <p:sp>
        <p:nvSpPr>
          <p:cNvPr id="40964" name="AutoShape 4" descr="Dispeurafr"/>
          <p:cNvSpPr>
            <a:spLocks noChangeAspect="1" noChangeArrowheads="1"/>
          </p:cNvSpPr>
          <p:nvPr/>
        </p:nvSpPr>
        <p:spPr bwMode="auto">
          <a:xfrm>
            <a:off x="2114550" y="28575"/>
            <a:ext cx="4914900" cy="68008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0971" name="Picture 11" descr="hhabi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47800"/>
            <a:ext cx="1946275" cy="2971800"/>
          </a:xfrm>
          <a:prstGeom prst="rect">
            <a:avLst/>
          </a:prstGeom>
          <a:noFill/>
        </p:spPr>
      </p:pic>
      <p:pic>
        <p:nvPicPr>
          <p:cNvPr id="40980" name="Picture 20" descr="eerstemen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2825750" cy="2881313"/>
          </a:xfrm>
          <a:prstGeom prst="rect">
            <a:avLst/>
          </a:prstGeom>
          <a:noFill/>
        </p:spPr>
      </p:pic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324600" y="624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</a:t>
            </a:r>
            <a:r>
              <a:rPr lang="en-US">
                <a:solidFill>
                  <a:schemeClr val="tx2"/>
                </a:solidFill>
              </a:rPr>
              <a:t>Homo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57200" y="2133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Восточная и Южная Африка (</a:t>
            </a:r>
            <a:r>
              <a:rPr lang="ru-RU" b="1"/>
              <a:t>2,4</a:t>
            </a:r>
            <a:r>
              <a:rPr lang="ru-RU"/>
              <a:t> - </a:t>
            </a:r>
            <a:r>
              <a:rPr lang="ru-RU" b="1"/>
              <a:t>1,7</a:t>
            </a:r>
            <a:r>
              <a:rPr lang="ru-RU" sz="1400"/>
              <a:t>), объем мозга 500-640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, </a:t>
            </a:r>
            <a:endParaRPr lang="en-US" sz="1400">
              <a:cs typeface="Arial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8305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Ранние </a:t>
            </a:r>
            <a:r>
              <a:rPr lang="en-US" sz="2400" b="1"/>
              <a:t>Homo</a:t>
            </a:r>
            <a:r>
              <a:rPr lang="en-US"/>
              <a:t> </a:t>
            </a:r>
            <a:r>
              <a:rPr lang="ru-RU"/>
              <a:t>– Человек умелый (</a:t>
            </a:r>
            <a:r>
              <a:rPr lang="en-US" i="1"/>
              <a:t>Homo habilis</a:t>
            </a:r>
            <a:r>
              <a:rPr lang="en-US"/>
              <a:t>) </a:t>
            </a:r>
            <a:r>
              <a:rPr lang="ru-RU"/>
              <a:t>и Человек рудольфский (</a:t>
            </a:r>
            <a:r>
              <a:rPr lang="en-US" i="1"/>
              <a:t>Homo rudolfensis</a:t>
            </a:r>
            <a:r>
              <a:rPr lang="en-US"/>
              <a:t>)</a:t>
            </a:r>
            <a:r>
              <a:rPr lang="ru-RU"/>
              <a:t>, </a:t>
            </a:r>
            <a:r>
              <a:rPr lang="ru-RU" sz="1400"/>
              <a:t>Восточная и Южная Африка (2.5-1.5 млн. лет) – потомки грацильных австралопитеков и предки более поздних </a:t>
            </a:r>
            <a:r>
              <a:rPr lang="en-US" sz="1400"/>
              <a:t>Homo</a:t>
            </a:r>
            <a:r>
              <a:rPr lang="ru-RU" sz="1400"/>
              <a:t>. Длительное время сосуществовали с массивными австралопитеками. Отличия от австралопитеков: сравнительно большой и прогрессивный мозг (500-750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), намного меньше челюсти и зубы…</a:t>
            </a:r>
            <a:endParaRPr lang="en-US" sz="1400">
              <a:cs typeface="Arial" charset="0"/>
            </a:endParaRPr>
          </a:p>
        </p:txBody>
      </p:sp>
      <p:pic>
        <p:nvPicPr>
          <p:cNvPr id="40986" name="Picture 26" descr="habilis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52800"/>
            <a:ext cx="3505200" cy="2622550"/>
          </a:xfrm>
          <a:prstGeom prst="rect">
            <a:avLst/>
          </a:prstGeom>
          <a:noFill/>
        </p:spPr>
      </p:pic>
      <p:pic>
        <p:nvPicPr>
          <p:cNvPr id="40987" name="Picture 27" descr="habili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514600"/>
            <a:ext cx="2362200" cy="157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8E90234E-040B-480A-9952-13C77F0D13B6}" type="slidenum">
              <a:rPr lang="ru-RU" altLang="en-US"/>
              <a:pPr/>
              <a:t>32</a:t>
            </a:fld>
            <a:endParaRPr lang="ru-RU" altLang="en-US"/>
          </a:p>
        </p:txBody>
      </p:sp>
      <p:pic>
        <p:nvPicPr>
          <p:cNvPr id="108548" name="Picture 4" descr="habili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4800"/>
            <a:ext cx="3352800" cy="1936750"/>
          </a:xfrm>
          <a:prstGeom prst="rect">
            <a:avLst/>
          </a:prstGeom>
          <a:noFill/>
        </p:spPr>
      </p:pic>
      <p:pic>
        <p:nvPicPr>
          <p:cNvPr id="108549" name="Picture 5" descr="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2819400" cy="1947863"/>
          </a:xfrm>
          <a:prstGeom prst="rect">
            <a:avLst/>
          </a:prstGeom>
          <a:noFill/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Человек рудольфский</a:t>
            </a:r>
            <a:r>
              <a:rPr lang="ru-RU" b="1"/>
              <a:t> - </a:t>
            </a:r>
            <a:r>
              <a:rPr lang="ru-RU" i="1"/>
              <a:t>Homo </a:t>
            </a:r>
            <a:r>
              <a:rPr lang="en-US" i="1"/>
              <a:t>r</a:t>
            </a:r>
            <a:r>
              <a:rPr lang="ru-RU" i="1"/>
              <a:t>udolfensis</a:t>
            </a:r>
            <a:r>
              <a:rPr lang="en-US" i="1"/>
              <a:t> </a:t>
            </a:r>
            <a:r>
              <a:rPr lang="ru-RU"/>
              <a:t>(Alexeev, 1978) 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324600" y="624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</a:t>
            </a:r>
            <a:r>
              <a:rPr lang="en-US">
                <a:solidFill>
                  <a:schemeClr val="tx2"/>
                </a:solidFill>
              </a:rPr>
              <a:t>Homo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108553" name="Picture 9" descr="eerstemen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0"/>
            <a:ext cx="2938463" cy="2995613"/>
          </a:xfrm>
          <a:prstGeom prst="rect">
            <a:avLst/>
          </a:prstGeom>
          <a:noFill/>
        </p:spPr>
      </p:pic>
      <p:pic>
        <p:nvPicPr>
          <p:cNvPr id="108554" name="Picture 10" descr="rudolfensi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4800"/>
            <a:ext cx="2286000" cy="1905000"/>
          </a:xfrm>
          <a:prstGeom prst="rect">
            <a:avLst/>
          </a:prstGeom>
          <a:noFill/>
        </p:spPr>
      </p:pic>
      <p:pic>
        <p:nvPicPr>
          <p:cNvPr id="108555" name="Picture 11" descr="0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657600"/>
            <a:ext cx="1905000" cy="2362200"/>
          </a:xfrm>
          <a:prstGeom prst="rect">
            <a:avLst/>
          </a:prstGeom>
          <a:noFill/>
        </p:spPr>
      </p:pic>
      <p:pic>
        <p:nvPicPr>
          <p:cNvPr id="108556" name="Picture 12" descr="KNM ER 1470: 3/4 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2971800"/>
            <a:ext cx="1752600" cy="1412875"/>
          </a:xfrm>
          <a:prstGeom prst="rect">
            <a:avLst/>
          </a:prstGeom>
          <a:noFill/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581400" y="2895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Эфиопия (</a:t>
            </a:r>
            <a:r>
              <a:rPr lang="ru-RU" b="1"/>
              <a:t>2.5</a:t>
            </a:r>
            <a:r>
              <a:rPr lang="ru-RU" sz="1400"/>
              <a:t>-</a:t>
            </a:r>
            <a:r>
              <a:rPr lang="ru-RU" b="1"/>
              <a:t>1.9</a:t>
            </a:r>
            <a:r>
              <a:rPr lang="ru-RU" sz="1400"/>
              <a:t> млн. лет), объем мозга до 750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.</a:t>
            </a:r>
            <a:endParaRPr lang="en-US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35E2-06D4-4287-A5BB-909E8218182A}" type="slidenum">
              <a:rPr lang="ru-RU" altLang="en-US"/>
              <a:pPr/>
              <a:t>33</a:t>
            </a:fld>
            <a:endParaRPr lang="ru-RU" alt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5638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99CC"/>
                </a:solidFill>
              </a:rPr>
              <a:t>Человек работающий</a:t>
            </a:r>
            <a:r>
              <a:rPr lang="ru-RU"/>
              <a:t> - </a:t>
            </a:r>
            <a:r>
              <a:rPr lang="en-US" i="1"/>
              <a:t>Homo ergaster</a:t>
            </a:r>
            <a:r>
              <a:rPr lang="ru-RU" i="1"/>
              <a:t> </a:t>
            </a:r>
            <a:r>
              <a:rPr lang="ru-RU"/>
              <a:t>(Groves et Mazak, 1975) </a:t>
            </a:r>
          </a:p>
          <a:p>
            <a:pPr>
              <a:spcBef>
                <a:spcPct val="50000"/>
              </a:spcBef>
            </a:pPr>
            <a:r>
              <a:rPr lang="ru-RU" sz="1400"/>
              <a:t>Африка (</a:t>
            </a:r>
            <a:r>
              <a:rPr lang="ru-RU" b="1"/>
              <a:t>1.4</a:t>
            </a:r>
            <a:r>
              <a:rPr lang="ru-RU"/>
              <a:t>-</a:t>
            </a:r>
            <a:r>
              <a:rPr lang="ru-RU" b="1"/>
              <a:t>1.7</a:t>
            </a:r>
            <a:r>
              <a:rPr lang="ru-RU" sz="1400"/>
              <a:t> млн. лет)</a:t>
            </a:r>
          </a:p>
        </p:txBody>
      </p:sp>
      <p:pic>
        <p:nvPicPr>
          <p:cNvPr id="44041" name="Picture 9" descr="KNM WT 15000: full skele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981200"/>
            <a:ext cx="1911350" cy="4065588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553200" y="6324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Архантропы</a:t>
            </a:r>
          </a:p>
        </p:txBody>
      </p:sp>
      <p:pic>
        <p:nvPicPr>
          <p:cNvPr id="44047" name="Picture 15" descr="er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4278313" cy="2878138"/>
          </a:xfrm>
          <a:prstGeom prst="rect">
            <a:avLst/>
          </a:prstGeom>
          <a:noFill/>
        </p:spPr>
      </p:pic>
      <p:pic>
        <p:nvPicPr>
          <p:cNvPr id="44048" name="Picture 16" descr="KNM ER 37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819400"/>
            <a:ext cx="2819400" cy="1879600"/>
          </a:xfrm>
          <a:prstGeom prst="rect">
            <a:avLst/>
          </a:prstGeom>
          <a:noFill/>
        </p:spPr>
      </p:pic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33400" y="304800"/>
            <a:ext cx="8153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АРХАНТРОПЫ</a:t>
            </a:r>
            <a:r>
              <a:rPr lang="ru-RU"/>
              <a:t> – (питекантропы): Человек работающий и Человек выпрямленный: </a:t>
            </a:r>
            <a:r>
              <a:rPr lang="ru-RU" sz="1400"/>
              <a:t>огромные челюсти, нависающие надбровные дуги, покатый лоб, объем мозга 700-1100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, олдувайская и ашельская культура, появление речи, охота, строительство жилищ.</a:t>
            </a:r>
            <a:endParaRPr lang="en-US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E7A6-DDEE-4CA8-A86E-30D3AD1BA23A}" type="slidenum">
              <a:rPr lang="ru-RU" altLang="en-US"/>
              <a:pPr/>
              <a:t>34</a:t>
            </a:fld>
            <a:endParaRPr lang="ru-RU" alt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Человек выпрямленный</a:t>
            </a:r>
            <a:r>
              <a:rPr lang="ru-RU" b="1"/>
              <a:t> - </a:t>
            </a:r>
            <a:r>
              <a:rPr lang="ru-RU" i="1"/>
              <a:t>Homo </a:t>
            </a:r>
            <a:r>
              <a:rPr lang="en-US" i="1"/>
              <a:t>e</a:t>
            </a:r>
            <a:r>
              <a:rPr lang="ru-RU" i="1"/>
              <a:t>rectus</a:t>
            </a:r>
            <a:r>
              <a:rPr lang="ru-RU" b="1"/>
              <a:t>   </a:t>
            </a:r>
            <a:r>
              <a:rPr lang="ru-RU"/>
              <a:t>(Dubois, 1894) </a:t>
            </a:r>
          </a:p>
        </p:txBody>
      </p:sp>
      <p:pic>
        <p:nvPicPr>
          <p:cNvPr id="38919" name="Picture 7" descr="herec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1673225" cy="2590800"/>
          </a:xfrm>
          <a:prstGeom prst="rect">
            <a:avLst/>
          </a:prstGeom>
          <a:noFill/>
        </p:spPr>
      </p:pic>
      <p:pic>
        <p:nvPicPr>
          <p:cNvPr id="38921" name="Picture 9" descr="kaartvers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733800"/>
            <a:ext cx="3429000" cy="2244725"/>
          </a:xfrm>
          <a:prstGeom prst="rect">
            <a:avLst/>
          </a:prstGeom>
          <a:noFill/>
        </p:spPr>
      </p:pic>
      <p:pic>
        <p:nvPicPr>
          <p:cNvPr id="38923" name="Picture 11" descr="Weidenreich Reconstruction: side 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2667000" cy="1778000"/>
          </a:xfrm>
          <a:prstGeom prst="rect">
            <a:avLst/>
          </a:prstGeom>
          <a:noFill/>
        </p:spPr>
      </p:pic>
      <p:pic>
        <p:nvPicPr>
          <p:cNvPr id="38926" name="Picture 14" descr="er_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3328988" cy="2238375"/>
          </a:xfrm>
          <a:prstGeom prst="rect">
            <a:avLst/>
          </a:prstGeom>
          <a:noFill/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438400" y="8382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Африка, Европа, Азия (</a:t>
            </a:r>
            <a:r>
              <a:rPr lang="en-US" b="1"/>
              <a:t>1</a:t>
            </a:r>
            <a:r>
              <a:rPr lang="ru-RU" b="1"/>
              <a:t>.4</a:t>
            </a:r>
            <a:r>
              <a:rPr lang="ru-RU" sz="1400"/>
              <a:t> млн. – </a:t>
            </a:r>
            <a:r>
              <a:rPr lang="ru-RU" b="1"/>
              <a:t>40</a:t>
            </a:r>
            <a:r>
              <a:rPr lang="ru-RU" sz="1400"/>
              <a:t> тыс. лет)</a:t>
            </a:r>
          </a:p>
        </p:txBody>
      </p:sp>
      <p:pic>
        <p:nvPicPr>
          <p:cNvPr id="38928" name="Picture 16" descr="javame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143000"/>
            <a:ext cx="2341563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B4654049-5345-4D65-9B61-97E19D0E7B9B}" type="slidenum">
              <a:rPr lang="ru-RU" altLang="en-US"/>
              <a:pPr/>
              <a:t>35</a:t>
            </a:fld>
            <a:endParaRPr lang="ru-RU" alt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ПАЛЕОАНТРОПЫ</a:t>
            </a:r>
            <a:r>
              <a:rPr lang="ru-RU"/>
              <a:t> – гоминины (500-35 тыс. лет) Человек гейдельбергский (</a:t>
            </a:r>
            <a:r>
              <a:rPr lang="ru-RU" i="1"/>
              <a:t>Homo heidelbergensis</a:t>
            </a:r>
            <a:r>
              <a:rPr lang="ru-RU"/>
              <a:t>) и Человек неандертальский (</a:t>
            </a:r>
            <a:r>
              <a:rPr lang="ru-RU" i="1"/>
              <a:t>Homo neanderthalensis</a:t>
            </a:r>
            <a:r>
              <a:rPr lang="ru-RU"/>
              <a:t>)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увеличение объема и усложнение мозга (1000-1700 см</a:t>
            </a:r>
            <a:r>
              <a:rPr lang="en-US">
                <a:cs typeface="Arial" charset="0"/>
              </a:rPr>
              <a:t>³</a:t>
            </a:r>
            <a:r>
              <a:rPr lang="ru-RU">
                <a:cs typeface="Arial" charset="0"/>
              </a:rPr>
              <a:t>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cs typeface="Arial" charset="0"/>
              </a:rPr>
              <a:t> ашельская культура и мустьерская культура (остроконечник и скребло);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cs typeface="Arial" charset="0"/>
              </a:rPr>
              <a:t> появление одежды, совершенствование охоты и строительства жилья, систематическое использование огня;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cs typeface="Arial" charset="0"/>
              </a:rPr>
              <a:t> усложнение социальных взаимоотношений</a:t>
            </a:r>
            <a:endParaRPr lang="en-US">
              <a:cs typeface="Arial" charset="0"/>
            </a:endParaRPr>
          </a:p>
        </p:txBody>
      </p:sp>
      <p:pic>
        <p:nvPicPr>
          <p:cNvPr id="119814" name="Picture 6" descr="heid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43200"/>
            <a:ext cx="3200400" cy="2211388"/>
          </a:xfrm>
          <a:prstGeom prst="rect">
            <a:avLst/>
          </a:prstGeom>
          <a:noFill/>
        </p:spPr>
      </p:pic>
      <p:pic>
        <p:nvPicPr>
          <p:cNvPr id="119816" name="Picture 8" descr="tautav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3200400" cy="2124075"/>
          </a:xfrm>
          <a:prstGeom prst="rect">
            <a:avLst/>
          </a:prstGeom>
          <a:noFill/>
        </p:spPr>
      </p:pic>
      <p:pic>
        <p:nvPicPr>
          <p:cNvPr id="119817" name="Picture 9" descr="групп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91000"/>
            <a:ext cx="3200400" cy="1849438"/>
          </a:xfrm>
          <a:prstGeom prst="rect">
            <a:avLst/>
          </a:prstGeom>
          <a:noFill/>
        </p:spPr>
      </p:pic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62484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Палеоантропы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E81-CB01-46DF-B9B3-324C7B0FD81C}" type="slidenum">
              <a:rPr lang="ru-RU" altLang="en-US"/>
              <a:pPr/>
              <a:t>36</a:t>
            </a:fld>
            <a:endParaRPr lang="ru-RU" alt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239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Человек гейдельбергский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i="1"/>
              <a:t>Homo </a:t>
            </a:r>
            <a:r>
              <a:rPr lang="en-US" i="1"/>
              <a:t>h</a:t>
            </a:r>
            <a:r>
              <a:rPr lang="ru-RU" i="1"/>
              <a:t>eidelbergensis</a:t>
            </a:r>
            <a:r>
              <a:rPr lang="ru-RU" b="1"/>
              <a:t> </a:t>
            </a:r>
            <a:br>
              <a:rPr lang="ru-RU" b="1"/>
            </a:br>
            <a:r>
              <a:rPr lang="ru-RU"/>
              <a:t>(600 - 250</a:t>
            </a:r>
            <a:r>
              <a:rPr lang="en-US"/>
              <a:t> </a:t>
            </a:r>
            <a:r>
              <a:rPr lang="ru-RU"/>
              <a:t>тыс. лет) </a:t>
            </a:r>
          </a:p>
        </p:txBody>
      </p:sp>
      <p:pic>
        <p:nvPicPr>
          <p:cNvPr id="33802" name="Picture 10" descr="heidel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4170363" cy="2878138"/>
          </a:xfrm>
          <a:prstGeom prst="rect">
            <a:avLst/>
          </a:prstGeom>
          <a:noFill/>
        </p:spPr>
      </p:pic>
      <p:pic>
        <p:nvPicPr>
          <p:cNvPr id="33803" name="Picture 11" descr="tauta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3886200" cy="2584450"/>
          </a:xfrm>
          <a:prstGeom prst="rect">
            <a:avLst/>
          </a:prstGeom>
          <a:noFill/>
        </p:spPr>
      </p:pic>
      <p:pic>
        <p:nvPicPr>
          <p:cNvPr id="33804" name="Picture 12" descr="cavem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124200"/>
            <a:ext cx="2371725" cy="2938463"/>
          </a:xfrm>
          <a:prstGeom prst="rect">
            <a:avLst/>
          </a:prstGeom>
          <a:noFill/>
        </p:spPr>
      </p:pic>
      <p:pic>
        <p:nvPicPr>
          <p:cNvPr id="33805" name="Picture 13" descr="heidelbe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066800"/>
            <a:ext cx="2819400" cy="1876425"/>
          </a:xfrm>
          <a:prstGeom prst="rect">
            <a:avLst/>
          </a:prstGeom>
          <a:noFill/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1722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Палеоантропы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DBF2-2722-499C-8419-F72FE037527D}" type="slidenum">
              <a:rPr lang="ru-RU" altLang="en-US"/>
              <a:pPr/>
              <a:t>37</a:t>
            </a:fld>
            <a:endParaRPr lang="ru-RU" altLang="en-US"/>
          </a:p>
        </p:txBody>
      </p:sp>
      <p:pic>
        <p:nvPicPr>
          <p:cNvPr id="35843" name="Picture 3" descr="tautavel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762000"/>
            <a:ext cx="2819400" cy="191135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Неандертальцы</a:t>
            </a:r>
            <a:r>
              <a:rPr lang="ru-RU" i="1"/>
              <a:t> -  Homo neanderthalensis</a:t>
            </a:r>
            <a:r>
              <a:rPr lang="ru-RU"/>
              <a:t>  (King, 1864)</a:t>
            </a:r>
          </a:p>
          <a:p>
            <a:pPr>
              <a:spcBef>
                <a:spcPct val="50000"/>
              </a:spcBef>
            </a:pPr>
            <a:r>
              <a:rPr lang="ru-RU"/>
              <a:t>(200-35 тыс. лет)</a:t>
            </a:r>
          </a:p>
        </p:txBody>
      </p:sp>
      <p:pic>
        <p:nvPicPr>
          <p:cNvPr id="35846" name="Picture 6" descr="La Ferrassie: side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43000"/>
            <a:ext cx="2438400" cy="2170113"/>
          </a:xfrm>
          <a:prstGeom prst="rect">
            <a:avLst/>
          </a:prstGeom>
          <a:noFill/>
        </p:spPr>
      </p:pic>
      <p:pic>
        <p:nvPicPr>
          <p:cNvPr id="35848" name="Picture 8" descr="neand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2349500" cy="3171825"/>
          </a:xfrm>
          <a:prstGeom prst="rect">
            <a:avLst/>
          </a:prstGeom>
          <a:noFill/>
        </p:spPr>
      </p:pic>
      <p:pic>
        <p:nvPicPr>
          <p:cNvPr id="35849" name="Picture 9" descr="neanderthaler_vrou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124200"/>
            <a:ext cx="2370138" cy="2857500"/>
          </a:xfrm>
          <a:prstGeom prst="rect">
            <a:avLst/>
          </a:prstGeom>
          <a:noFill/>
        </p:spPr>
      </p:pic>
      <p:pic>
        <p:nvPicPr>
          <p:cNvPr id="35850" name="Picture 10" descr="neanderthaler_f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143000"/>
            <a:ext cx="1616075" cy="2266950"/>
          </a:xfrm>
          <a:prstGeom prst="rect">
            <a:avLst/>
          </a:prstGeom>
          <a:noFill/>
        </p:spPr>
      </p:pic>
      <p:pic>
        <p:nvPicPr>
          <p:cNvPr id="35851" name="Picture 11" descr="grot_neanderthale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962400"/>
            <a:ext cx="3048000" cy="2035175"/>
          </a:xfrm>
          <a:prstGeom prst="rect">
            <a:avLst/>
          </a:prstGeom>
          <a:noFill/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722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Палеоантропы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740031D-F0E2-4D2A-98C8-385A13869163}" type="slidenum">
              <a:rPr lang="ru-RU" altLang="en-US"/>
              <a:pPr/>
              <a:t>38</a:t>
            </a:fld>
            <a:endParaRPr lang="ru-RU" altLang="en-US"/>
          </a:p>
        </p:txBody>
      </p:sp>
      <p:pic>
        <p:nvPicPr>
          <p:cNvPr id="107525" name="Picture 5" descr="eerste_mo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"/>
            <a:ext cx="2743200" cy="2716213"/>
          </a:xfrm>
          <a:prstGeom prst="rect">
            <a:avLst/>
          </a:prstGeom>
          <a:noFill/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33400" y="914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Человек разумный </a:t>
            </a:r>
            <a:r>
              <a:rPr lang="ru-RU"/>
              <a:t>– </a:t>
            </a:r>
            <a:r>
              <a:rPr lang="en-US" i="1"/>
              <a:t>Homo sapiens</a:t>
            </a:r>
            <a:endParaRPr lang="ru-RU" sz="2400" i="1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38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/>
              <a:t>Данные молекулярной биологии, генетики и антропологии свидетельствуют на Африку как первоначальный центр формирования людей современного физического типа:</a:t>
            </a:r>
            <a:endParaRPr lang="ru-RU" b="1"/>
          </a:p>
          <a:p>
            <a:pPr algn="just">
              <a:buFont typeface="Wingdings" pitchFamily="2" charset="2"/>
              <a:buChar char="ь"/>
            </a:pPr>
            <a:r>
              <a:rPr lang="ru-RU" b="1"/>
              <a:t>наиболее древние останки </a:t>
            </a:r>
            <a:r>
              <a:rPr lang="en-US" b="1"/>
              <a:t>Homo sapiens</a:t>
            </a:r>
            <a:r>
              <a:rPr lang="ru-RU" b="1"/>
              <a:t> происходят из Южной и Восточной Африки;</a:t>
            </a:r>
          </a:p>
          <a:p>
            <a:pPr algn="just">
              <a:buFont typeface="Wingdings" pitchFamily="2" charset="2"/>
              <a:buChar char="ь"/>
            </a:pPr>
            <a:r>
              <a:rPr lang="ru-RU" b="1"/>
              <a:t>Южная и Восточная Африка представляют формы, переходные от </a:t>
            </a:r>
            <a:r>
              <a:rPr lang="en-US" b="1"/>
              <a:t>Homo erectus</a:t>
            </a:r>
            <a:r>
              <a:rPr lang="ru-RU" b="1"/>
              <a:t> к </a:t>
            </a:r>
            <a:r>
              <a:rPr lang="en-US" b="1"/>
              <a:t>Homo sapiens</a:t>
            </a:r>
            <a:r>
              <a:rPr lang="ru-RU" b="1"/>
              <a:t>;</a:t>
            </a:r>
          </a:p>
          <a:p>
            <a:pPr algn="just">
              <a:buFont typeface="Wingdings" pitchFamily="2" charset="2"/>
              <a:buChar char="ь"/>
            </a:pPr>
            <a:r>
              <a:rPr lang="ru-RU" b="1"/>
              <a:t>все современное человечество ведет свою родословную от количественно сравнительно небольшой популяции или нескольких популяций, обитавших в Африке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833-17AB-4C78-81AE-ED1F5058C1E2}" type="slidenum">
              <a:rPr lang="ru-RU" altLang="en-US"/>
              <a:pPr/>
              <a:t>4</a:t>
            </a:fld>
            <a:endParaRPr lang="ru-RU" altLang="en-US"/>
          </a:p>
        </p:txBody>
      </p:sp>
      <p:pic>
        <p:nvPicPr>
          <p:cNvPr id="17415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24646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00400" y="63246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Место человека в системе живых организмов</a:t>
            </a:r>
            <a:r>
              <a:rPr lang="ru-RU"/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81400" y="762000"/>
            <a:ext cx="533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Надцарство – </a:t>
            </a:r>
            <a:r>
              <a:rPr lang="ru-RU" sz="2000" b="1"/>
              <a:t>Эукариоты</a:t>
            </a:r>
            <a:r>
              <a:rPr lang="ru-RU" sz="2000"/>
              <a:t>  (</a:t>
            </a:r>
            <a:r>
              <a:rPr lang="en-US" sz="2000" i="1"/>
              <a:t>Eukaryota</a:t>
            </a:r>
            <a:r>
              <a:rPr lang="ru-RU" sz="2000"/>
              <a:t>)</a:t>
            </a:r>
          </a:p>
          <a:p>
            <a:r>
              <a:rPr lang="ru-RU" sz="2000"/>
              <a:t>Царство – </a:t>
            </a:r>
            <a:r>
              <a:rPr lang="ru-RU" sz="2000" b="1"/>
              <a:t>Животные</a:t>
            </a:r>
            <a:r>
              <a:rPr lang="ru-RU" sz="2000"/>
              <a:t> (</a:t>
            </a:r>
            <a:r>
              <a:rPr lang="en-US" sz="2000" i="1"/>
              <a:t>Animalia</a:t>
            </a:r>
            <a:r>
              <a:rPr lang="ru-RU" sz="2000"/>
              <a:t>)</a:t>
            </a:r>
          </a:p>
          <a:p>
            <a:r>
              <a:rPr lang="ru-RU" sz="2000"/>
              <a:t>Подцарство – </a:t>
            </a:r>
            <a:r>
              <a:rPr lang="ru-RU" sz="2000" b="1"/>
              <a:t>Многоклеточные</a:t>
            </a:r>
            <a:r>
              <a:rPr lang="ru-RU" sz="2000"/>
              <a:t> (</a:t>
            </a:r>
            <a:r>
              <a:rPr lang="en-US" sz="2000" i="1"/>
              <a:t>Metazoa</a:t>
            </a:r>
            <a:r>
              <a:rPr lang="ru-RU" sz="2000"/>
              <a:t>)</a:t>
            </a:r>
          </a:p>
          <a:p>
            <a:r>
              <a:rPr lang="ru-RU" sz="2000"/>
              <a:t>Тип – </a:t>
            </a:r>
            <a:r>
              <a:rPr lang="ru-RU" sz="2000" b="1"/>
              <a:t>Хордовые</a:t>
            </a:r>
            <a:r>
              <a:rPr lang="ru-RU" sz="2000"/>
              <a:t> (</a:t>
            </a:r>
            <a:r>
              <a:rPr lang="en-US" sz="2000"/>
              <a:t>Chordata</a:t>
            </a:r>
            <a:r>
              <a:rPr lang="ru-RU" sz="2000"/>
              <a:t>)</a:t>
            </a:r>
          </a:p>
          <a:p>
            <a:r>
              <a:rPr lang="ru-RU" sz="2000"/>
              <a:t>Подтип – </a:t>
            </a:r>
            <a:r>
              <a:rPr lang="ru-RU" sz="2000" b="1"/>
              <a:t>Позвоночные</a:t>
            </a:r>
            <a:r>
              <a:rPr lang="ru-RU" sz="2000"/>
              <a:t> (</a:t>
            </a:r>
            <a:r>
              <a:rPr lang="en-US" sz="2000"/>
              <a:t>Vertebrata</a:t>
            </a:r>
            <a:r>
              <a:rPr lang="ru-RU" sz="2000"/>
              <a:t>) </a:t>
            </a:r>
          </a:p>
          <a:p>
            <a:r>
              <a:rPr lang="ru-RU" sz="2000"/>
              <a:t>Класс – </a:t>
            </a:r>
            <a:r>
              <a:rPr lang="ru-RU" sz="2000" b="1"/>
              <a:t>Млекопитающие</a:t>
            </a:r>
            <a:r>
              <a:rPr lang="ru-RU" sz="2000"/>
              <a:t> (</a:t>
            </a:r>
            <a:r>
              <a:rPr lang="en-US" sz="2000"/>
              <a:t>Mammalia</a:t>
            </a:r>
            <a:r>
              <a:rPr lang="ru-RU" sz="2000"/>
              <a:t>) </a:t>
            </a:r>
          </a:p>
          <a:p>
            <a:r>
              <a:rPr lang="ru-RU" sz="2000"/>
              <a:t>Подкласс – </a:t>
            </a:r>
            <a:r>
              <a:rPr lang="ru-RU" sz="2000" b="1"/>
              <a:t>Живородящие</a:t>
            </a:r>
            <a:r>
              <a:rPr lang="ru-RU" sz="2000"/>
              <a:t> (</a:t>
            </a:r>
            <a:r>
              <a:rPr lang="en-US" sz="2000"/>
              <a:t>Theria</a:t>
            </a:r>
            <a:r>
              <a:rPr lang="ru-RU" sz="2000"/>
              <a:t>)</a:t>
            </a:r>
          </a:p>
          <a:p>
            <a:r>
              <a:rPr lang="ru-RU" sz="2000"/>
              <a:t>Инфракласс – </a:t>
            </a:r>
            <a:r>
              <a:rPr lang="ru-RU" sz="2000" b="1"/>
              <a:t>Плацентарные</a:t>
            </a:r>
            <a:r>
              <a:rPr lang="ru-RU" sz="2000"/>
              <a:t> (</a:t>
            </a:r>
            <a:r>
              <a:rPr lang="en-US" sz="2000"/>
              <a:t>Eutheria</a:t>
            </a:r>
            <a:r>
              <a:rPr lang="ru-RU" sz="2000"/>
              <a:t>) </a:t>
            </a:r>
          </a:p>
          <a:p>
            <a:r>
              <a:rPr lang="ru-RU" sz="2000"/>
              <a:t>Отряд – </a:t>
            </a:r>
            <a:r>
              <a:rPr lang="ru-RU" sz="2000" b="1"/>
              <a:t>Приматы</a:t>
            </a:r>
            <a:r>
              <a:rPr lang="ru-RU" sz="2000"/>
              <a:t> (</a:t>
            </a:r>
            <a:r>
              <a:rPr lang="en-US" sz="2000"/>
              <a:t>Primates</a:t>
            </a:r>
            <a:r>
              <a:rPr lang="ru-RU" sz="2000"/>
              <a:t>) </a:t>
            </a:r>
          </a:p>
          <a:p>
            <a:r>
              <a:rPr lang="ru-RU" sz="2000"/>
              <a:t>Подотряд – </a:t>
            </a:r>
            <a:r>
              <a:rPr lang="ru-RU" sz="2000" b="1"/>
              <a:t>Обезьяны</a:t>
            </a:r>
            <a:r>
              <a:rPr lang="ru-RU" sz="2000"/>
              <a:t> (</a:t>
            </a:r>
            <a:r>
              <a:rPr lang="en-US" sz="2000"/>
              <a:t>Antropoidea</a:t>
            </a:r>
            <a:r>
              <a:rPr lang="ru-RU" sz="2000"/>
              <a:t>) </a:t>
            </a:r>
          </a:p>
          <a:p>
            <a:r>
              <a:rPr lang="ru-RU" sz="2000"/>
              <a:t>Инфраотряд – </a:t>
            </a:r>
            <a:r>
              <a:rPr lang="ru-RU" sz="2000" b="1"/>
              <a:t>Узконосые</a:t>
            </a:r>
            <a:r>
              <a:rPr lang="ru-RU" sz="2000"/>
              <a:t> (</a:t>
            </a:r>
            <a:r>
              <a:rPr lang="en-US" sz="2000"/>
              <a:t>Catarrhini</a:t>
            </a:r>
            <a:r>
              <a:rPr lang="ru-RU" sz="2000"/>
              <a:t>) </a:t>
            </a:r>
          </a:p>
          <a:p>
            <a:r>
              <a:rPr lang="ru-RU" sz="2000"/>
              <a:t>Надсемейство – </a:t>
            </a:r>
            <a:r>
              <a:rPr lang="ru-RU" sz="2000" b="1"/>
              <a:t>Гоминоиды</a:t>
            </a:r>
            <a:r>
              <a:rPr lang="ru-RU" sz="2000"/>
              <a:t> (</a:t>
            </a:r>
            <a:r>
              <a:rPr lang="en-US" sz="2000"/>
              <a:t>Hominoidea</a:t>
            </a:r>
            <a:r>
              <a:rPr lang="ru-RU" sz="2000"/>
              <a:t>) </a:t>
            </a:r>
          </a:p>
          <a:p>
            <a:r>
              <a:rPr lang="ru-RU" sz="2000"/>
              <a:t>Семейство – </a:t>
            </a:r>
            <a:r>
              <a:rPr lang="ru-RU" sz="2000" b="1"/>
              <a:t>Гоминиды</a:t>
            </a:r>
            <a:r>
              <a:rPr lang="ru-RU" sz="2000"/>
              <a:t> (</a:t>
            </a:r>
            <a:r>
              <a:rPr lang="en-US" sz="2000"/>
              <a:t>Hominidae</a:t>
            </a:r>
            <a:r>
              <a:rPr lang="ru-RU" sz="2000"/>
              <a:t>) </a:t>
            </a:r>
          </a:p>
          <a:p>
            <a:r>
              <a:rPr lang="ru-RU" sz="2000"/>
              <a:t>Род – Человек (</a:t>
            </a:r>
            <a:r>
              <a:rPr lang="en-US" sz="2000"/>
              <a:t>Homo</a:t>
            </a:r>
            <a:r>
              <a:rPr lang="ru-RU" sz="2000"/>
              <a:t>) </a:t>
            </a:r>
          </a:p>
          <a:p>
            <a:r>
              <a:rPr lang="ru-RU" sz="2000"/>
              <a:t>Вид – </a:t>
            </a:r>
            <a:r>
              <a:rPr lang="ru-RU" sz="2000" b="1"/>
              <a:t>Разумный</a:t>
            </a:r>
            <a:r>
              <a:rPr lang="ru-RU" sz="2000"/>
              <a:t> (</a:t>
            </a:r>
            <a:r>
              <a:rPr lang="en-US" sz="2000"/>
              <a:t>sapiens</a:t>
            </a:r>
            <a:r>
              <a:rPr lang="ru-RU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8E7-28CF-4779-AD86-65B6DC23F6C0}" type="slidenum">
              <a:rPr lang="ru-RU" altLang="en-US"/>
              <a:pPr/>
              <a:t>5</a:t>
            </a:fld>
            <a:endParaRPr lang="ru-RU" alt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924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 descr="purgator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2209800" cy="130175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90800" y="53340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 </a:t>
            </a:r>
            <a:r>
              <a:rPr lang="ru-RU" b="1" dirty="0" err="1" smtClean="0"/>
              <a:t>приматоподобное</a:t>
            </a:r>
            <a:r>
              <a:rPr lang="ru-RU" b="1" dirty="0" smtClean="0"/>
              <a:t> </a:t>
            </a:r>
            <a:r>
              <a:rPr lang="ru-RU" b="1" dirty="0"/>
              <a:t>млекопитающее - </a:t>
            </a:r>
            <a:r>
              <a:rPr lang="ru-RU" b="1" dirty="0" err="1">
                <a:hlinkMouseOver r:id="rId4"/>
              </a:rPr>
              <a:t>Пургаториус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i="1" dirty="0" err="1" smtClean="0"/>
              <a:t>Purgatorius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/>
          <a:lstStyle/>
          <a:p>
            <a:r>
              <a:rPr lang="ru-RU" sz="2400" b="1" dirty="0"/>
              <a:t>Развитие хватательной функции конечностей </a:t>
            </a:r>
          </a:p>
          <a:p>
            <a:r>
              <a:rPr lang="ru-RU" sz="2400" b="1" dirty="0"/>
              <a:t>Развитие передних конечностей</a:t>
            </a:r>
          </a:p>
          <a:p>
            <a:r>
              <a:rPr lang="ru-RU" sz="2400" b="1" dirty="0"/>
              <a:t>Развитие мозга </a:t>
            </a:r>
          </a:p>
          <a:p>
            <a:r>
              <a:rPr lang="ru-RU" sz="2400" b="1" dirty="0"/>
              <a:t>Развитие пищеварительной системы </a:t>
            </a:r>
          </a:p>
          <a:p>
            <a:r>
              <a:rPr lang="ru-RU" sz="2400" b="1" dirty="0"/>
              <a:t>Снижение рождаемости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4BE59DDC-3CB1-4D78-9FD8-0B22130E068F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древесный образ жизни предопределил возникновение основных признаков отряда приматов:</a:t>
            </a:r>
          </a:p>
        </p:txBody>
      </p:sp>
      <p:pic>
        <p:nvPicPr>
          <p:cNvPr id="92166" name="Picture 6" descr="19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52800"/>
            <a:ext cx="4000500" cy="2667000"/>
          </a:xfrm>
          <a:prstGeom prst="rect">
            <a:avLst/>
          </a:prstGeom>
          <a:noFill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124200"/>
            <a:ext cx="20447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1766-D3E8-4CA8-910A-C708D7341038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</a:t>
            </a:r>
            <a:r>
              <a:rPr lang="ru-RU" sz="2400"/>
              <a:t>Обезьяны, или антропоиды</a:t>
            </a:r>
            <a:r>
              <a:rPr lang="ru-RU"/>
              <a:t> (</a:t>
            </a:r>
            <a:r>
              <a:rPr lang="ru-RU" i="1"/>
              <a:t>Anthropoidea</a:t>
            </a:r>
            <a:r>
              <a:rPr lang="ru-RU"/>
              <a:t>)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719138"/>
            <a:ext cx="128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719138"/>
            <a:ext cx="1401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0" y="719138"/>
            <a:ext cx="128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0" y="719138"/>
            <a:ext cx="14319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0" y="719138"/>
            <a:ext cx="1401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0" y="719138"/>
            <a:ext cx="128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202" name="Rectangle 146"/>
          <p:cNvSpPr>
            <a:spLocks noChangeArrowheads="1"/>
          </p:cNvSpPr>
          <p:nvPr/>
        </p:nvSpPr>
        <p:spPr bwMode="auto">
          <a:xfrm>
            <a:off x="0" y="613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622" name="Object 566"/>
          <p:cNvGraphicFramePr>
            <a:graphicFrameLocks noChangeAspect="1"/>
          </p:cNvGraphicFramePr>
          <p:nvPr/>
        </p:nvGraphicFramePr>
        <p:xfrm>
          <a:off x="1447800" y="838200"/>
          <a:ext cx="7388225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6854680" imgH="3717233" progId="Word.Document.8">
                  <p:embed/>
                </p:oleObj>
              </mc:Choice>
              <mc:Fallback>
                <p:oleObj name="Документ" r:id="rId4" imgW="6854680" imgH="371723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7388225" cy="400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623" name="Picture 567" descr="proconsu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05200"/>
            <a:ext cx="2133600" cy="1550988"/>
          </a:xfrm>
          <a:prstGeom prst="rect">
            <a:avLst/>
          </a:prstGeom>
          <a:noFill/>
        </p:spPr>
      </p:pic>
      <p:pic>
        <p:nvPicPr>
          <p:cNvPr id="45624" name="Picture 568" descr="pierolapithecus_catalaunicus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505200"/>
            <a:ext cx="1511300" cy="2063750"/>
          </a:xfrm>
          <a:prstGeom prst="rect">
            <a:avLst/>
          </a:prstGeom>
          <a:noFill/>
        </p:spPr>
      </p:pic>
      <p:pic>
        <p:nvPicPr>
          <p:cNvPr id="45625" name="Picture 569" descr="ramapithecus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4267200"/>
            <a:ext cx="1636713" cy="1304925"/>
          </a:xfrm>
          <a:prstGeom prst="rect">
            <a:avLst/>
          </a:prstGeom>
          <a:noFill/>
        </p:spPr>
      </p:pic>
      <p:sp>
        <p:nvSpPr>
          <p:cNvPr id="45626" name="Text Box 570"/>
          <p:cNvSpPr txBox="1">
            <a:spLocks noChangeArrowheads="1"/>
          </p:cNvSpPr>
          <p:nvPr/>
        </p:nvSpPr>
        <p:spPr bwMode="auto">
          <a:xfrm>
            <a:off x="609600" y="5715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Aegyptopithecus    Parapithecus    Oreopithecus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66B6-E446-4837-A71D-BE17A0EA3F8E}" type="slidenum">
              <a:rPr lang="ru-RU"/>
              <a:pPr/>
              <a:t>8</a:t>
            </a:fld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7975"/>
            <a:ext cx="7848600" cy="604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6B1-9E5E-4F0D-9EFB-57D463E5F438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Ископаемые гоминоиды </a:t>
            </a:r>
            <a:r>
              <a:rPr lang="en-US" sz="2400"/>
              <a:t>Hominoidea</a:t>
            </a:r>
            <a:endParaRPr lang="ru-RU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7010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Дриопитеки</a:t>
            </a:r>
            <a:r>
              <a:rPr lang="ru-RU"/>
              <a:t> (</a:t>
            </a:r>
            <a:r>
              <a:rPr lang="ru-RU" i="1"/>
              <a:t>Dryopithecus</a:t>
            </a:r>
            <a:r>
              <a:rPr lang="ru-RU"/>
              <a:t>) </a:t>
            </a:r>
            <a:r>
              <a:rPr lang="ru-RU" sz="1400"/>
              <a:t>– Европа, Африка, Северная Индия (16-9 млн. лет назад). Некоторые находки из Африки и Северной Индии, вероятно, потомки проконсулов и предки современных понгид и, возможно, гоминид.</a:t>
            </a:r>
            <a:endParaRPr lang="ru-RU"/>
          </a:p>
        </p:txBody>
      </p:sp>
      <p:pic>
        <p:nvPicPr>
          <p:cNvPr id="100357" name="Picture 5" descr="Sivapithecus indi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1514475" cy="1695448"/>
          </a:xfrm>
          <a:prstGeom prst="rect">
            <a:avLst/>
          </a:prstGeom>
          <a:noFill/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57200" y="8382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Сивапитеки</a:t>
            </a:r>
            <a:r>
              <a:rPr lang="ru-RU"/>
              <a:t> (</a:t>
            </a:r>
            <a:r>
              <a:rPr lang="ru-RU" i="1"/>
              <a:t>Sivapithecus</a:t>
            </a:r>
            <a:r>
              <a:rPr lang="ru-RU"/>
              <a:t>) - </a:t>
            </a:r>
            <a:r>
              <a:rPr lang="ru-RU" sz="1400"/>
              <a:t>Азия (около 12-8 млн. лет назад): Пакистан, Северная Индия и Южный Китай - прямые предки орангутанов.</a:t>
            </a:r>
          </a:p>
        </p:txBody>
      </p:sp>
      <p:pic>
        <p:nvPicPr>
          <p:cNvPr id="100361" name="Picture 9" descr="665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1658938" cy="1719263"/>
          </a:xfrm>
          <a:prstGeom prst="rect">
            <a:avLst/>
          </a:prstGeom>
          <a:noFill/>
        </p:spPr>
      </p:pic>
      <p:pic>
        <p:nvPicPr>
          <p:cNvPr id="100363" name="Picture 11" descr="Proconsul africanus Skull Recre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04800"/>
            <a:ext cx="1792288" cy="1857375"/>
          </a:xfrm>
          <a:prstGeom prst="rect">
            <a:avLst/>
          </a:prstGeom>
          <a:noFill/>
        </p:spPr>
      </p:pic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962400" y="1524000"/>
            <a:ext cx="358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Проконсулы</a:t>
            </a:r>
            <a:r>
              <a:rPr lang="ru-RU"/>
              <a:t> (</a:t>
            </a:r>
            <a:r>
              <a:rPr lang="ru-RU" i="1"/>
              <a:t>Proconsul </a:t>
            </a:r>
            <a:r>
              <a:rPr lang="ru-RU"/>
              <a:t>) </a:t>
            </a:r>
            <a:r>
              <a:rPr lang="ru-RU" sz="1400"/>
              <a:t>– Африка (22-10 млн. лет назад), вероятно, предки современных понгид. </a:t>
            </a:r>
          </a:p>
        </p:txBody>
      </p:sp>
      <p:pic>
        <p:nvPicPr>
          <p:cNvPr id="100365" name="Picture 13" descr="proconsul_africa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038600"/>
            <a:ext cx="2057400" cy="1951038"/>
          </a:xfrm>
          <a:prstGeom prst="rect">
            <a:avLst/>
          </a:prstGeom>
          <a:noFill/>
        </p:spPr>
      </p:pic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572000" y="48768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Уранопитеки</a:t>
            </a:r>
            <a:r>
              <a:rPr lang="ru-RU"/>
              <a:t> (</a:t>
            </a:r>
            <a:r>
              <a:rPr lang="ru-RU" i="1"/>
              <a:t>Ouranopithecus</a:t>
            </a:r>
            <a:r>
              <a:rPr lang="ru-RU"/>
              <a:t>) - </a:t>
            </a:r>
            <a:r>
              <a:rPr lang="ru-RU" sz="1400"/>
              <a:t>Южная Европа (10-9 млн. лет назад). Некоторые антропологи считают их предками гоминид, но, скорее всего, это была тупиковая ветвь эволюции.</a:t>
            </a:r>
            <a:endParaRPr lang="ru-RU"/>
          </a:p>
        </p:txBody>
      </p:sp>
      <p:pic>
        <p:nvPicPr>
          <p:cNvPr id="100367" name="Picture 15" descr="proconsul_africanu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038600"/>
            <a:ext cx="1671638" cy="1971675"/>
          </a:xfrm>
          <a:prstGeom prst="rect">
            <a:avLst/>
          </a:prstGeom>
          <a:noFill/>
        </p:spPr>
      </p:pic>
      <p:pic>
        <p:nvPicPr>
          <p:cNvPr id="100368" name="Picture 16" descr="dryopithecus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514600"/>
            <a:ext cx="2028825" cy="2209800"/>
          </a:xfrm>
          <a:prstGeom prst="rect">
            <a:avLst/>
          </a:prstGeom>
          <a:noFill/>
        </p:spPr>
      </p:pic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486400" y="6248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Ископаемые гоминоиды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A4E86A3-2E59-4299-B544-9B7003183613}"/>
</file>

<file path=customXml/itemProps2.xml><?xml version="1.0" encoding="utf-8"?>
<ds:datastoreItem xmlns:ds="http://schemas.openxmlformats.org/officeDocument/2006/customXml" ds:itemID="{4868BF4C-184D-4F37-843D-EC1C9DDEFDC3}"/>
</file>

<file path=customXml/itemProps3.xml><?xml version="1.0" encoding="utf-8"?>
<ds:datastoreItem xmlns:ds="http://schemas.openxmlformats.org/officeDocument/2006/customXml" ds:itemID="{1F6CC206-3014-4CF8-AC5E-D2A490563767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2247</Words>
  <Application>Microsoft Office PowerPoint</Application>
  <PresentationFormat>Экран (4:3)</PresentationFormat>
  <Paragraphs>232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Бумажная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п/сем. ГОМИНИНЫ (Homininae)  род ЧЕЛОВЕК (Homo)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Татьяна</cp:lastModifiedBy>
  <cp:revision>6</cp:revision>
  <dcterms:created xsi:type="dcterms:W3CDTF">2015-04-20T13:06:46Z</dcterms:created>
  <dcterms:modified xsi:type="dcterms:W3CDTF">2015-12-05T20:22:44Z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