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sldIdLst>
    <p:sldId id="256" r:id="rId2"/>
    <p:sldId id="257" r:id="rId3"/>
    <p:sldId id="258" r:id="rId4"/>
    <p:sldId id="259" r:id="rId5"/>
    <p:sldId id="260" r:id="rId6"/>
    <p:sldId id="261" r:id="rId7"/>
    <p:sldId id="262" r:id="rId8"/>
    <p:sldId id="276" r:id="rId9"/>
    <p:sldId id="277" r:id="rId10"/>
    <p:sldId id="263" r:id="rId11"/>
    <p:sldId id="264" r:id="rId12"/>
    <p:sldId id="265" r:id="rId13"/>
    <p:sldId id="266" r:id="rId14"/>
    <p:sldId id="271" r:id="rId15"/>
    <p:sldId id="267" r:id="rId16"/>
    <p:sldId id="268" r:id="rId17"/>
    <p:sldId id="269" r:id="rId18"/>
    <p:sldId id="270" r:id="rId19"/>
    <p:sldId id="273" r:id="rId20"/>
    <p:sldId id="274" r:id="rId21"/>
    <p:sldId id="278"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572" y="-4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4A96B-7B52-4785-B7B0-694A16A453BC}"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BFD027C4-A7B8-4956-9C13-56EA8E6F56B3}">
      <dgm:prSet phldrT="[Текст]" custT="1"/>
      <dgm:spPr/>
      <dgm:t>
        <a:bodyPr/>
        <a:lstStyle/>
        <a:p>
          <a:r>
            <a:rPr lang="ru-RU" sz="1400" b="1" dirty="0" smtClean="0">
              <a:solidFill>
                <a:schemeClr val="tx1"/>
              </a:solidFill>
            </a:rPr>
            <a:t>КОВКОСТЬ</a:t>
          </a:r>
        </a:p>
      </dgm:t>
    </dgm:pt>
    <dgm:pt modelId="{03DA0DD2-2D4C-4AEA-ACB9-1C3ABB92DC8D}" type="sibTrans" cxnId="{3B215D07-15C5-4C13-B45E-99F1C7E31738}">
      <dgm:prSet/>
      <dgm:spPr/>
      <dgm:t>
        <a:bodyPr/>
        <a:lstStyle/>
        <a:p>
          <a:endParaRPr lang="ru-RU"/>
        </a:p>
      </dgm:t>
    </dgm:pt>
    <dgm:pt modelId="{A39440A6-11F6-4FE7-AA30-7ACB05DA8432}" type="parTrans" cxnId="{3B215D07-15C5-4C13-B45E-99F1C7E31738}">
      <dgm:prSet/>
      <dgm:spPr/>
      <dgm:t>
        <a:bodyPr/>
        <a:lstStyle/>
        <a:p>
          <a:endParaRPr lang="ru-RU"/>
        </a:p>
      </dgm:t>
    </dgm:pt>
    <dgm:pt modelId="{BA76D132-3259-4E42-93E2-4D8D13E37580}">
      <dgm:prSet phldrT="[Текст]" custT="1"/>
      <dgm:spPr/>
      <dgm:t>
        <a:bodyPr/>
        <a:lstStyle/>
        <a:p>
          <a:r>
            <a:rPr lang="ru-RU" sz="1400" b="1" dirty="0" smtClean="0">
              <a:solidFill>
                <a:schemeClr val="tx1"/>
              </a:solidFill>
            </a:rPr>
            <a:t>ИЗЛОМ</a:t>
          </a:r>
          <a:endParaRPr lang="ru-RU" sz="1400" b="1" dirty="0">
            <a:solidFill>
              <a:schemeClr val="tx1"/>
            </a:solidFill>
          </a:endParaRPr>
        </a:p>
      </dgm:t>
    </dgm:pt>
    <dgm:pt modelId="{C7A7C178-2A8D-4F4F-8322-E3BC69C15DBD}" type="sibTrans" cxnId="{A09DA819-9E26-4582-8DEB-8CB7D805B4FA}">
      <dgm:prSet/>
      <dgm:spPr/>
      <dgm:t>
        <a:bodyPr/>
        <a:lstStyle/>
        <a:p>
          <a:endParaRPr lang="ru-RU"/>
        </a:p>
      </dgm:t>
    </dgm:pt>
    <dgm:pt modelId="{EB572177-95EA-4B3C-9A7A-A227B813E185}" type="parTrans" cxnId="{A09DA819-9E26-4582-8DEB-8CB7D805B4FA}">
      <dgm:prSet/>
      <dgm:spPr/>
      <dgm:t>
        <a:bodyPr/>
        <a:lstStyle/>
        <a:p>
          <a:endParaRPr lang="ru-RU"/>
        </a:p>
      </dgm:t>
    </dgm:pt>
    <dgm:pt modelId="{C672763C-11E8-438E-A001-CA9CD8097BB3}">
      <dgm:prSet phldrT="[Текст]" custT="1"/>
      <dgm:spPr/>
      <dgm:t>
        <a:bodyPr/>
        <a:lstStyle/>
        <a:p>
          <a:r>
            <a:rPr lang="ru-RU" sz="1400" b="1" dirty="0" smtClean="0">
              <a:solidFill>
                <a:schemeClr val="tx1"/>
              </a:solidFill>
            </a:rPr>
            <a:t>СПАЙНОСТЬ</a:t>
          </a:r>
          <a:endParaRPr lang="ru-RU" sz="1400" b="1" dirty="0">
            <a:solidFill>
              <a:schemeClr val="tx1"/>
            </a:solidFill>
          </a:endParaRPr>
        </a:p>
      </dgm:t>
    </dgm:pt>
    <dgm:pt modelId="{56B77CF7-41E5-441E-A7E6-4DD1994396E0}" type="sibTrans" cxnId="{5F0B5421-6882-489B-A327-A74505B5AB88}">
      <dgm:prSet/>
      <dgm:spPr/>
      <dgm:t>
        <a:bodyPr/>
        <a:lstStyle/>
        <a:p>
          <a:endParaRPr lang="ru-RU"/>
        </a:p>
      </dgm:t>
    </dgm:pt>
    <dgm:pt modelId="{BCD5E08C-EBAC-4EBC-9585-364C506A8D61}" type="parTrans" cxnId="{5F0B5421-6882-489B-A327-A74505B5AB88}">
      <dgm:prSet/>
      <dgm:spPr/>
      <dgm:t>
        <a:bodyPr/>
        <a:lstStyle/>
        <a:p>
          <a:endParaRPr lang="ru-RU"/>
        </a:p>
      </dgm:t>
    </dgm:pt>
    <dgm:pt modelId="{7FF6BF0E-DD7F-44A7-B202-336D20C910AC}">
      <dgm:prSet phldrT="[Текст]" custT="1"/>
      <dgm:spPr/>
      <dgm:t>
        <a:bodyPr/>
        <a:lstStyle/>
        <a:p>
          <a:r>
            <a:rPr lang="ru-RU" sz="1400" b="1" dirty="0" smtClean="0">
              <a:solidFill>
                <a:schemeClr val="tx1"/>
              </a:solidFill>
            </a:rPr>
            <a:t>ПЛОТНОСТЬ</a:t>
          </a:r>
          <a:endParaRPr lang="ru-RU" sz="1400" b="1" dirty="0">
            <a:solidFill>
              <a:schemeClr val="tx1"/>
            </a:solidFill>
          </a:endParaRPr>
        </a:p>
      </dgm:t>
    </dgm:pt>
    <dgm:pt modelId="{EFD20938-49F0-45EF-8D5C-D3DAB190A924}" type="sibTrans" cxnId="{67147295-B7C2-46E0-9846-72096E508CDE}">
      <dgm:prSet/>
      <dgm:spPr/>
      <dgm:t>
        <a:bodyPr/>
        <a:lstStyle/>
        <a:p>
          <a:endParaRPr lang="ru-RU"/>
        </a:p>
      </dgm:t>
    </dgm:pt>
    <dgm:pt modelId="{7377E717-D102-4DB2-A993-51A457855863}" type="parTrans" cxnId="{67147295-B7C2-46E0-9846-72096E508CDE}">
      <dgm:prSet/>
      <dgm:spPr/>
      <dgm:t>
        <a:bodyPr/>
        <a:lstStyle/>
        <a:p>
          <a:endParaRPr lang="ru-RU"/>
        </a:p>
      </dgm:t>
    </dgm:pt>
    <dgm:pt modelId="{D0029786-EC6C-453A-A42A-AE20F9A5C3AE}">
      <dgm:prSet phldrT="[Текст]" custT="1"/>
      <dgm:spPr/>
      <dgm:t>
        <a:bodyPr/>
        <a:lstStyle/>
        <a:p>
          <a:r>
            <a:rPr lang="ru-RU" sz="1400" b="1" dirty="0" smtClean="0">
              <a:solidFill>
                <a:schemeClr val="tx1"/>
              </a:solidFill>
            </a:rPr>
            <a:t>ТВЕРДОСТЬ</a:t>
          </a:r>
          <a:endParaRPr lang="ru-RU" sz="1400" b="1" dirty="0">
            <a:solidFill>
              <a:schemeClr val="tx1"/>
            </a:solidFill>
          </a:endParaRPr>
        </a:p>
      </dgm:t>
    </dgm:pt>
    <dgm:pt modelId="{FF28C947-07D6-4AE7-B3EF-A89BC2CB759F}" type="sibTrans" cxnId="{D335B5C0-4CD7-4CAD-9C1E-33511689584D}">
      <dgm:prSet/>
      <dgm:spPr/>
      <dgm:t>
        <a:bodyPr/>
        <a:lstStyle/>
        <a:p>
          <a:endParaRPr lang="ru-RU"/>
        </a:p>
      </dgm:t>
    </dgm:pt>
    <dgm:pt modelId="{E29078BC-20A2-4B22-9B69-981C91BE2AB5}" type="parTrans" cxnId="{D335B5C0-4CD7-4CAD-9C1E-33511689584D}">
      <dgm:prSet/>
      <dgm:spPr/>
      <dgm:t>
        <a:bodyPr/>
        <a:lstStyle/>
        <a:p>
          <a:endParaRPr lang="ru-RU"/>
        </a:p>
      </dgm:t>
    </dgm:pt>
    <dgm:pt modelId="{79E6A0F9-B877-4A66-A3FF-BA251014B61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rPr>
            <a:t>УПРУГОСТЬ</a:t>
          </a:r>
        </a:p>
        <a:p>
          <a:pPr defTabSz="2311400">
            <a:lnSpc>
              <a:spcPct val="90000"/>
            </a:lnSpc>
            <a:spcBef>
              <a:spcPct val="0"/>
            </a:spcBef>
            <a:spcAft>
              <a:spcPct val="35000"/>
            </a:spcAft>
          </a:pPr>
          <a:endParaRPr lang="ru-RU" dirty="0"/>
        </a:p>
      </dgm:t>
    </dgm:pt>
    <dgm:pt modelId="{198137CD-6FF9-49B8-9F36-63ECE8AF9651}" type="parTrans" cxnId="{3CA82970-43E1-4856-A6F6-2D796620F049}">
      <dgm:prSet/>
      <dgm:spPr/>
      <dgm:t>
        <a:bodyPr/>
        <a:lstStyle/>
        <a:p>
          <a:endParaRPr lang="ru-RU"/>
        </a:p>
      </dgm:t>
    </dgm:pt>
    <dgm:pt modelId="{DE3B9A96-304E-4E94-BB24-E965EDD5D1D7}" type="sibTrans" cxnId="{3CA82970-43E1-4856-A6F6-2D796620F049}">
      <dgm:prSet/>
      <dgm:spPr/>
      <dgm:t>
        <a:bodyPr/>
        <a:lstStyle/>
        <a:p>
          <a:endParaRPr lang="ru-RU"/>
        </a:p>
      </dgm:t>
    </dgm:pt>
    <dgm:pt modelId="{577F2696-B0D9-4340-A9EB-3AD91DE7514C}">
      <dgm:prSet custT="1"/>
      <dgm:spPr/>
      <dgm:t>
        <a:bodyPr/>
        <a:lstStyle/>
        <a:p>
          <a:r>
            <a:rPr lang="ru-RU" sz="1400" b="1" dirty="0" smtClean="0">
              <a:solidFill>
                <a:schemeClr val="tx1"/>
              </a:solidFill>
            </a:rPr>
            <a:t>ПЛАСТИЧНОСТЬ</a:t>
          </a:r>
          <a:endParaRPr lang="ru-RU" dirty="0"/>
        </a:p>
      </dgm:t>
    </dgm:pt>
    <dgm:pt modelId="{A442B735-9378-44A2-BDDF-5F278F7F8FEA}" type="parTrans" cxnId="{6DDBB0EF-C557-41B3-A070-A92747EE0F7F}">
      <dgm:prSet/>
      <dgm:spPr/>
      <dgm:t>
        <a:bodyPr/>
        <a:lstStyle/>
        <a:p>
          <a:endParaRPr lang="ru-RU"/>
        </a:p>
      </dgm:t>
    </dgm:pt>
    <dgm:pt modelId="{B7EE489A-3092-477F-A649-4C9A89065FF7}" type="sibTrans" cxnId="{6DDBB0EF-C557-41B3-A070-A92747EE0F7F}">
      <dgm:prSet/>
      <dgm:spPr/>
      <dgm:t>
        <a:bodyPr/>
        <a:lstStyle/>
        <a:p>
          <a:endParaRPr lang="ru-RU"/>
        </a:p>
      </dgm:t>
    </dgm:pt>
    <dgm:pt modelId="{901372D6-3058-4C2B-828C-8E2672ED844B}" type="pres">
      <dgm:prSet presAssocID="{0654A96B-7B52-4785-B7B0-694A16A453BC}" presName="diagram" presStyleCnt="0">
        <dgm:presLayoutVars>
          <dgm:dir/>
          <dgm:resizeHandles val="exact"/>
        </dgm:presLayoutVars>
      </dgm:prSet>
      <dgm:spPr/>
      <dgm:t>
        <a:bodyPr/>
        <a:lstStyle/>
        <a:p>
          <a:endParaRPr lang="ru-RU"/>
        </a:p>
      </dgm:t>
    </dgm:pt>
    <dgm:pt modelId="{B5F3919E-B5FC-458E-B452-C93E5BBBA1F4}" type="pres">
      <dgm:prSet presAssocID="{D0029786-EC6C-453A-A42A-AE20F9A5C3AE}" presName="node" presStyleLbl="node1" presStyleIdx="0" presStyleCnt="7">
        <dgm:presLayoutVars>
          <dgm:bulletEnabled val="1"/>
        </dgm:presLayoutVars>
      </dgm:prSet>
      <dgm:spPr/>
      <dgm:t>
        <a:bodyPr/>
        <a:lstStyle/>
        <a:p>
          <a:endParaRPr lang="ru-RU"/>
        </a:p>
      </dgm:t>
    </dgm:pt>
    <dgm:pt modelId="{DA7E0A36-B2CA-4790-92AE-499A8B6BE84B}" type="pres">
      <dgm:prSet presAssocID="{FF28C947-07D6-4AE7-B3EF-A89BC2CB759F}" presName="sibTrans" presStyleCnt="0"/>
      <dgm:spPr/>
    </dgm:pt>
    <dgm:pt modelId="{D9398C3D-793E-496A-9BE5-78C858ED0A5D}" type="pres">
      <dgm:prSet presAssocID="{7FF6BF0E-DD7F-44A7-B202-336D20C910AC}" presName="node" presStyleLbl="node1" presStyleIdx="1" presStyleCnt="7">
        <dgm:presLayoutVars>
          <dgm:bulletEnabled val="1"/>
        </dgm:presLayoutVars>
      </dgm:prSet>
      <dgm:spPr/>
      <dgm:t>
        <a:bodyPr/>
        <a:lstStyle/>
        <a:p>
          <a:endParaRPr lang="ru-RU"/>
        </a:p>
      </dgm:t>
    </dgm:pt>
    <dgm:pt modelId="{8D83EEEA-977F-4263-989B-93A00EE28280}" type="pres">
      <dgm:prSet presAssocID="{EFD20938-49F0-45EF-8D5C-D3DAB190A924}" presName="sibTrans" presStyleCnt="0"/>
      <dgm:spPr/>
    </dgm:pt>
    <dgm:pt modelId="{50112B0B-6AAC-4D5F-AF78-BFA55435F4D9}" type="pres">
      <dgm:prSet presAssocID="{C672763C-11E8-438E-A001-CA9CD8097BB3}" presName="node" presStyleLbl="node1" presStyleIdx="2" presStyleCnt="7">
        <dgm:presLayoutVars>
          <dgm:bulletEnabled val="1"/>
        </dgm:presLayoutVars>
      </dgm:prSet>
      <dgm:spPr/>
      <dgm:t>
        <a:bodyPr/>
        <a:lstStyle/>
        <a:p>
          <a:endParaRPr lang="ru-RU"/>
        </a:p>
      </dgm:t>
    </dgm:pt>
    <dgm:pt modelId="{5D69E024-78F0-44A1-9DC6-4FD6F611457C}" type="pres">
      <dgm:prSet presAssocID="{56B77CF7-41E5-441E-A7E6-4DD1994396E0}" presName="sibTrans" presStyleCnt="0"/>
      <dgm:spPr/>
    </dgm:pt>
    <dgm:pt modelId="{1550B38F-2255-4985-A427-D64DFC7B404F}" type="pres">
      <dgm:prSet presAssocID="{577F2696-B0D9-4340-A9EB-3AD91DE7514C}" presName="node" presStyleLbl="node1" presStyleIdx="3" presStyleCnt="7">
        <dgm:presLayoutVars>
          <dgm:bulletEnabled val="1"/>
        </dgm:presLayoutVars>
      </dgm:prSet>
      <dgm:spPr/>
      <dgm:t>
        <a:bodyPr/>
        <a:lstStyle/>
        <a:p>
          <a:endParaRPr lang="ru-RU"/>
        </a:p>
      </dgm:t>
    </dgm:pt>
    <dgm:pt modelId="{8335755C-BDDC-41D1-B199-153572A0AE22}" type="pres">
      <dgm:prSet presAssocID="{B7EE489A-3092-477F-A649-4C9A89065FF7}" presName="sibTrans" presStyleCnt="0"/>
      <dgm:spPr/>
    </dgm:pt>
    <dgm:pt modelId="{C4C51E63-844B-4E22-8173-548E5A105375}" type="pres">
      <dgm:prSet presAssocID="{BA76D132-3259-4E42-93E2-4D8D13E37580}" presName="node" presStyleLbl="node1" presStyleIdx="4" presStyleCnt="7">
        <dgm:presLayoutVars>
          <dgm:bulletEnabled val="1"/>
        </dgm:presLayoutVars>
      </dgm:prSet>
      <dgm:spPr/>
      <dgm:t>
        <a:bodyPr/>
        <a:lstStyle/>
        <a:p>
          <a:endParaRPr lang="ru-RU"/>
        </a:p>
      </dgm:t>
    </dgm:pt>
    <dgm:pt modelId="{5FC4F895-85D2-4167-9DF4-F3080EEA3FE9}" type="pres">
      <dgm:prSet presAssocID="{C7A7C178-2A8D-4F4F-8322-E3BC69C15DBD}" presName="sibTrans" presStyleCnt="0"/>
      <dgm:spPr/>
    </dgm:pt>
    <dgm:pt modelId="{6C27DC3E-2F27-44E1-B45E-591FE14711DA}" type="pres">
      <dgm:prSet presAssocID="{BFD027C4-A7B8-4956-9C13-56EA8E6F56B3}" presName="node" presStyleLbl="node1" presStyleIdx="5" presStyleCnt="7">
        <dgm:presLayoutVars>
          <dgm:bulletEnabled val="1"/>
        </dgm:presLayoutVars>
      </dgm:prSet>
      <dgm:spPr/>
      <dgm:t>
        <a:bodyPr/>
        <a:lstStyle/>
        <a:p>
          <a:endParaRPr lang="ru-RU"/>
        </a:p>
      </dgm:t>
    </dgm:pt>
    <dgm:pt modelId="{00C685CB-9A7D-490F-9C44-635A98929A14}" type="pres">
      <dgm:prSet presAssocID="{03DA0DD2-2D4C-4AEA-ACB9-1C3ABB92DC8D}" presName="sibTrans" presStyleCnt="0"/>
      <dgm:spPr/>
    </dgm:pt>
    <dgm:pt modelId="{819263D8-97E7-4757-A7F4-B607703AD5AD}" type="pres">
      <dgm:prSet presAssocID="{79E6A0F9-B877-4A66-A3FF-BA251014B612}" presName="node" presStyleLbl="node1" presStyleIdx="6" presStyleCnt="7">
        <dgm:presLayoutVars>
          <dgm:bulletEnabled val="1"/>
        </dgm:presLayoutVars>
      </dgm:prSet>
      <dgm:spPr/>
      <dgm:t>
        <a:bodyPr/>
        <a:lstStyle/>
        <a:p>
          <a:endParaRPr lang="ru-RU"/>
        </a:p>
      </dgm:t>
    </dgm:pt>
  </dgm:ptLst>
  <dgm:cxnLst>
    <dgm:cxn modelId="{EBA1F884-AF5A-4FAD-8491-6E5EAC9D3A22}" type="presOf" srcId="{79E6A0F9-B877-4A66-A3FF-BA251014B612}" destId="{819263D8-97E7-4757-A7F4-B607703AD5AD}" srcOrd="0" destOrd="0" presId="urn:microsoft.com/office/officeart/2005/8/layout/default#1"/>
    <dgm:cxn modelId="{5F0B5421-6882-489B-A327-A74505B5AB88}" srcId="{0654A96B-7B52-4785-B7B0-694A16A453BC}" destId="{C672763C-11E8-438E-A001-CA9CD8097BB3}" srcOrd="2" destOrd="0" parTransId="{BCD5E08C-EBAC-4EBC-9585-364C506A8D61}" sibTransId="{56B77CF7-41E5-441E-A7E6-4DD1994396E0}"/>
    <dgm:cxn modelId="{7F85DB25-CF47-4D45-BA48-9DF6908AD88A}" type="presOf" srcId="{577F2696-B0D9-4340-A9EB-3AD91DE7514C}" destId="{1550B38F-2255-4985-A427-D64DFC7B404F}" srcOrd="0" destOrd="0" presId="urn:microsoft.com/office/officeart/2005/8/layout/default#1"/>
    <dgm:cxn modelId="{3B215D07-15C5-4C13-B45E-99F1C7E31738}" srcId="{0654A96B-7B52-4785-B7B0-694A16A453BC}" destId="{BFD027C4-A7B8-4956-9C13-56EA8E6F56B3}" srcOrd="5" destOrd="0" parTransId="{A39440A6-11F6-4FE7-AA30-7ACB05DA8432}" sibTransId="{03DA0DD2-2D4C-4AEA-ACB9-1C3ABB92DC8D}"/>
    <dgm:cxn modelId="{67147295-B7C2-46E0-9846-72096E508CDE}" srcId="{0654A96B-7B52-4785-B7B0-694A16A453BC}" destId="{7FF6BF0E-DD7F-44A7-B202-336D20C910AC}" srcOrd="1" destOrd="0" parTransId="{7377E717-D102-4DB2-A993-51A457855863}" sibTransId="{EFD20938-49F0-45EF-8D5C-D3DAB190A924}"/>
    <dgm:cxn modelId="{89C0351E-F0B9-4006-9FC8-52CBE5DBE886}" type="presOf" srcId="{D0029786-EC6C-453A-A42A-AE20F9A5C3AE}" destId="{B5F3919E-B5FC-458E-B452-C93E5BBBA1F4}" srcOrd="0" destOrd="0" presId="urn:microsoft.com/office/officeart/2005/8/layout/default#1"/>
    <dgm:cxn modelId="{6DDBB0EF-C557-41B3-A070-A92747EE0F7F}" srcId="{0654A96B-7B52-4785-B7B0-694A16A453BC}" destId="{577F2696-B0D9-4340-A9EB-3AD91DE7514C}" srcOrd="3" destOrd="0" parTransId="{A442B735-9378-44A2-BDDF-5F278F7F8FEA}" sibTransId="{B7EE489A-3092-477F-A649-4C9A89065FF7}"/>
    <dgm:cxn modelId="{D335B5C0-4CD7-4CAD-9C1E-33511689584D}" srcId="{0654A96B-7B52-4785-B7B0-694A16A453BC}" destId="{D0029786-EC6C-453A-A42A-AE20F9A5C3AE}" srcOrd="0" destOrd="0" parTransId="{E29078BC-20A2-4B22-9B69-981C91BE2AB5}" sibTransId="{FF28C947-07D6-4AE7-B3EF-A89BC2CB759F}"/>
    <dgm:cxn modelId="{2F9710A4-A8F3-48D3-851D-96104F549808}" type="presOf" srcId="{BA76D132-3259-4E42-93E2-4D8D13E37580}" destId="{C4C51E63-844B-4E22-8173-548E5A105375}" srcOrd="0" destOrd="0" presId="urn:microsoft.com/office/officeart/2005/8/layout/default#1"/>
    <dgm:cxn modelId="{092C0239-3528-40F3-83E2-9FE3DA6E42A4}" type="presOf" srcId="{7FF6BF0E-DD7F-44A7-B202-336D20C910AC}" destId="{D9398C3D-793E-496A-9BE5-78C858ED0A5D}" srcOrd="0" destOrd="0" presId="urn:microsoft.com/office/officeart/2005/8/layout/default#1"/>
    <dgm:cxn modelId="{78FE95A5-5DD7-4A50-94D1-775ECEF0A1C2}" type="presOf" srcId="{0654A96B-7B52-4785-B7B0-694A16A453BC}" destId="{901372D6-3058-4C2B-828C-8E2672ED844B}" srcOrd="0" destOrd="0" presId="urn:microsoft.com/office/officeart/2005/8/layout/default#1"/>
    <dgm:cxn modelId="{9EACA774-AEE4-40FA-85A9-16986A05A94B}" type="presOf" srcId="{C672763C-11E8-438E-A001-CA9CD8097BB3}" destId="{50112B0B-6AAC-4D5F-AF78-BFA55435F4D9}" srcOrd="0" destOrd="0" presId="urn:microsoft.com/office/officeart/2005/8/layout/default#1"/>
    <dgm:cxn modelId="{3CA82970-43E1-4856-A6F6-2D796620F049}" srcId="{0654A96B-7B52-4785-B7B0-694A16A453BC}" destId="{79E6A0F9-B877-4A66-A3FF-BA251014B612}" srcOrd="6" destOrd="0" parTransId="{198137CD-6FF9-49B8-9F36-63ECE8AF9651}" sibTransId="{DE3B9A96-304E-4E94-BB24-E965EDD5D1D7}"/>
    <dgm:cxn modelId="{5A2289B6-0C29-4151-9365-CA22D0C484D8}" type="presOf" srcId="{BFD027C4-A7B8-4956-9C13-56EA8E6F56B3}" destId="{6C27DC3E-2F27-44E1-B45E-591FE14711DA}" srcOrd="0" destOrd="0" presId="urn:microsoft.com/office/officeart/2005/8/layout/default#1"/>
    <dgm:cxn modelId="{A09DA819-9E26-4582-8DEB-8CB7D805B4FA}" srcId="{0654A96B-7B52-4785-B7B0-694A16A453BC}" destId="{BA76D132-3259-4E42-93E2-4D8D13E37580}" srcOrd="4" destOrd="0" parTransId="{EB572177-95EA-4B3C-9A7A-A227B813E185}" sibTransId="{C7A7C178-2A8D-4F4F-8322-E3BC69C15DBD}"/>
    <dgm:cxn modelId="{39311C48-BF3A-447D-A6A7-FAC8CD8B5B26}" type="presParOf" srcId="{901372D6-3058-4C2B-828C-8E2672ED844B}" destId="{B5F3919E-B5FC-458E-B452-C93E5BBBA1F4}" srcOrd="0" destOrd="0" presId="urn:microsoft.com/office/officeart/2005/8/layout/default#1"/>
    <dgm:cxn modelId="{6547873F-CDAC-4681-A95A-AA10B8C62C40}" type="presParOf" srcId="{901372D6-3058-4C2B-828C-8E2672ED844B}" destId="{DA7E0A36-B2CA-4790-92AE-499A8B6BE84B}" srcOrd="1" destOrd="0" presId="urn:microsoft.com/office/officeart/2005/8/layout/default#1"/>
    <dgm:cxn modelId="{16F932F5-0DD6-450C-B887-F05BA272E8EA}" type="presParOf" srcId="{901372D6-3058-4C2B-828C-8E2672ED844B}" destId="{D9398C3D-793E-496A-9BE5-78C858ED0A5D}" srcOrd="2" destOrd="0" presId="urn:microsoft.com/office/officeart/2005/8/layout/default#1"/>
    <dgm:cxn modelId="{ED36EF0F-F29C-4C4F-B4F5-37F4B97A8751}" type="presParOf" srcId="{901372D6-3058-4C2B-828C-8E2672ED844B}" destId="{8D83EEEA-977F-4263-989B-93A00EE28280}" srcOrd="3" destOrd="0" presId="urn:microsoft.com/office/officeart/2005/8/layout/default#1"/>
    <dgm:cxn modelId="{76575BF4-CF31-4793-AC0C-7CA6AD7C63BA}" type="presParOf" srcId="{901372D6-3058-4C2B-828C-8E2672ED844B}" destId="{50112B0B-6AAC-4D5F-AF78-BFA55435F4D9}" srcOrd="4" destOrd="0" presId="urn:microsoft.com/office/officeart/2005/8/layout/default#1"/>
    <dgm:cxn modelId="{522AB9A6-5886-4D8A-B03F-B3D7574BB9BE}" type="presParOf" srcId="{901372D6-3058-4C2B-828C-8E2672ED844B}" destId="{5D69E024-78F0-44A1-9DC6-4FD6F611457C}" srcOrd="5" destOrd="0" presId="urn:microsoft.com/office/officeart/2005/8/layout/default#1"/>
    <dgm:cxn modelId="{83DB551E-E85C-44FF-A205-ACF2958B7286}" type="presParOf" srcId="{901372D6-3058-4C2B-828C-8E2672ED844B}" destId="{1550B38F-2255-4985-A427-D64DFC7B404F}" srcOrd="6" destOrd="0" presId="urn:microsoft.com/office/officeart/2005/8/layout/default#1"/>
    <dgm:cxn modelId="{521B9A75-5665-4099-BA17-A472C89340B9}" type="presParOf" srcId="{901372D6-3058-4C2B-828C-8E2672ED844B}" destId="{8335755C-BDDC-41D1-B199-153572A0AE22}" srcOrd="7" destOrd="0" presId="urn:microsoft.com/office/officeart/2005/8/layout/default#1"/>
    <dgm:cxn modelId="{BD4B15D2-D397-47BC-9C48-020137F44874}" type="presParOf" srcId="{901372D6-3058-4C2B-828C-8E2672ED844B}" destId="{C4C51E63-844B-4E22-8173-548E5A105375}" srcOrd="8" destOrd="0" presId="urn:microsoft.com/office/officeart/2005/8/layout/default#1"/>
    <dgm:cxn modelId="{AEA6D639-4213-4436-8364-B41CD098C9F2}" type="presParOf" srcId="{901372D6-3058-4C2B-828C-8E2672ED844B}" destId="{5FC4F895-85D2-4167-9DF4-F3080EEA3FE9}" srcOrd="9" destOrd="0" presId="urn:microsoft.com/office/officeart/2005/8/layout/default#1"/>
    <dgm:cxn modelId="{0CF06F3A-AA59-49F6-941D-C2F536DCF348}" type="presParOf" srcId="{901372D6-3058-4C2B-828C-8E2672ED844B}" destId="{6C27DC3E-2F27-44E1-B45E-591FE14711DA}" srcOrd="10" destOrd="0" presId="urn:microsoft.com/office/officeart/2005/8/layout/default#1"/>
    <dgm:cxn modelId="{732DDDA0-C3C5-4F3B-A126-A9FB69989E73}" type="presParOf" srcId="{901372D6-3058-4C2B-828C-8E2672ED844B}" destId="{00C685CB-9A7D-490F-9C44-635A98929A14}" srcOrd="11" destOrd="0" presId="urn:microsoft.com/office/officeart/2005/8/layout/default#1"/>
    <dgm:cxn modelId="{18E1EF40-CCE0-4A62-B26F-4ED21437FCD7}" type="presParOf" srcId="{901372D6-3058-4C2B-828C-8E2672ED844B}" destId="{819263D8-97E7-4757-A7F4-B607703AD5AD}" srcOrd="1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69C77-91EF-42FA-AA6A-8FF31F5187E9}"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3B85387C-8414-4DF2-A6D3-345B97D36BB4}">
      <dgm:prSet phldrT="[Текст]" custT="1"/>
      <dgm:spPr/>
      <dgm:t>
        <a:bodyPr/>
        <a:lstStyle/>
        <a:p>
          <a:r>
            <a:rPr lang="ru-RU" sz="1400" b="1" dirty="0" smtClean="0">
              <a:solidFill>
                <a:schemeClr val="tx1"/>
              </a:solidFill>
            </a:rPr>
            <a:t>ОКРАСКА (цвет)</a:t>
          </a:r>
          <a:endParaRPr lang="ru-RU" sz="1400" b="1" dirty="0">
            <a:solidFill>
              <a:schemeClr val="tx1"/>
            </a:solidFill>
          </a:endParaRPr>
        </a:p>
      </dgm:t>
    </dgm:pt>
    <dgm:pt modelId="{2FE69213-CFD6-4E10-AF37-B7A708BF569B}" type="parTrans" cxnId="{56A4FFB6-FADB-4079-8DCF-9270512FC944}">
      <dgm:prSet/>
      <dgm:spPr/>
      <dgm:t>
        <a:bodyPr/>
        <a:lstStyle/>
        <a:p>
          <a:endParaRPr lang="ru-RU"/>
        </a:p>
      </dgm:t>
    </dgm:pt>
    <dgm:pt modelId="{C19B06A2-E1D5-4ECC-8420-FB9665B141F4}" type="sibTrans" cxnId="{56A4FFB6-FADB-4079-8DCF-9270512FC944}">
      <dgm:prSet/>
      <dgm:spPr/>
      <dgm:t>
        <a:bodyPr/>
        <a:lstStyle/>
        <a:p>
          <a:endParaRPr lang="ru-RU"/>
        </a:p>
      </dgm:t>
    </dgm:pt>
    <dgm:pt modelId="{01369327-D554-44C2-9831-B7F0A07A5F2C}">
      <dgm:prSet phldrT="[Текст]" custT="1"/>
      <dgm:spPr/>
      <dgm:t>
        <a:bodyPr/>
        <a:lstStyle/>
        <a:p>
          <a:r>
            <a:rPr lang="ru-RU" sz="1400" b="1" dirty="0" smtClean="0">
              <a:solidFill>
                <a:schemeClr val="tx1"/>
              </a:solidFill>
            </a:rPr>
            <a:t>БЛЕСК</a:t>
          </a:r>
          <a:endParaRPr lang="ru-RU" sz="1400" b="1" dirty="0">
            <a:solidFill>
              <a:schemeClr val="tx1"/>
            </a:solidFill>
          </a:endParaRPr>
        </a:p>
      </dgm:t>
    </dgm:pt>
    <dgm:pt modelId="{2A9D7D21-F351-4E51-A906-33A59CFCF3CF}" type="parTrans" cxnId="{1A9AD2BC-5F95-45FD-839F-9FAF5D4F3FAA}">
      <dgm:prSet/>
      <dgm:spPr/>
      <dgm:t>
        <a:bodyPr/>
        <a:lstStyle/>
        <a:p>
          <a:endParaRPr lang="ru-RU"/>
        </a:p>
      </dgm:t>
    </dgm:pt>
    <dgm:pt modelId="{88FCA936-6DA7-4ADD-9BC6-DD32AFDA0346}" type="sibTrans" cxnId="{1A9AD2BC-5F95-45FD-839F-9FAF5D4F3FAA}">
      <dgm:prSet/>
      <dgm:spPr/>
      <dgm:t>
        <a:bodyPr/>
        <a:lstStyle/>
        <a:p>
          <a:endParaRPr lang="ru-RU"/>
        </a:p>
      </dgm:t>
    </dgm:pt>
    <dgm:pt modelId="{1149F346-53AC-4FB3-842C-C585E9DC04BA}">
      <dgm:prSet phldrT="[Текст]" custT="1"/>
      <dgm:spPr/>
      <dgm:t>
        <a:bodyPr/>
        <a:lstStyle/>
        <a:p>
          <a:r>
            <a:rPr lang="ru-RU" sz="1400" b="1" dirty="0" smtClean="0">
              <a:solidFill>
                <a:schemeClr val="tx1"/>
              </a:solidFill>
            </a:rPr>
            <a:t>ПРОЗРАЧНОСТЬ</a:t>
          </a:r>
          <a:endParaRPr lang="ru-RU" sz="1400" b="1" dirty="0">
            <a:solidFill>
              <a:schemeClr val="tx1"/>
            </a:solidFill>
          </a:endParaRPr>
        </a:p>
      </dgm:t>
    </dgm:pt>
    <dgm:pt modelId="{BCE1C19A-D065-40DE-A1F0-2D9045CA7733}" type="parTrans" cxnId="{9DBC29FF-A143-496D-A607-97D3FB7E24C8}">
      <dgm:prSet/>
      <dgm:spPr/>
      <dgm:t>
        <a:bodyPr/>
        <a:lstStyle/>
        <a:p>
          <a:endParaRPr lang="ru-RU"/>
        </a:p>
      </dgm:t>
    </dgm:pt>
    <dgm:pt modelId="{2F842477-8478-4F21-864C-5518E1618499}" type="sibTrans" cxnId="{9DBC29FF-A143-496D-A607-97D3FB7E24C8}">
      <dgm:prSet/>
      <dgm:spPr/>
      <dgm:t>
        <a:bodyPr/>
        <a:lstStyle/>
        <a:p>
          <a:endParaRPr lang="ru-RU"/>
        </a:p>
      </dgm:t>
    </dgm:pt>
    <dgm:pt modelId="{3C3D87DA-E8F8-4C9E-B136-BD1ED4C0A534}">
      <dgm:prSet phldrT="[Текст]" custT="1"/>
      <dgm:spPr/>
      <dgm:t>
        <a:bodyPr/>
        <a:lstStyle/>
        <a:p>
          <a:r>
            <a:rPr lang="ru-RU" sz="1400" b="1" dirty="0" smtClean="0">
              <a:solidFill>
                <a:schemeClr val="tx1"/>
              </a:solidFill>
            </a:rPr>
            <a:t>ДВУПРЕЛОМЛЕНИЕ</a:t>
          </a:r>
          <a:endParaRPr lang="ru-RU" sz="1400" b="1" dirty="0">
            <a:solidFill>
              <a:schemeClr val="tx1"/>
            </a:solidFill>
          </a:endParaRPr>
        </a:p>
      </dgm:t>
    </dgm:pt>
    <dgm:pt modelId="{15930318-5D6C-491D-89C8-032CDAD31A5A}" type="parTrans" cxnId="{839FD2F9-497D-4B7C-AA89-93C1892E953B}">
      <dgm:prSet/>
      <dgm:spPr/>
      <dgm:t>
        <a:bodyPr/>
        <a:lstStyle/>
        <a:p>
          <a:endParaRPr lang="ru-RU"/>
        </a:p>
      </dgm:t>
    </dgm:pt>
    <dgm:pt modelId="{E5D62565-23FF-4154-8526-A6A41C9DFD1F}" type="sibTrans" cxnId="{839FD2F9-497D-4B7C-AA89-93C1892E953B}">
      <dgm:prSet/>
      <dgm:spPr/>
      <dgm:t>
        <a:bodyPr/>
        <a:lstStyle/>
        <a:p>
          <a:endParaRPr lang="ru-RU"/>
        </a:p>
      </dgm:t>
    </dgm:pt>
    <dgm:pt modelId="{A3223B92-27EC-4BF8-BB5C-F1E77627E48E}">
      <dgm:prSet phldrT="[Текст]" custT="1"/>
      <dgm:spPr/>
      <dgm:t>
        <a:bodyPr/>
        <a:lstStyle/>
        <a:p>
          <a:r>
            <a:rPr lang="ru-RU" sz="1400" b="1" dirty="0" smtClean="0">
              <a:solidFill>
                <a:schemeClr val="tx1"/>
              </a:solidFill>
            </a:rPr>
            <a:t>ЦВЕТ ЧЕРТЫ</a:t>
          </a:r>
          <a:endParaRPr lang="ru-RU" sz="1400" b="1" dirty="0">
            <a:solidFill>
              <a:schemeClr val="tx1"/>
            </a:solidFill>
          </a:endParaRPr>
        </a:p>
      </dgm:t>
    </dgm:pt>
    <dgm:pt modelId="{18DCA771-E466-44A8-A60E-FE32780129D0}" type="parTrans" cxnId="{25BA19C9-43E5-4F57-8880-6A7FFCF2E78B}">
      <dgm:prSet/>
      <dgm:spPr/>
      <dgm:t>
        <a:bodyPr/>
        <a:lstStyle/>
        <a:p>
          <a:endParaRPr lang="ru-RU"/>
        </a:p>
      </dgm:t>
    </dgm:pt>
    <dgm:pt modelId="{EEC7E14E-8A0A-43D7-9A48-D8E418E1A976}" type="sibTrans" cxnId="{25BA19C9-43E5-4F57-8880-6A7FFCF2E78B}">
      <dgm:prSet/>
      <dgm:spPr/>
      <dgm:t>
        <a:bodyPr/>
        <a:lstStyle/>
        <a:p>
          <a:endParaRPr lang="ru-RU"/>
        </a:p>
      </dgm:t>
    </dgm:pt>
    <dgm:pt modelId="{79E1DCFB-8BBA-4CE4-B079-BBB40C21AF4E}">
      <dgm:prSet custT="1"/>
      <dgm:spPr/>
      <dgm:t>
        <a:bodyPr/>
        <a:lstStyle/>
        <a:p>
          <a:r>
            <a:rPr lang="ru-RU" sz="1400" b="1" dirty="0" smtClean="0">
              <a:solidFill>
                <a:schemeClr val="tx1"/>
              </a:solidFill>
            </a:rPr>
            <a:t>ЦВЕТНАЯ ИРИЗАЦИЯ</a:t>
          </a:r>
          <a:endParaRPr lang="ru-RU" sz="1400" b="1" dirty="0">
            <a:solidFill>
              <a:schemeClr val="tx1"/>
            </a:solidFill>
          </a:endParaRPr>
        </a:p>
      </dgm:t>
    </dgm:pt>
    <dgm:pt modelId="{36B8A409-C948-4B52-B65E-D557FC199BFC}" type="parTrans" cxnId="{8546B220-72DC-43EB-A264-67D743BD1DF1}">
      <dgm:prSet/>
      <dgm:spPr/>
      <dgm:t>
        <a:bodyPr/>
        <a:lstStyle/>
        <a:p>
          <a:endParaRPr lang="ru-RU"/>
        </a:p>
      </dgm:t>
    </dgm:pt>
    <dgm:pt modelId="{38130894-B77F-4BBB-A5F8-FE1FB9F28E27}" type="sibTrans" cxnId="{8546B220-72DC-43EB-A264-67D743BD1DF1}">
      <dgm:prSet/>
      <dgm:spPr/>
      <dgm:t>
        <a:bodyPr/>
        <a:lstStyle/>
        <a:p>
          <a:endParaRPr lang="ru-RU"/>
        </a:p>
      </dgm:t>
    </dgm:pt>
    <dgm:pt modelId="{8902365B-3949-4421-BA2C-2B7542D4982C}" type="pres">
      <dgm:prSet presAssocID="{BCE69C77-91EF-42FA-AA6A-8FF31F5187E9}" presName="diagram" presStyleCnt="0">
        <dgm:presLayoutVars>
          <dgm:dir/>
          <dgm:resizeHandles val="exact"/>
        </dgm:presLayoutVars>
      </dgm:prSet>
      <dgm:spPr/>
      <dgm:t>
        <a:bodyPr/>
        <a:lstStyle/>
        <a:p>
          <a:endParaRPr lang="ru-RU"/>
        </a:p>
      </dgm:t>
    </dgm:pt>
    <dgm:pt modelId="{E7381A9D-6812-480E-9248-9C9705498453}" type="pres">
      <dgm:prSet presAssocID="{3B85387C-8414-4DF2-A6D3-345B97D36BB4}" presName="node" presStyleLbl="node1" presStyleIdx="0" presStyleCnt="6">
        <dgm:presLayoutVars>
          <dgm:bulletEnabled val="1"/>
        </dgm:presLayoutVars>
      </dgm:prSet>
      <dgm:spPr/>
      <dgm:t>
        <a:bodyPr/>
        <a:lstStyle/>
        <a:p>
          <a:endParaRPr lang="ru-RU"/>
        </a:p>
      </dgm:t>
    </dgm:pt>
    <dgm:pt modelId="{DE8FEDE8-7086-44BF-95E0-7B68FEB8E975}" type="pres">
      <dgm:prSet presAssocID="{C19B06A2-E1D5-4ECC-8420-FB9665B141F4}" presName="sibTrans" presStyleCnt="0"/>
      <dgm:spPr/>
    </dgm:pt>
    <dgm:pt modelId="{53703B23-3C1F-4CD0-9EBB-7C511F0521AD}" type="pres">
      <dgm:prSet presAssocID="{79E1DCFB-8BBA-4CE4-B079-BBB40C21AF4E}" presName="node" presStyleLbl="node1" presStyleIdx="1" presStyleCnt="6">
        <dgm:presLayoutVars>
          <dgm:bulletEnabled val="1"/>
        </dgm:presLayoutVars>
      </dgm:prSet>
      <dgm:spPr/>
      <dgm:t>
        <a:bodyPr/>
        <a:lstStyle/>
        <a:p>
          <a:endParaRPr lang="ru-RU"/>
        </a:p>
      </dgm:t>
    </dgm:pt>
    <dgm:pt modelId="{13D43AF6-6F2D-4E32-9626-4D216AB423C0}" type="pres">
      <dgm:prSet presAssocID="{38130894-B77F-4BBB-A5F8-FE1FB9F28E27}" presName="sibTrans" presStyleCnt="0"/>
      <dgm:spPr/>
    </dgm:pt>
    <dgm:pt modelId="{2D0D2BDA-B50B-4B19-831C-3381495CEC3C}" type="pres">
      <dgm:prSet presAssocID="{01369327-D554-44C2-9831-B7F0A07A5F2C}" presName="node" presStyleLbl="node1" presStyleIdx="2" presStyleCnt="6">
        <dgm:presLayoutVars>
          <dgm:bulletEnabled val="1"/>
        </dgm:presLayoutVars>
      </dgm:prSet>
      <dgm:spPr/>
      <dgm:t>
        <a:bodyPr/>
        <a:lstStyle/>
        <a:p>
          <a:endParaRPr lang="ru-RU"/>
        </a:p>
      </dgm:t>
    </dgm:pt>
    <dgm:pt modelId="{A7542B31-571C-449D-85FD-B35EA8FC4CDE}" type="pres">
      <dgm:prSet presAssocID="{88FCA936-6DA7-4ADD-9BC6-DD32AFDA0346}" presName="sibTrans" presStyleCnt="0"/>
      <dgm:spPr/>
    </dgm:pt>
    <dgm:pt modelId="{3BAD0551-1C4F-442D-A6ED-82236E07F80B}" type="pres">
      <dgm:prSet presAssocID="{1149F346-53AC-4FB3-842C-C585E9DC04BA}" presName="node" presStyleLbl="node1" presStyleIdx="3" presStyleCnt="6">
        <dgm:presLayoutVars>
          <dgm:bulletEnabled val="1"/>
        </dgm:presLayoutVars>
      </dgm:prSet>
      <dgm:spPr/>
      <dgm:t>
        <a:bodyPr/>
        <a:lstStyle/>
        <a:p>
          <a:endParaRPr lang="ru-RU"/>
        </a:p>
      </dgm:t>
    </dgm:pt>
    <dgm:pt modelId="{F5C4E5B5-695F-4106-BB2E-1B116CF3CE82}" type="pres">
      <dgm:prSet presAssocID="{2F842477-8478-4F21-864C-5518E1618499}" presName="sibTrans" presStyleCnt="0"/>
      <dgm:spPr/>
    </dgm:pt>
    <dgm:pt modelId="{FF411F3B-10E9-4B2F-9081-584FF1C4099F}" type="pres">
      <dgm:prSet presAssocID="{3C3D87DA-E8F8-4C9E-B136-BD1ED4C0A534}" presName="node" presStyleLbl="node1" presStyleIdx="4" presStyleCnt="6">
        <dgm:presLayoutVars>
          <dgm:bulletEnabled val="1"/>
        </dgm:presLayoutVars>
      </dgm:prSet>
      <dgm:spPr/>
      <dgm:t>
        <a:bodyPr/>
        <a:lstStyle/>
        <a:p>
          <a:endParaRPr lang="ru-RU"/>
        </a:p>
      </dgm:t>
    </dgm:pt>
    <dgm:pt modelId="{034A8C1B-FEC3-4A33-B82E-AF015CA05885}" type="pres">
      <dgm:prSet presAssocID="{E5D62565-23FF-4154-8526-A6A41C9DFD1F}" presName="sibTrans" presStyleCnt="0"/>
      <dgm:spPr/>
    </dgm:pt>
    <dgm:pt modelId="{23F9607A-1DFE-42E0-835F-D251261B0573}" type="pres">
      <dgm:prSet presAssocID="{A3223B92-27EC-4BF8-BB5C-F1E77627E48E}" presName="node" presStyleLbl="node1" presStyleIdx="5" presStyleCnt="6">
        <dgm:presLayoutVars>
          <dgm:bulletEnabled val="1"/>
        </dgm:presLayoutVars>
      </dgm:prSet>
      <dgm:spPr/>
      <dgm:t>
        <a:bodyPr/>
        <a:lstStyle/>
        <a:p>
          <a:endParaRPr lang="ru-RU"/>
        </a:p>
      </dgm:t>
    </dgm:pt>
  </dgm:ptLst>
  <dgm:cxnLst>
    <dgm:cxn modelId="{9DBC29FF-A143-496D-A607-97D3FB7E24C8}" srcId="{BCE69C77-91EF-42FA-AA6A-8FF31F5187E9}" destId="{1149F346-53AC-4FB3-842C-C585E9DC04BA}" srcOrd="3" destOrd="0" parTransId="{BCE1C19A-D065-40DE-A1F0-2D9045CA7733}" sibTransId="{2F842477-8478-4F21-864C-5518E1618499}"/>
    <dgm:cxn modelId="{25BA19C9-43E5-4F57-8880-6A7FFCF2E78B}" srcId="{BCE69C77-91EF-42FA-AA6A-8FF31F5187E9}" destId="{A3223B92-27EC-4BF8-BB5C-F1E77627E48E}" srcOrd="5" destOrd="0" parTransId="{18DCA771-E466-44A8-A60E-FE32780129D0}" sibTransId="{EEC7E14E-8A0A-43D7-9A48-D8E418E1A976}"/>
    <dgm:cxn modelId="{BD253D88-A3BA-4CE8-9D71-5AEA13AC2C8E}" type="presOf" srcId="{A3223B92-27EC-4BF8-BB5C-F1E77627E48E}" destId="{23F9607A-1DFE-42E0-835F-D251261B0573}" srcOrd="0" destOrd="0" presId="urn:microsoft.com/office/officeart/2005/8/layout/default#2"/>
    <dgm:cxn modelId="{56A4FFB6-FADB-4079-8DCF-9270512FC944}" srcId="{BCE69C77-91EF-42FA-AA6A-8FF31F5187E9}" destId="{3B85387C-8414-4DF2-A6D3-345B97D36BB4}" srcOrd="0" destOrd="0" parTransId="{2FE69213-CFD6-4E10-AF37-B7A708BF569B}" sibTransId="{C19B06A2-E1D5-4ECC-8420-FB9665B141F4}"/>
    <dgm:cxn modelId="{839FD2F9-497D-4B7C-AA89-93C1892E953B}" srcId="{BCE69C77-91EF-42FA-AA6A-8FF31F5187E9}" destId="{3C3D87DA-E8F8-4C9E-B136-BD1ED4C0A534}" srcOrd="4" destOrd="0" parTransId="{15930318-5D6C-491D-89C8-032CDAD31A5A}" sibTransId="{E5D62565-23FF-4154-8526-A6A41C9DFD1F}"/>
    <dgm:cxn modelId="{9D85502D-AFA3-4B71-BA56-D1B756B0C12E}" type="presOf" srcId="{1149F346-53AC-4FB3-842C-C585E9DC04BA}" destId="{3BAD0551-1C4F-442D-A6ED-82236E07F80B}" srcOrd="0" destOrd="0" presId="urn:microsoft.com/office/officeart/2005/8/layout/default#2"/>
    <dgm:cxn modelId="{330B7861-B3DD-4B2F-8E1D-DC0C9692A74D}" type="presOf" srcId="{BCE69C77-91EF-42FA-AA6A-8FF31F5187E9}" destId="{8902365B-3949-4421-BA2C-2B7542D4982C}" srcOrd="0" destOrd="0" presId="urn:microsoft.com/office/officeart/2005/8/layout/default#2"/>
    <dgm:cxn modelId="{E1B57825-EE9E-491D-8585-9195F964E845}" type="presOf" srcId="{3B85387C-8414-4DF2-A6D3-345B97D36BB4}" destId="{E7381A9D-6812-480E-9248-9C9705498453}" srcOrd="0" destOrd="0" presId="urn:microsoft.com/office/officeart/2005/8/layout/default#2"/>
    <dgm:cxn modelId="{1A9AD2BC-5F95-45FD-839F-9FAF5D4F3FAA}" srcId="{BCE69C77-91EF-42FA-AA6A-8FF31F5187E9}" destId="{01369327-D554-44C2-9831-B7F0A07A5F2C}" srcOrd="2" destOrd="0" parTransId="{2A9D7D21-F351-4E51-A906-33A59CFCF3CF}" sibTransId="{88FCA936-6DA7-4ADD-9BC6-DD32AFDA0346}"/>
    <dgm:cxn modelId="{0D37B48F-D1F6-4540-9F85-E73F631CD402}" type="presOf" srcId="{79E1DCFB-8BBA-4CE4-B079-BBB40C21AF4E}" destId="{53703B23-3C1F-4CD0-9EBB-7C511F0521AD}" srcOrd="0" destOrd="0" presId="urn:microsoft.com/office/officeart/2005/8/layout/default#2"/>
    <dgm:cxn modelId="{8546B220-72DC-43EB-A264-67D743BD1DF1}" srcId="{BCE69C77-91EF-42FA-AA6A-8FF31F5187E9}" destId="{79E1DCFB-8BBA-4CE4-B079-BBB40C21AF4E}" srcOrd="1" destOrd="0" parTransId="{36B8A409-C948-4B52-B65E-D557FC199BFC}" sibTransId="{38130894-B77F-4BBB-A5F8-FE1FB9F28E27}"/>
    <dgm:cxn modelId="{D10E7DE9-46C0-4C6C-BB4A-CEA44C2086FA}" type="presOf" srcId="{3C3D87DA-E8F8-4C9E-B136-BD1ED4C0A534}" destId="{FF411F3B-10E9-4B2F-9081-584FF1C4099F}" srcOrd="0" destOrd="0" presId="urn:microsoft.com/office/officeart/2005/8/layout/default#2"/>
    <dgm:cxn modelId="{42FDA78A-5188-4DF5-9656-1A3D2E600A42}" type="presOf" srcId="{01369327-D554-44C2-9831-B7F0A07A5F2C}" destId="{2D0D2BDA-B50B-4B19-831C-3381495CEC3C}" srcOrd="0" destOrd="0" presId="urn:microsoft.com/office/officeart/2005/8/layout/default#2"/>
    <dgm:cxn modelId="{D6E594B6-891E-4428-AEC8-9B4E892E35E9}" type="presParOf" srcId="{8902365B-3949-4421-BA2C-2B7542D4982C}" destId="{E7381A9D-6812-480E-9248-9C9705498453}" srcOrd="0" destOrd="0" presId="urn:microsoft.com/office/officeart/2005/8/layout/default#2"/>
    <dgm:cxn modelId="{61BAC093-3099-4FAA-9813-A97F80A729AD}" type="presParOf" srcId="{8902365B-3949-4421-BA2C-2B7542D4982C}" destId="{DE8FEDE8-7086-44BF-95E0-7B68FEB8E975}" srcOrd="1" destOrd="0" presId="urn:microsoft.com/office/officeart/2005/8/layout/default#2"/>
    <dgm:cxn modelId="{0583D797-DD89-4EE1-888E-FB8827668E61}" type="presParOf" srcId="{8902365B-3949-4421-BA2C-2B7542D4982C}" destId="{53703B23-3C1F-4CD0-9EBB-7C511F0521AD}" srcOrd="2" destOrd="0" presId="urn:microsoft.com/office/officeart/2005/8/layout/default#2"/>
    <dgm:cxn modelId="{5EDDDCD2-6729-43FE-80EC-B2DFD36AF675}" type="presParOf" srcId="{8902365B-3949-4421-BA2C-2B7542D4982C}" destId="{13D43AF6-6F2D-4E32-9626-4D216AB423C0}" srcOrd="3" destOrd="0" presId="urn:microsoft.com/office/officeart/2005/8/layout/default#2"/>
    <dgm:cxn modelId="{872BBE40-6780-4D5B-A19A-FC57FD8AA9A0}" type="presParOf" srcId="{8902365B-3949-4421-BA2C-2B7542D4982C}" destId="{2D0D2BDA-B50B-4B19-831C-3381495CEC3C}" srcOrd="4" destOrd="0" presId="urn:microsoft.com/office/officeart/2005/8/layout/default#2"/>
    <dgm:cxn modelId="{8B10EB12-F7A8-4AB4-BC40-70F5FA4D1F0B}" type="presParOf" srcId="{8902365B-3949-4421-BA2C-2B7542D4982C}" destId="{A7542B31-571C-449D-85FD-B35EA8FC4CDE}" srcOrd="5" destOrd="0" presId="urn:microsoft.com/office/officeart/2005/8/layout/default#2"/>
    <dgm:cxn modelId="{C2E320B9-D8FB-464C-9225-6759D78BAA38}" type="presParOf" srcId="{8902365B-3949-4421-BA2C-2B7542D4982C}" destId="{3BAD0551-1C4F-442D-A6ED-82236E07F80B}" srcOrd="6" destOrd="0" presId="urn:microsoft.com/office/officeart/2005/8/layout/default#2"/>
    <dgm:cxn modelId="{DB56EDD1-82A8-46B3-AA28-3439BBC0B574}" type="presParOf" srcId="{8902365B-3949-4421-BA2C-2B7542D4982C}" destId="{F5C4E5B5-695F-4106-BB2E-1B116CF3CE82}" srcOrd="7" destOrd="0" presId="urn:microsoft.com/office/officeart/2005/8/layout/default#2"/>
    <dgm:cxn modelId="{8CD4683B-B216-45E9-B663-14A3D75DE662}" type="presParOf" srcId="{8902365B-3949-4421-BA2C-2B7542D4982C}" destId="{FF411F3B-10E9-4B2F-9081-584FF1C4099F}" srcOrd="8" destOrd="0" presId="urn:microsoft.com/office/officeart/2005/8/layout/default#2"/>
    <dgm:cxn modelId="{0C15E140-95D5-4569-A5CA-A739DB520DCA}" type="presParOf" srcId="{8902365B-3949-4421-BA2C-2B7542D4982C}" destId="{034A8C1B-FEC3-4A33-B82E-AF015CA05885}" srcOrd="9" destOrd="0" presId="urn:microsoft.com/office/officeart/2005/8/layout/default#2"/>
    <dgm:cxn modelId="{687D34CB-017B-40FF-86D3-18F827EEE1B9}" type="presParOf" srcId="{8902365B-3949-4421-BA2C-2B7542D4982C}" destId="{23F9607A-1DFE-42E0-835F-D251261B0573}" srcOrd="10"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C904F0-1AE8-4744-9087-98DD320D06AF}"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ru-RU"/>
        </a:p>
      </dgm:t>
    </dgm:pt>
    <dgm:pt modelId="{1C5B2B0E-782D-4A62-9C7A-2D420E118E30}">
      <dgm:prSet phldrT="[Текст]"/>
      <dgm:spPr/>
      <dgm:t>
        <a:bodyPr/>
        <a:lstStyle/>
        <a:p>
          <a:r>
            <a:rPr lang="ru-RU" b="1" dirty="0" smtClean="0">
              <a:solidFill>
                <a:schemeClr val="tx1"/>
              </a:solidFill>
            </a:rPr>
            <a:t>МАГНИТНЫЕ</a:t>
          </a:r>
          <a:endParaRPr lang="ru-RU" b="1" dirty="0">
            <a:solidFill>
              <a:schemeClr val="tx1"/>
            </a:solidFill>
          </a:endParaRPr>
        </a:p>
      </dgm:t>
    </dgm:pt>
    <dgm:pt modelId="{695F8F91-7E33-4655-BD58-B5C6A1B01AD2}" type="parTrans" cxnId="{62481150-BDC0-43F4-A546-47A5261F6AF6}">
      <dgm:prSet/>
      <dgm:spPr/>
      <dgm:t>
        <a:bodyPr/>
        <a:lstStyle/>
        <a:p>
          <a:endParaRPr lang="ru-RU"/>
        </a:p>
      </dgm:t>
    </dgm:pt>
    <dgm:pt modelId="{B9AFD83F-D468-4BA7-A646-B3DA558C180E}" type="sibTrans" cxnId="{62481150-BDC0-43F4-A546-47A5261F6AF6}">
      <dgm:prSet/>
      <dgm:spPr/>
      <dgm:t>
        <a:bodyPr/>
        <a:lstStyle/>
        <a:p>
          <a:endParaRPr lang="ru-RU"/>
        </a:p>
      </dgm:t>
    </dgm:pt>
    <dgm:pt modelId="{C4963950-5ABD-4811-A945-8846948A244B}">
      <dgm:prSet phldrT="[Текст]"/>
      <dgm:spPr/>
      <dgm:t>
        <a:bodyPr/>
        <a:lstStyle/>
        <a:p>
          <a:r>
            <a:rPr lang="ru-RU" b="1" dirty="0" smtClean="0">
              <a:solidFill>
                <a:schemeClr val="tx1"/>
              </a:solidFill>
            </a:rPr>
            <a:t>ХИМИЧЕСКИЕ</a:t>
          </a:r>
          <a:endParaRPr lang="ru-RU" b="1" dirty="0">
            <a:solidFill>
              <a:schemeClr val="tx1"/>
            </a:solidFill>
          </a:endParaRPr>
        </a:p>
      </dgm:t>
    </dgm:pt>
    <dgm:pt modelId="{6E159205-F95D-422A-B4C7-82BDA934DFA1}" type="parTrans" cxnId="{4F4520EE-B943-4243-BF99-170BE7DC975B}">
      <dgm:prSet/>
      <dgm:spPr/>
      <dgm:t>
        <a:bodyPr/>
        <a:lstStyle/>
        <a:p>
          <a:endParaRPr lang="ru-RU"/>
        </a:p>
      </dgm:t>
    </dgm:pt>
    <dgm:pt modelId="{4B9AD43E-699A-4F72-9A20-4AD8A55A99C0}" type="sibTrans" cxnId="{4F4520EE-B943-4243-BF99-170BE7DC975B}">
      <dgm:prSet/>
      <dgm:spPr/>
      <dgm:t>
        <a:bodyPr/>
        <a:lstStyle/>
        <a:p>
          <a:endParaRPr lang="ru-RU"/>
        </a:p>
      </dgm:t>
    </dgm:pt>
    <dgm:pt modelId="{353F2F04-D6F8-4C0F-8734-24AAD41CA737}">
      <dgm:prSet phldrT="[Текст]"/>
      <dgm:spPr/>
      <dgm:t>
        <a:bodyPr/>
        <a:lstStyle/>
        <a:p>
          <a:r>
            <a:rPr lang="ru-RU" b="1" dirty="0" smtClean="0">
              <a:solidFill>
                <a:schemeClr val="tx1"/>
              </a:solidFill>
            </a:rPr>
            <a:t>РАДИОАКТИВНЫЕ</a:t>
          </a:r>
          <a:endParaRPr lang="ru-RU" b="1" dirty="0">
            <a:solidFill>
              <a:schemeClr val="tx1"/>
            </a:solidFill>
          </a:endParaRPr>
        </a:p>
      </dgm:t>
    </dgm:pt>
    <dgm:pt modelId="{E0066817-E214-4057-B6B9-F36234558F21}" type="parTrans" cxnId="{816B0555-1FA1-4695-A5AB-FD519340B22B}">
      <dgm:prSet/>
      <dgm:spPr/>
      <dgm:t>
        <a:bodyPr/>
        <a:lstStyle/>
        <a:p>
          <a:endParaRPr lang="ru-RU"/>
        </a:p>
      </dgm:t>
    </dgm:pt>
    <dgm:pt modelId="{2894B527-0280-4286-8B73-F58624C52067}" type="sibTrans" cxnId="{816B0555-1FA1-4695-A5AB-FD519340B22B}">
      <dgm:prSet/>
      <dgm:spPr/>
      <dgm:t>
        <a:bodyPr/>
        <a:lstStyle/>
        <a:p>
          <a:endParaRPr lang="ru-RU"/>
        </a:p>
      </dgm:t>
    </dgm:pt>
    <dgm:pt modelId="{1D217493-CCBD-4933-94B2-E02C860A52CC}">
      <dgm:prSet phldrT="[Текст]"/>
      <dgm:spPr/>
      <dgm:t>
        <a:bodyPr/>
        <a:lstStyle/>
        <a:p>
          <a:r>
            <a:rPr lang="ru-RU" b="1" dirty="0" smtClean="0">
              <a:solidFill>
                <a:schemeClr val="tx1"/>
              </a:solidFill>
            </a:rPr>
            <a:t>ВКУС И ЗАПАХ</a:t>
          </a:r>
          <a:endParaRPr lang="ru-RU" b="1" dirty="0">
            <a:solidFill>
              <a:schemeClr val="tx1"/>
            </a:solidFill>
          </a:endParaRPr>
        </a:p>
      </dgm:t>
    </dgm:pt>
    <dgm:pt modelId="{B9FF77CD-DDC4-495D-A695-76349996323C}" type="parTrans" cxnId="{36005DBD-69FB-416B-A2D8-8A532A2290C0}">
      <dgm:prSet/>
      <dgm:spPr/>
      <dgm:t>
        <a:bodyPr/>
        <a:lstStyle/>
        <a:p>
          <a:endParaRPr lang="ru-RU"/>
        </a:p>
      </dgm:t>
    </dgm:pt>
    <dgm:pt modelId="{B7E91CBF-505A-46E1-B7E7-B6991FBE25B3}" type="sibTrans" cxnId="{36005DBD-69FB-416B-A2D8-8A532A2290C0}">
      <dgm:prSet/>
      <dgm:spPr/>
      <dgm:t>
        <a:bodyPr/>
        <a:lstStyle/>
        <a:p>
          <a:endParaRPr lang="ru-RU"/>
        </a:p>
      </dgm:t>
    </dgm:pt>
    <dgm:pt modelId="{08B3C254-779B-4966-A0D4-577713C9FE66}">
      <dgm:prSet phldrT="[Текст]"/>
      <dgm:spPr/>
      <dgm:t>
        <a:bodyPr/>
        <a:lstStyle/>
        <a:p>
          <a:r>
            <a:rPr lang="ru-RU" b="1" dirty="0" smtClean="0">
              <a:solidFill>
                <a:schemeClr val="tx1"/>
              </a:solidFill>
            </a:rPr>
            <a:t>ОЩУЩУНИЕ ПРИ СОПРИКОСНОВЕНИИ</a:t>
          </a:r>
          <a:endParaRPr lang="ru-RU" b="1" dirty="0">
            <a:solidFill>
              <a:schemeClr val="tx1"/>
            </a:solidFill>
          </a:endParaRPr>
        </a:p>
      </dgm:t>
    </dgm:pt>
    <dgm:pt modelId="{5BE88953-F32F-46B9-80F7-C0BD04778EE2}" type="parTrans" cxnId="{B3999A7A-F0A6-4105-B790-9E433C6867FF}">
      <dgm:prSet/>
      <dgm:spPr/>
      <dgm:t>
        <a:bodyPr/>
        <a:lstStyle/>
        <a:p>
          <a:endParaRPr lang="ru-RU"/>
        </a:p>
      </dgm:t>
    </dgm:pt>
    <dgm:pt modelId="{6B66917F-7CB0-4C3D-8539-E29E0F14C711}" type="sibTrans" cxnId="{B3999A7A-F0A6-4105-B790-9E433C6867FF}">
      <dgm:prSet/>
      <dgm:spPr/>
      <dgm:t>
        <a:bodyPr/>
        <a:lstStyle/>
        <a:p>
          <a:endParaRPr lang="ru-RU"/>
        </a:p>
      </dgm:t>
    </dgm:pt>
    <dgm:pt modelId="{EEB220D2-6C98-4157-8941-C926E010EAA5}">
      <dgm:prSet/>
      <dgm:spPr/>
      <dgm:t>
        <a:bodyPr/>
        <a:lstStyle/>
        <a:p>
          <a:r>
            <a:rPr lang="ru-RU" b="1" dirty="0" smtClean="0">
              <a:solidFill>
                <a:schemeClr val="tx1"/>
              </a:solidFill>
            </a:rPr>
            <a:t>ЭЛЕКТРИЧЕСКИЕ</a:t>
          </a:r>
          <a:endParaRPr lang="ru-RU" b="1" dirty="0">
            <a:solidFill>
              <a:schemeClr val="tx1"/>
            </a:solidFill>
          </a:endParaRPr>
        </a:p>
      </dgm:t>
    </dgm:pt>
    <dgm:pt modelId="{AF36DDC0-7D07-48F1-BDAE-021BC2C83ECE}" type="parTrans" cxnId="{5E35C370-92C7-4403-B59E-B3E3B4A85D7E}">
      <dgm:prSet/>
      <dgm:spPr/>
      <dgm:t>
        <a:bodyPr/>
        <a:lstStyle/>
        <a:p>
          <a:endParaRPr lang="ru-RU"/>
        </a:p>
      </dgm:t>
    </dgm:pt>
    <dgm:pt modelId="{9F2C0B9C-8840-4AB1-A1EE-30B2982C957C}" type="sibTrans" cxnId="{5E35C370-92C7-4403-B59E-B3E3B4A85D7E}">
      <dgm:prSet/>
      <dgm:spPr/>
      <dgm:t>
        <a:bodyPr/>
        <a:lstStyle/>
        <a:p>
          <a:endParaRPr lang="ru-RU"/>
        </a:p>
      </dgm:t>
    </dgm:pt>
    <dgm:pt modelId="{F9C752C4-62AB-438D-B2C6-B3A6C8F79D28}" type="pres">
      <dgm:prSet presAssocID="{7EC904F0-1AE8-4744-9087-98DD320D06AF}" presName="diagram" presStyleCnt="0">
        <dgm:presLayoutVars>
          <dgm:dir/>
          <dgm:resizeHandles val="exact"/>
        </dgm:presLayoutVars>
      </dgm:prSet>
      <dgm:spPr/>
      <dgm:t>
        <a:bodyPr/>
        <a:lstStyle/>
        <a:p>
          <a:endParaRPr lang="ru-RU"/>
        </a:p>
      </dgm:t>
    </dgm:pt>
    <dgm:pt modelId="{4AC539F5-060D-4CBF-808A-0E9C6ACB6202}" type="pres">
      <dgm:prSet presAssocID="{1C5B2B0E-782D-4A62-9C7A-2D420E118E30}" presName="node" presStyleLbl="node1" presStyleIdx="0" presStyleCnt="6">
        <dgm:presLayoutVars>
          <dgm:bulletEnabled val="1"/>
        </dgm:presLayoutVars>
      </dgm:prSet>
      <dgm:spPr/>
      <dgm:t>
        <a:bodyPr/>
        <a:lstStyle/>
        <a:p>
          <a:endParaRPr lang="ru-RU"/>
        </a:p>
      </dgm:t>
    </dgm:pt>
    <dgm:pt modelId="{D7A6C134-9455-471A-9ADA-59AE65017BEB}" type="pres">
      <dgm:prSet presAssocID="{B9AFD83F-D468-4BA7-A646-B3DA558C180E}" presName="sibTrans" presStyleCnt="0"/>
      <dgm:spPr/>
    </dgm:pt>
    <dgm:pt modelId="{0B684F72-7F3C-42B9-B68B-3B04E29DC739}" type="pres">
      <dgm:prSet presAssocID="{EEB220D2-6C98-4157-8941-C926E010EAA5}" presName="node" presStyleLbl="node1" presStyleIdx="1" presStyleCnt="6">
        <dgm:presLayoutVars>
          <dgm:bulletEnabled val="1"/>
        </dgm:presLayoutVars>
      </dgm:prSet>
      <dgm:spPr/>
      <dgm:t>
        <a:bodyPr/>
        <a:lstStyle/>
        <a:p>
          <a:endParaRPr lang="ru-RU"/>
        </a:p>
      </dgm:t>
    </dgm:pt>
    <dgm:pt modelId="{BC7EC878-DFAB-4A64-B6BD-05792B26DF11}" type="pres">
      <dgm:prSet presAssocID="{9F2C0B9C-8840-4AB1-A1EE-30B2982C957C}" presName="sibTrans" presStyleCnt="0"/>
      <dgm:spPr/>
    </dgm:pt>
    <dgm:pt modelId="{783014E6-A34B-45EE-87D4-527F8EE5BD74}" type="pres">
      <dgm:prSet presAssocID="{C4963950-5ABD-4811-A945-8846948A244B}" presName="node" presStyleLbl="node1" presStyleIdx="2" presStyleCnt="6">
        <dgm:presLayoutVars>
          <dgm:bulletEnabled val="1"/>
        </dgm:presLayoutVars>
      </dgm:prSet>
      <dgm:spPr/>
      <dgm:t>
        <a:bodyPr/>
        <a:lstStyle/>
        <a:p>
          <a:endParaRPr lang="ru-RU"/>
        </a:p>
      </dgm:t>
    </dgm:pt>
    <dgm:pt modelId="{06AFB5E0-7C84-482F-8935-509D9528037C}" type="pres">
      <dgm:prSet presAssocID="{4B9AD43E-699A-4F72-9A20-4AD8A55A99C0}" presName="sibTrans" presStyleCnt="0"/>
      <dgm:spPr/>
    </dgm:pt>
    <dgm:pt modelId="{7B0D6A06-8756-4CE3-AAE8-787947291C95}" type="pres">
      <dgm:prSet presAssocID="{353F2F04-D6F8-4C0F-8734-24AAD41CA737}" presName="node" presStyleLbl="node1" presStyleIdx="3" presStyleCnt="6">
        <dgm:presLayoutVars>
          <dgm:bulletEnabled val="1"/>
        </dgm:presLayoutVars>
      </dgm:prSet>
      <dgm:spPr/>
      <dgm:t>
        <a:bodyPr/>
        <a:lstStyle/>
        <a:p>
          <a:endParaRPr lang="ru-RU"/>
        </a:p>
      </dgm:t>
    </dgm:pt>
    <dgm:pt modelId="{BC985676-28FB-434A-9BB7-3E0F48369ADE}" type="pres">
      <dgm:prSet presAssocID="{2894B527-0280-4286-8B73-F58624C52067}" presName="sibTrans" presStyleCnt="0"/>
      <dgm:spPr/>
    </dgm:pt>
    <dgm:pt modelId="{3B9342EF-CE60-4BCC-A634-F5B9430DE0DE}" type="pres">
      <dgm:prSet presAssocID="{1D217493-CCBD-4933-94B2-E02C860A52CC}" presName="node" presStyleLbl="node1" presStyleIdx="4" presStyleCnt="6">
        <dgm:presLayoutVars>
          <dgm:bulletEnabled val="1"/>
        </dgm:presLayoutVars>
      </dgm:prSet>
      <dgm:spPr/>
      <dgm:t>
        <a:bodyPr/>
        <a:lstStyle/>
        <a:p>
          <a:endParaRPr lang="ru-RU"/>
        </a:p>
      </dgm:t>
    </dgm:pt>
    <dgm:pt modelId="{4001B4C4-B1D8-4653-AC26-38CA780BE3A4}" type="pres">
      <dgm:prSet presAssocID="{B7E91CBF-505A-46E1-B7E7-B6991FBE25B3}" presName="sibTrans" presStyleCnt="0"/>
      <dgm:spPr/>
    </dgm:pt>
    <dgm:pt modelId="{A2873981-4814-4D88-B31D-7AE773EB6E86}" type="pres">
      <dgm:prSet presAssocID="{08B3C254-779B-4966-A0D4-577713C9FE66}" presName="node" presStyleLbl="node1" presStyleIdx="5" presStyleCnt="6">
        <dgm:presLayoutVars>
          <dgm:bulletEnabled val="1"/>
        </dgm:presLayoutVars>
      </dgm:prSet>
      <dgm:spPr/>
      <dgm:t>
        <a:bodyPr/>
        <a:lstStyle/>
        <a:p>
          <a:endParaRPr lang="ru-RU"/>
        </a:p>
      </dgm:t>
    </dgm:pt>
  </dgm:ptLst>
  <dgm:cxnLst>
    <dgm:cxn modelId="{1ED373D7-A2A1-4306-B1C3-583AD16E5262}" type="presOf" srcId="{1D217493-CCBD-4933-94B2-E02C860A52CC}" destId="{3B9342EF-CE60-4BCC-A634-F5B9430DE0DE}" srcOrd="0" destOrd="0" presId="urn:microsoft.com/office/officeart/2005/8/layout/default#3"/>
    <dgm:cxn modelId="{01D74052-553D-47F8-930C-2CB08A2837F4}" type="presOf" srcId="{C4963950-5ABD-4811-A945-8846948A244B}" destId="{783014E6-A34B-45EE-87D4-527F8EE5BD74}" srcOrd="0" destOrd="0" presId="urn:microsoft.com/office/officeart/2005/8/layout/default#3"/>
    <dgm:cxn modelId="{6FB2CAFC-6A59-4612-AFA2-A9573E1937C3}" type="presOf" srcId="{08B3C254-779B-4966-A0D4-577713C9FE66}" destId="{A2873981-4814-4D88-B31D-7AE773EB6E86}" srcOrd="0" destOrd="0" presId="urn:microsoft.com/office/officeart/2005/8/layout/default#3"/>
    <dgm:cxn modelId="{4F4520EE-B943-4243-BF99-170BE7DC975B}" srcId="{7EC904F0-1AE8-4744-9087-98DD320D06AF}" destId="{C4963950-5ABD-4811-A945-8846948A244B}" srcOrd="2" destOrd="0" parTransId="{6E159205-F95D-422A-B4C7-82BDA934DFA1}" sibTransId="{4B9AD43E-699A-4F72-9A20-4AD8A55A99C0}"/>
    <dgm:cxn modelId="{62FD5EE8-7F5F-4335-83EF-F05763C15781}" type="presOf" srcId="{353F2F04-D6F8-4C0F-8734-24AAD41CA737}" destId="{7B0D6A06-8756-4CE3-AAE8-787947291C95}" srcOrd="0" destOrd="0" presId="urn:microsoft.com/office/officeart/2005/8/layout/default#3"/>
    <dgm:cxn modelId="{5E35C370-92C7-4403-B59E-B3E3B4A85D7E}" srcId="{7EC904F0-1AE8-4744-9087-98DD320D06AF}" destId="{EEB220D2-6C98-4157-8941-C926E010EAA5}" srcOrd="1" destOrd="0" parTransId="{AF36DDC0-7D07-48F1-BDAE-021BC2C83ECE}" sibTransId="{9F2C0B9C-8840-4AB1-A1EE-30B2982C957C}"/>
    <dgm:cxn modelId="{B3999A7A-F0A6-4105-B790-9E433C6867FF}" srcId="{7EC904F0-1AE8-4744-9087-98DD320D06AF}" destId="{08B3C254-779B-4966-A0D4-577713C9FE66}" srcOrd="5" destOrd="0" parTransId="{5BE88953-F32F-46B9-80F7-C0BD04778EE2}" sibTransId="{6B66917F-7CB0-4C3D-8539-E29E0F14C711}"/>
    <dgm:cxn modelId="{FE645055-9E58-4209-BF6F-11E26638C113}" type="presOf" srcId="{1C5B2B0E-782D-4A62-9C7A-2D420E118E30}" destId="{4AC539F5-060D-4CBF-808A-0E9C6ACB6202}" srcOrd="0" destOrd="0" presId="urn:microsoft.com/office/officeart/2005/8/layout/default#3"/>
    <dgm:cxn modelId="{816B0555-1FA1-4695-A5AB-FD519340B22B}" srcId="{7EC904F0-1AE8-4744-9087-98DD320D06AF}" destId="{353F2F04-D6F8-4C0F-8734-24AAD41CA737}" srcOrd="3" destOrd="0" parTransId="{E0066817-E214-4057-B6B9-F36234558F21}" sibTransId="{2894B527-0280-4286-8B73-F58624C52067}"/>
    <dgm:cxn modelId="{36005DBD-69FB-416B-A2D8-8A532A2290C0}" srcId="{7EC904F0-1AE8-4744-9087-98DD320D06AF}" destId="{1D217493-CCBD-4933-94B2-E02C860A52CC}" srcOrd="4" destOrd="0" parTransId="{B9FF77CD-DDC4-495D-A695-76349996323C}" sibTransId="{B7E91CBF-505A-46E1-B7E7-B6991FBE25B3}"/>
    <dgm:cxn modelId="{5BCBA856-1CC3-4027-A701-75A6AE06C08D}" type="presOf" srcId="{7EC904F0-1AE8-4744-9087-98DD320D06AF}" destId="{F9C752C4-62AB-438D-B2C6-B3A6C8F79D28}" srcOrd="0" destOrd="0" presId="urn:microsoft.com/office/officeart/2005/8/layout/default#3"/>
    <dgm:cxn modelId="{62481150-BDC0-43F4-A546-47A5261F6AF6}" srcId="{7EC904F0-1AE8-4744-9087-98DD320D06AF}" destId="{1C5B2B0E-782D-4A62-9C7A-2D420E118E30}" srcOrd="0" destOrd="0" parTransId="{695F8F91-7E33-4655-BD58-B5C6A1B01AD2}" sibTransId="{B9AFD83F-D468-4BA7-A646-B3DA558C180E}"/>
    <dgm:cxn modelId="{BD105B16-FB34-4684-8558-E2E2F02D86FF}" type="presOf" srcId="{EEB220D2-6C98-4157-8941-C926E010EAA5}" destId="{0B684F72-7F3C-42B9-B68B-3B04E29DC739}" srcOrd="0" destOrd="0" presId="urn:microsoft.com/office/officeart/2005/8/layout/default#3"/>
    <dgm:cxn modelId="{C8C79327-FA8D-4101-B16C-3CFC4B65792D}" type="presParOf" srcId="{F9C752C4-62AB-438D-B2C6-B3A6C8F79D28}" destId="{4AC539F5-060D-4CBF-808A-0E9C6ACB6202}" srcOrd="0" destOrd="0" presId="urn:microsoft.com/office/officeart/2005/8/layout/default#3"/>
    <dgm:cxn modelId="{0B1A9484-6971-47E4-B3D2-85EDC38F9C3B}" type="presParOf" srcId="{F9C752C4-62AB-438D-B2C6-B3A6C8F79D28}" destId="{D7A6C134-9455-471A-9ADA-59AE65017BEB}" srcOrd="1" destOrd="0" presId="urn:microsoft.com/office/officeart/2005/8/layout/default#3"/>
    <dgm:cxn modelId="{47299101-AD10-4CB0-998C-79A5735BEDE8}" type="presParOf" srcId="{F9C752C4-62AB-438D-B2C6-B3A6C8F79D28}" destId="{0B684F72-7F3C-42B9-B68B-3B04E29DC739}" srcOrd="2" destOrd="0" presId="urn:microsoft.com/office/officeart/2005/8/layout/default#3"/>
    <dgm:cxn modelId="{D7ED7901-FDA0-4946-BD7E-C0C58B76EA57}" type="presParOf" srcId="{F9C752C4-62AB-438D-B2C6-B3A6C8F79D28}" destId="{BC7EC878-DFAB-4A64-B6BD-05792B26DF11}" srcOrd="3" destOrd="0" presId="urn:microsoft.com/office/officeart/2005/8/layout/default#3"/>
    <dgm:cxn modelId="{035F7B19-B543-4294-860F-BCA6A0F09A2B}" type="presParOf" srcId="{F9C752C4-62AB-438D-B2C6-B3A6C8F79D28}" destId="{783014E6-A34B-45EE-87D4-527F8EE5BD74}" srcOrd="4" destOrd="0" presId="urn:microsoft.com/office/officeart/2005/8/layout/default#3"/>
    <dgm:cxn modelId="{5F40B896-C3BB-4149-B6FC-58F3B9917062}" type="presParOf" srcId="{F9C752C4-62AB-438D-B2C6-B3A6C8F79D28}" destId="{06AFB5E0-7C84-482F-8935-509D9528037C}" srcOrd="5" destOrd="0" presId="urn:microsoft.com/office/officeart/2005/8/layout/default#3"/>
    <dgm:cxn modelId="{8CEFC117-494E-46A9-9973-685134ACF0F3}" type="presParOf" srcId="{F9C752C4-62AB-438D-B2C6-B3A6C8F79D28}" destId="{7B0D6A06-8756-4CE3-AAE8-787947291C95}" srcOrd="6" destOrd="0" presId="urn:microsoft.com/office/officeart/2005/8/layout/default#3"/>
    <dgm:cxn modelId="{282339D4-F7A1-442D-852F-F0A3730ACCA0}" type="presParOf" srcId="{F9C752C4-62AB-438D-B2C6-B3A6C8F79D28}" destId="{BC985676-28FB-434A-9BB7-3E0F48369ADE}" srcOrd="7" destOrd="0" presId="urn:microsoft.com/office/officeart/2005/8/layout/default#3"/>
    <dgm:cxn modelId="{DBCEEF70-20A1-4C42-9B11-2CA71886DBE6}" type="presParOf" srcId="{F9C752C4-62AB-438D-B2C6-B3A6C8F79D28}" destId="{3B9342EF-CE60-4BCC-A634-F5B9430DE0DE}" srcOrd="8" destOrd="0" presId="urn:microsoft.com/office/officeart/2005/8/layout/default#3"/>
    <dgm:cxn modelId="{6106D0DC-C002-47D6-9876-4B770E59C24E}" type="presParOf" srcId="{F9C752C4-62AB-438D-B2C6-B3A6C8F79D28}" destId="{4001B4C4-B1D8-4653-AC26-38CA780BE3A4}" srcOrd="9" destOrd="0" presId="urn:microsoft.com/office/officeart/2005/8/layout/default#3"/>
    <dgm:cxn modelId="{7874D60F-BA39-4F6D-B2BE-8295FC9ADA8B}" type="presParOf" srcId="{F9C752C4-62AB-438D-B2C6-B3A6C8F79D28}" destId="{A2873981-4814-4D88-B31D-7AE773EB6E86}" srcOrd="10" destOrd="0" presId="urn:microsoft.com/office/officeart/2005/8/layout/defaul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3919E-B5FC-458E-B452-C93E5BBBA1F4}">
      <dsp:nvSpPr>
        <dsp:cNvPr id="0" name=""/>
        <dsp:cNvSpPr/>
      </dsp:nvSpPr>
      <dsp:spPr>
        <a:xfrm>
          <a:off x="0" y="492"/>
          <a:ext cx="1807594" cy="10845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ТВЕРДОСТЬ</a:t>
          </a:r>
          <a:endParaRPr lang="ru-RU" sz="1400" b="1" kern="1200" dirty="0">
            <a:solidFill>
              <a:schemeClr val="tx1"/>
            </a:solidFill>
          </a:endParaRPr>
        </a:p>
      </dsp:txBody>
      <dsp:txXfrm>
        <a:off x="0" y="492"/>
        <a:ext cx="1807594" cy="1084557"/>
      </dsp:txXfrm>
    </dsp:sp>
    <dsp:sp modelId="{D9398C3D-793E-496A-9BE5-78C858ED0A5D}">
      <dsp:nvSpPr>
        <dsp:cNvPr id="0" name=""/>
        <dsp:cNvSpPr/>
      </dsp:nvSpPr>
      <dsp:spPr>
        <a:xfrm>
          <a:off x="1988354" y="492"/>
          <a:ext cx="1807594" cy="10845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ПЛОТНОСТЬ</a:t>
          </a:r>
          <a:endParaRPr lang="ru-RU" sz="1400" b="1" kern="1200" dirty="0">
            <a:solidFill>
              <a:schemeClr val="tx1"/>
            </a:solidFill>
          </a:endParaRPr>
        </a:p>
      </dsp:txBody>
      <dsp:txXfrm>
        <a:off x="1988354" y="492"/>
        <a:ext cx="1807594" cy="1084557"/>
      </dsp:txXfrm>
    </dsp:sp>
    <dsp:sp modelId="{50112B0B-6AAC-4D5F-AF78-BFA55435F4D9}">
      <dsp:nvSpPr>
        <dsp:cNvPr id="0" name=""/>
        <dsp:cNvSpPr/>
      </dsp:nvSpPr>
      <dsp:spPr>
        <a:xfrm>
          <a:off x="3976709" y="492"/>
          <a:ext cx="1807594" cy="10845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СПАЙНОСТЬ</a:t>
          </a:r>
          <a:endParaRPr lang="ru-RU" sz="1400" b="1" kern="1200" dirty="0">
            <a:solidFill>
              <a:schemeClr val="tx1"/>
            </a:solidFill>
          </a:endParaRPr>
        </a:p>
      </dsp:txBody>
      <dsp:txXfrm>
        <a:off x="3976709" y="492"/>
        <a:ext cx="1807594" cy="1084557"/>
      </dsp:txXfrm>
    </dsp:sp>
    <dsp:sp modelId="{1550B38F-2255-4985-A427-D64DFC7B404F}">
      <dsp:nvSpPr>
        <dsp:cNvPr id="0" name=""/>
        <dsp:cNvSpPr/>
      </dsp:nvSpPr>
      <dsp:spPr>
        <a:xfrm>
          <a:off x="0" y="1265809"/>
          <a:ext cx="1807594" cy="10845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ПЛАСТИЧНОСТЬ</a:t>
          </a:r>
          <a:endParaRPr lang="ru-RU" kern="1200" dirty="0"/>
        </a:p>
      </dsp:txBody>
      <dsp:txXfrm>
        <a:off x="0" y="1265809"/>
        <a:ext cx="1807594" cy="1084557"/>
      </dsp:txXfrm>
    </dsp:sp>
    <dsp:sp modelId="{C4C51E63-844B-4E22-8173-548E5A105375}">
      <dsp:nvSpPr>
        <dsp:cNvPr id="0" name=""/>
        <dsp:cNvSpPr/>
      </dsp:nvSpPr>
      <dsp:spPr>
        <a:xfrm>
          <a:off x="1988354" y="1265809"/>
          <a:ext cx="1807594" cy="10845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ИЗЛОМ</a:t>
          </a:r>
          <a:endParaRPr lang="ru-RU" sz="1400" b="1" kern="1200" dirty="0">
            <a:solidFill>
              <a:schemeClr val="tx1"/>
            </a:solidFill>
          </a:endParaRPr>
        </a:p>
      </dsp:txBody>
      <dsp:txXfrm>
        <a:off x="1988354" y="1265809"/>
        <a:ext cx="1807594" cy="1084557"/>
      </dsp:txXfrm>
    </dsp:sp>
    <dsp:sp modelId="{6C27DC3E-2F27-44E1-B45E-591FE14711DA}">
      <dsp:nvSpPr>
        <dsp:cNvPr id="0" name=""/>
        <dsp:cNvSpPr/>
      </dsp:nvSpPr>
      <dsp:spPr>
        <a:xfrm>
          <a:off x="3976709" y="1265809"/>
          <a:ext cx="1807594" cy="10845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КОВКОСТЬ</a:t>
          </a:r>
        </a:p>
      </dsp:txBody>
      <dsp:txXfrm>
        <a:off x="3976709" y="1265809"/>
        <a:ext cx="1807594" cy="1084557"/>
      </dsp:txXfrm>
    </dsp:sp>
    <dsp:sp modelId="{819263D8-97E7-4757-A7F4-B607703AD5AD}">
      <dsp:nvSpPr>
        <dsp:cNvPr id="0" name=""/>
        <dsp:cNvSpPr/>
      </dsp:nvSpPr>
      <dsp:spPr>
        <a:xfrm>
          <a:off x="1988354" y="2531125"/>
          <a:ext cx="1807594" cy="108455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1400" b="1" kern="1200" dirty="0" smtClean="0">
              <a:solidFill>
                <a:schemeClr val="tx1"/>
              </a:solidFill>
            </a:rPr>
            <a:t>УПРУГОСТЬ</a:t>
          </a:r>
        </a:p>
        <a:p>
          <a:pPr lvl="0" algn="ctr" defTabSz="2311400">
            <a:lnSpc>
              <a:spcPct val="90000"/>
            </a:lnSpc>
            <a:spcBef>
              <a:spcPct val="0"/>
            </a:spcBef>
            <a:spcAft>
              <a:spcPct val="35000"/>
            </a:spcAft>
          </a:pPr>
          <a:endParaRPr lang="ru-RU" kern="1200" dirty="0"/>
        </a:p>
      </dsp:txBody>
      <dsp:txXfrm>
        <a:off x="1988354" y="2531125"/>
        <a:ext cx="1807594" cy="1084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81A9D-6812-480E-9248-9C9705498453}">
      <dsp:nvSpPr>
        <dsp:cNvPr id="0" name=""/>
        <dsp:cNvSpPr/>
      </dsp:nvSpPr>
      <dsp:spPr>
        <a:xfrm>
          <a:off x="916483" y="1984"/>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ОКРАСКА (цвет)</a:t>
          </a:r>
          <a:endParaRPr lang="ru-RU" sz="1400" b="1" kern="1200" dirty="0">
            <a:solidFill>
              <a:schemeClr val="tx1"/>
            </a:solidFill>
          </a:endParaRPr>
        </a:p>
      </dsp:txBody>
      <dsp:txXfrm>
        <a:off x="916483" y="1984"/>
        <a:ext cx="2030015" cy="1218009"/>
      </dsp:txXfrm>
    </dsp:sp>
    <dsp:sp modelId="{53703B23-3C1F-4CD0-9EBB-7C511F0521AD}">
      <dsp:nvSpPr>
        <dsp:cNvPr id="0" name=""/>
        <dsp:cNvSpPr/>
      </dsp:nvSpPr>
      <dsp:spPr>
        <a:xfrm>
          <a:off x="3149500" y="1984"/>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ЦВЕТНАЯ ИРИЗАЦИЯ</a:t>
          </a:r>
          <a:endParaRPr lang="ru-RU" sz="1400" b="1" kern="1200" dirty="0">
            <a:solidFill>
              <a:schemeClr val="tx1"/>
            </a:solidFill>
          </a:endParaRPr>
        </a:p>
      </dsp:txBody>
      <dsp:txXfrm>
        <a:off x="3149500" y="1984"/>
        <a:ext cx="2030015" cy="1218009"/>
      </dsp:txXfrm>
    </dsp:sp>
    <dsp:sp modelId="{2D0D2BDA-B50B-4B19-831C-3381495CEC3C}">
      <dsp:nvSpPr>
        <dsp:cNvPr id="0" name=""/>
        <dsp:cNvSpPr/>
      </dsp:nvSpPr>
      <dsp:spPr>
        <a:xfrm>
          <a:off x="916483" y="1422995"/>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БЛЕСК</a:t>
          </a:r>
          <a:endParaRPr lang="ru-RU" sz="1400" b="1" kern="1200" dirty="0">
            <a:solidFill>
              <a:schemeClr val="tx1"/>
            </a:solidFill>
          </a:endParaRPr>
        </a:p>
      </dsp:txBody>
      <dsp:txXfrm>
        <a:off x="916483" y="1422995"/>
        <a:ext cx="2030015" cy="1218009"/>
      </dsp:txXfrm>
    </dsp:sp>
    <dsp:sp modelId="{3BAD0551-1C4F-442D-A6ED-82236E07F80B}">
      <dsp:nvSpPr>
        <dsp:cNvPr id="0" name=""/>
        <dsp:cNvSpPr/>
      </dsp:nvSpPr>
      <dsp:spPr>
        <a:xfrm>
          <a:off x="3149500" y="1422995"/>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ПРОЗРАЧНОСТЬ</a:t>
          </a:r>
          <a:endParaRPr lang="ru-RU" sz="1400" b="1" kern="1200" dirty="0">
            <a:solidFill>
              <a:schemeClr val="tx1"/>
            </a:solidFill>
          </a:endParaRPr>
        </a:p>
      </dsp:txBody>
      <dsp:txXfrm>
        <a:off x="3149500" y="1422995"/>
        <a:ext cx="2030015" cy="1218009"/>
      </dsp:txXfrm>
    </dsp:sp>
    <dsp:sp modelId="{FF411F3B-10E9-4B2F-9081-584FF1C4099F}">
      <dsp:nvSpPr>
        <dsp:cNvPr id="0" name=""/>
        <dsp:cNvSpPr/>
      </dsp:nvSpPr>
      <dsp:spPr>
        <a:xfrm>
          <a:off x="916483" y="2844006"/>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ДВУПРЕЛОМЛЕНИЕ</a:t>
          </a:r>
          <a:endParaRPr lang="ru-RU" sz="1400" b="1" kern="1200" dirty="0">
            <a:solidFill>
              <a:schemeClr val="tx1"/>
            </a:solidFill>
          </a:endParaRPr>
        </a:p>
      </dsp:txBody>
      <dsp:txXfrm>
        <a:off x="916483" y="2844006"/>
        <a:ext cx="2030015" cy="1218009"/>
      </dsp:txXfrm>
    </dsp:sp>
    <dsp:sp modelId="{23F9607A-1DFE-42E0-835F-D251261B0573}">
      <dsp:nvSpPr>
        <dsp:cNvPr id="0" name=""/>
        <dsp:cNvSpPr/>
      </dsp:nvSpPr>
      <dsp:spPr>
        <a:xfrm>
          <a:off x="3149500" y="2844006"/>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ЦВЕТ ЧЕРТЫ</a:t>
          </a:r>
          <a:endParaRPr lang="ru-RU" sz="1400" b="1" kern="1200" dirty="0">
            <a:solidFill>
              <a:schemeClr val="tx1"/>
            </a:solidFill>
          </a:endParaRPr>
        </a:p>
      </dsp:txBody>
      <dsp:txXfrm>
        <a:off x="3149500" y="2844006"/>
        <a:ext cx="2030015" cy="121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539F5-060D-4CBF-808A-0E9C6ACB6202}">
      <dsp:nvSpPr>
        <dsp:cNvPr id="0" name=""/>
        <dsp:cNvSpPr/>
      </dsp:nvSpPr>
      <dsp:spPr>
        <a:xfrm>
          <a:off x="916483" y="1984"/>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МАГНИТНЫЕ</a:t>
          </a:r>
          <a:endParaRPr lang="ru-RU" sz="1400" b="1" kern="1200" dirty="0">
            <a:solidFill>
              <a:schemeClr val="tx1"/>
            </a:solidFill>
          </a:endParaRPr>
        </a:p>
      </dsp:txBody>
      <dsp:txXfrm>
        <a:off x="916483" y="1984"/>
        <a:ext cx="2030015" cy="1218009"/>
      </dsp:txXfrm>
    </dsp:sp>
    <dsp:sp modelId="{0B684F72-7F3C-42B9-B68B-3B04E29DC739}">
      <dsp:nvSpPr>
        <dsp:cNvPr id="0" name=""/>
        <dsp:cNvSpPr/>
      </dsp:nvSpPr>
      <dsp:spPr>
        <a:xfrm>
          <a:off x="3149500" y="1984"/>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ЭЛЕКТРИЧЕСКИЕ</a:t>
          </a:r>
          <a:endParaRPr lang="ru-RU" sz="1400" b="1" kern="1200" dirty="0">
            <a:solidFill>
              <a:schemeClr val="tx1"/>
            </a:solidFill>
          </a:endParaRPr>
        </a:p>
      </dsp:txBody>
      <dsp:txXfrm>
        <a:off x="3149500" y="1984"/>
        <a:ext cx="2030015" cy="1218009"/>
      </dsp:txXfrm>
    </dsp:sp>
    <dsp:sp modelId="{783014E6-A34B-45EE-87D4-527F8EE5BD74}">
      <dsp:nvSpPr>
        <dsp:cNvPr id="0" name=""/>
        <dsp:cNvSpPr/>
      </dsp:nvSpPr>
      <dsp:spPr>
        <a:xfrm>
          <a:off x="916483" y="1422995"/>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ХИМИЧЕСКИЕ</a:t>
          </a:r>
          <a:endParaRPr lang="ru-RU" sz="1400" b="1" kern="1200" dirty="0">
            <a:solidFill>
              <a:schemeClr val="tx1"/>
            </a:solidFill>
          </a:endParaRPr>
        </a:p>
      </dsp:txBody>
      <dsp:txXfrm>
        <a:off x="916483" y="1422995"/>
        <a:ext cx="2030015" cy="1218009"/>
      </dsp:txXfrm>
    </dsp:sp>
    <dsp:sp modelId="{7B0D6A06-8756-4CE3-AAE8-787947291C95}">
      <dsp:nvSpPr>
        <dsp:cNvPr id="0" name=""/>
        <dsp:cNvSpPr/>
      </dsp:nvSpPr>
      <dsp:spPr>
        <a:xfrm>
          <a:off x="3149500" y="1422995"/>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РАДИОАКТИВНЫЕ</a:t>
          </a:r>
          <a:endParaRPr lang="ru-RU" sz="1400" b="1" kern="1200" dirty="0">
            <a:solidFill>
              <a:schemeClr val="tx1"/>
            </a:solidFill>
          </a:endParaRPr>
        </a:p>
      </dsp:txBody>
      <dsp:txXfrm>
        <a:off x="3149500" y="1422995"/>
        <a:ext cx="2030015" cy="1218009"/>
      </dsp:txXfrm>
    </dsp:sp>
    <dsp:sp modelId="{3B9342EF-CE60-4BCC-A634-F5B9430DE0DE}">
      <dsp:nvSpPr>
        <dsp:cNvPr id="0" name=""/>
        <dsp:cNvSpPr/>
      </dsp:nvSpPr>
      <dsp:spPr>
        <a:xfrm>
          <a:off x="916483" y="2844006"/>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ВКУС И ЗАПАХ</a:t>
          </a:r>
          <a:endParaRPr lang="ru-RU" sz="1400" b="1" kern="1200" dirty="0">
            <a:solidFill>
              <a:schemeClr val="tx1"/>
            </a:solidFill>
          </a:endParaRPr>
        </a:p>
      </dsp:txBody>
      <dsp:txXfrm>
        <a:off x="916483" y="2844006"/>
        <a:ext cx="2030015" cy="1218009"/>
      </dsp:txXfrm>
    </dsp:sp>
    <dsp:sp modelId="{A2873981-4814-4D88-B31D-7AE773EB6E86}">
      <dsp:nvSpPr>
        <dsp:cNvPr id="0" name=""/>
        <dsp:cNvSpPr/>
      </dsp:nvSpPr>
      <dsp:spPr>
        <a:xfrm>
          <a:off x="3149500" y="2844006"/>
          <a:ext cx="2030015" cy="12180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ОЩУЩУНИЕ ПРИ СОПРИКОСНОВЕНИИ</a:t>
          </a:r>
          <a:endParaRPr lang="ru-RU" sz="1400" b="1" kern="1200" dirty="0">
            <a:solidFill>
              <a:schemeClr val="tx1"/>
            </a:solidFill>
          </a:endParaRPr>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AC19C-BA04-4FA7-A0D2-1C3B8263DF99}" type="datetimeFigureOut">
              <a:rPr lang="ru-RU" smtClean="0"/>
              <a:pPr/>
              <a:t>05.06.2013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317D4-E4CA-49F9-8DEC-473F01DAAD7F}" type="slidenum">
              <a:rPr lang="ru-RU" smtClean="0"/>
              <a:pPr/>
              <a:t>‹#›</a:t>
            </a:fld>
            <a:endParaRPr lang="ru-RU"/>
          </a:p>
        </p:txBody>
      </p:sp>
    </p:spTree>
    <p:extLst>
      <p:ext uri="{BB962C8B-B14F-4D97-AF65-F5344CB8AC3E}">
        <p14:creationId xmlns:p14="http://schemas.microsoft.com/office/powerpoint/2010/main" xmlns="" val="193627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7B21EC5-45B7-4150-A20A-5DCDAE9B1E27}" type="datetimeFigureOut">
              <a:rPr lang="ru-RU" smtClean="0"/>
              <a:pPr/>
              <a:t>05.06.2013</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1351111-8AED-4142-8F7B-D2C1BFEC25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B21EC5-45B7-4150-A20A-5DCDAE9B1E27}" type="datetimeFigureOut">
              <a:rPr lang="ru-RU" smtClean="0"/>
              <a:pPr/>
              <a:t>05.06.2013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351111-8AED-4142-8F7B-D2C1BFEC25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B21EC5-45B7-4150-A20A-5DCDAE9B1E27}" type="datetimeFigureOut">
              <a:rPr lang="ru-RU" smtClean="0"/>
              <a:pPr/>
              <a:t>05.06.2013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351111-8AED-4142-8F7B-D2C1BFEC25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7B21EC5-45B7-4150-A20A-5DCDAE9B1E27}" type="datetimeFigureOut">
              <a:rPr lang="ru-RU" smtClean="0"/>
              <a:pPr/>
              <a:t>05.06.2013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351111-8AED-4142-8F7B-D2C1BFEC25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B21EC5-45B7-4150-A20A-5DCDAE9B1E27}" type="datetimeFigureOut">
              <a:rPr lang="ru-RU" smtClean="0"/>
              <a:pPr/>
              <a:t>05.06.2013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1351111-8AED-4142-8F7B-D2C1BFEC25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7B21EC5-45B7-4150-A20A-5DCDAE9B1E27}" type="datetimeFigureOut">
              <a:rPr lang="ru-RU" smtClean="0"/>
              <a:pPr/>
              <a:t>05.06.2013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1351111-8AED-4142-8F7B-D2C1BFEC250A}"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7B21EC5-45B7-4150-A20A-5DCDAE9B1E27}" type="datetimeFigureOut">
              <a:rPr lang="ru-RU" smtClean="0"/>
              <a:pPr/>
              <a:t>05.06.2013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1351111-8AED-4142-8F7B-D2C1BFEC250A}"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7B21EC5-45B7-4150-A20A-5DCDAE9B1E27}" type="datetimeFigureOut">
              <a:rPr lang="ru-RU" smtClean="0"/>
              <a:pPr/>
              <a:t>05.06.2013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1351111-8AED-4142-8F7B-D2C1BFEC25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21EC5-45B7-4150-A20A-5DCDAE9B1E27}" type="datetimeFigureOut">
              <a:rPr lang="ru-RU" smtClean="0"/>
              <a:pPr/>
              <a:t>05.06.2013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1351111-8AED-4142-8F7B-D2C1BFEC25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47B21EC5-45B7-4150-A20A-5DCDAE9B1E27}" type="datetimeFigureOut">
              <a:rPr lang="ru-RU" smtClean="0"/>
              <a:pPr/>
              <a:t>05.06.2013</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41351111-8AED-4142-8F7B-D2C1BFEC25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47B21EC5-45B7-4150-A20A-5DCDAE9B1E27}" type="datetimeFigureOut">
              <a:rPr lang="ru-RU" smtClean="0"/>
              <a:pPr/>
              <a:t>05.06.2013</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41351111-8AED-4142-8F7B-D2C1BFEC25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7B21EC5-45B7-4150-A20A-5DCDAE9B1E27}" type="datetimeFigureOut">
              <a:rPr lang="ru-RU" smtClean="0"/>
              <a:pPr/>
              <a:t>05.06.2013</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1351111-8AED-4142-8F7B-D2C1BFEC25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hyperlink" Target="http://ru.wikipedia.org/wiki/%D0%9A%D0%B2%D0%B0%D1%80%D1%86" TargetMode="External"/><Relationship Id="rId3" Type="http://schemas.openxmlformats.org/officeDocument/2006/relationships/hyperlink" Target="http://ru.wikipedia.org/wiki/%D0%93%D0%B8%D0%BF%D1%81" TargetMode="External"/><Relationship Id="rId7" Type="http://schemas.openxmlformats.org/officeDocument/2006/relationships/hyperlink" Target="http://ru.wikipedia.org/wiki/%D0%9E%D1%80%D1%82%D0%BE%D0%BA%D0%BB%D0%B0%D0%B7" TargetMode="External"/><Relationship Id="rId2" Type="http://schemas.openxmlformats.org/officeDocument/2006/relationships/hyperlink" Target="http://ru.wikipedia.org/wiki/%D0%A2%D0%B0%D0%BB%D1%8C%D0%BA" TargetMode="External"/><Relationship Id="rId1" Type="http://schemas.openxmlformats.org/officeDocument/2006/relationships/slideLayout" Target="../slideLayouts/slideLayout2.xml"/><Relationship Id="rId6" Type="http://schemas.openxmlformats.org/officeDocument/2006/relationships/hyperlink" Target="http://ru.wikipedia.org/wiki/%D0%90%D0%BF%D0%B0%D1%82%D0%B8%D1%82" TargetMode="External"/><Relationship Id="rId11" Type="http://schemas.openxmlformats.org/officeDocument/2006/relationships/hyperlink" Target="http://ru.wikipedia.org/wiki/%D0%90%D0%BB%D0%BC%D0%B0%D0%B7" TargetMode="External"/><Relationship Id="rId5" Type="http://schemas.openxmlformats.org/officeDocument/2006/relationships/hyperlink" Target="http://ru.wikipedia.org/wiki/%D0%A4%D0%BB%D1%8E%D0%BE%D1%80%D0%B8%D1%82" TargetMode="External"/><Relationship Id="rId10" Type="http://schemas.openxmlformats.org/officeDocument/2006/relationships/hyperlink" Target="http://ru.wikipedia.org/wiki/%D0%9A%D0%BE%D1%80%D1%83%D0%BD%D0%B4" TargetMode="External"/><Relationship Id="rId4" Type="http://schemas.openxmlformats.org/officeDocument/2006/relationships/hyperlink" Target="http://ru.wikipedia.org/wiki/%D0%9A%D0%B0%D0%BB%D1%8C%D1%86%D0%B8%D1%82" TargetMode="External"/><Relationship Id="rId9" Type="http://schemas.openxmlformats.org/officeDocument/2006/relationships/hyperlink" Target="http://ru.wikipedia.org/wiki/%D0%A2%D0%BE%D0%BF%D0%B0%D0%B7"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ru.wikipedia.org/wiki/%D0%9D%D0%B5%D1%84%D0%B5%D0%BB%D0%B8%D0%BD" TargetMode="External"/><Relationship Id="rId3" Type="http://schemas.openxmlformats.org/officeDocument/2006/relationships/hyperlink" Target="http://ru.wikipedia.org/wiki/%D0%93%D1%80%D0%B0%D1%84%D0%B8%D1%82" TargetMode="External"/><Relationship Id="rId7" Type="http://schemas.openxmlformats.org/officeDocument/2006/relationships/hyperlink" Target="http://ru.wikipedia.org/wiki/%D0%90%D0%BF%D0%B0%D1%82%D0%B8%D1%82" TargetMode="External"/><Relationship Id="rId2" Type="http://schemas.openxmlformats.org/officeDocument/2006/relationships/hyperlink" Target="http://ru.wikipedia.org/wiki/%D0%9C%D0%B8%D0%BD%D0%B5%D1%80%D0%B0%D0%BB" TargetMode="External"/><Relationship Id="rId1" Type="http://schemas.openxmlformats.org/officeDocument/2006/relationships/slideLayout" Target="../slideLayouts/slideLayout2.xml"/><Relationship Id="rId6" Type="http://schemas.openxmlformats.org/officeDocument/2006/relationships/hyperlink" Target="http://ru.wikipedia.org/wiki/%D0%9E%D1%80%D1%82%D0%BE%D0%BA%D0%BB%D0%B0%D0%B7" TargetMode="External"/><Relationship Id="rId5" Type="http://schemas.openxmlformats.org/officeDocument/2006/relationships/hyperlink" Target="http://ru.wikipedia.org/wiki/%D0%93%D0%B0%D0%BB%D0%B5%D0%BD%D0%B8%D1%82" TargetMode="External"/><Relationship Id="rId4" Type="http://schemas.openxmlformats.org/officeDocument/2006/relationships/hyperlink" Target="http://ru.wikipedia.org/wiki/%D0%9A%D0%B0%D0%BB%D1%8C%D1%86%D0%B8%D1%82" TargetMode="External"/><Relationship Id="rId9" Type="http://schemas.openxmlformats.org/officeDocument/2006/relationships/hyperlink" Target="http://ru.wikipedia.org/wiki/%D0%90%D0%BC%D0%B5%D1%82%D0%B8%D1%81%D1%8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D0%9A%D0%BE%D0%B2%D0%BA%D0%BE%D1%81%D1%82%D1%8C" TargetMode="External"/><Relationship Id="rId2" Type="http://schemas.openxmlformats.org/officeDocument/2006/relationships/hyperlink" Target="http://ru.wikipedia.org/wiki/%D0%A5%D1%80%D1%83%D0%BF%D0%BA%D0%BE%D1%81%D1%82%D1%8C" TargetMode="External"/><Relationship Id="rId1" Type="http://schemas.openxmlformats.org/officeDocument/2006/relationships/slideLayout" Target="../slideLayouts/slideLayout2.xml"/><Relationship Id="rId6" Type="http://schemas.openxmlformats.org/officeDocument/2006/relationships/hyperlink" Target="http://ru.wikipedia.org/wiki/%D0%9C%D0%B8%D0%BD%D0%B5%D1%80%D0%B0%D0%BB%D1%8C%D0%BD%D1%8B%D0%B5_%D0%B0%D0%B3%D1%80%D0%B5%D0%B3%D0%B0%D1%82%D1%8B" TargetMode="External"/><Relationship Id="rId5" Type="http://schemas.openxmlformats.org/officeDocument/2006/relationships/hyperlink" Target="http://ru.wikipedia.org/wiki/%D0%A1%D0%BF%D0%B0%D0%B9%D0%BD%D0%BE%D1%81%D1%82%D1%8C" TargetMode="External"/><Relationship Id="rId4" Type="http://schemas.openxmlformats.org/officeDocument/2006/relationships/hyperlink" Target="http://ru.wikipedia.org/wiki/%D0%9A%D1%80%D0%B8%D1%81%D1%82%D0%B0%D0%BB%D0%BB%D0%B8%D1%87%D0%B5%D1%81%D0%BA%D0%B0%D1%8F_%D1%81%D1%82%D1%80%D1%83%D0%BA%D1%82%D1%83%D1%80%D0%B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smGrid">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47664" y="188640"/>
            <a:ext cx="5723468" cy="1080120"/>
          </a:xfrm>
        </p:spPr>
        <p:txBody>
          <a:bodyPr>
            <a:noAutofit/>
          </a:bodyPr>
          <a:lstStyle/>
          <a:p>
            <a:r>
              <a:rPr lang="ru-RU" sz="1400" b="1" dirty="0" smtClean="0">
                <a:latin typeface="+mn-lt"/>
              </a:rPr>
              <a:t>Учреждение образования</a:t>
            </a:r>
            <a:br>
              <a:rPr lang="ru-RU" sz="1400" b="1" dirty="0" smtClean="0">
                <a:latin typeface="+mn-lt"/>
              </a:rPr>
            </a:br>
            <a:r>
              <a:rPr lang="ru-RU" sz="1400" b="1" dirty="0" smtClean="0">
                <a:latin typeface="+mn-lt"/>
              </a:rPr>
              <a:t>«Гомельский государственный университет </a:t>
            </a:r>
            <a:br>
              <a:rPr lang="ru-RU" sz="1400" b="1" dirty="0" smtClean="0">
                <a:latin typeface="+mn-lt"/>
              </a:rPr>
            </a:br>
            <a:r>
              <a:rPr lang="ru-RU" sz="1400" b="1" dirty="0" smtClean="0">
                <a:latin typeface="+mn-lt"/>
              </a:rPr>
              <a:t>имени Франциска Скорины»</a:t>
            </a:r>
            <a:br>
              <a:rPr lang="ru-RU" sz="1400" b="1" dirty="0" smtClean="0">
                <a:latin typeface="+mn-lt"/>
              </a:rPr>
            </a:br>
            <a:r>
              <a:rPr lang="ru-RU" sz="1400" b="1" dirty="0" smtClean="0">
                <a:latin typeface="+mn-lt"/>
              </a:rPr>
              <a:t>Кафедра геологии и разведки полезных ископаемых</a:t>
            </a:r>
            <a:r>
              <a:rPr lang="ru-RU" sz="1600" b="1" dirty="0" smtClean="0">
                <a:latin typeface="+mn-lt"/>
              </a:rPr>
              <a:t/>
            </a:r>
            <a:br>
              <a:rPr lang="ru-RU" sz="1600" b="1" dirty="0" smtClean="0">
                <a:latin typeface="+mn-lt"/>
              </a:rPr>
            </a:br>
            <a:endParaRPr lang="ru-RU" sz="1600" b="1" dirty="0">
              <a:latin typeface="+mn-lt"/>
            </a:endParaRPr>
          </a:p>
        </p:txBody>
      </p:sp>
      <p:sp>
        <p:nvSpPr>
          <p:cNvPr id="3" name="Подзаголовок 2"/>
          <p:cNvSpPr>
            <a:spLocks noGrp="1"/>
          </p:cNvSpPr>
          <p:nvPr>
            <p:ph type="subTitle" idx="1"/>
          </p:nvPr>
        </p:nvSpPr>
        <p:spPr>
          <a:xfrm>
            <a:off x="827584" y="2564904"/>
            <a:ext cx="7200800" cy="1524000"/>
          </a:xfrm>
        </p:spPr>
        <p:txBody>
          <a:bodyPr>
            <a:noAutofit/>
          </a:bodyPr>
          <a:lstStyle/>
          <a:p>
            <a:r>
              <a:rPr lang="ru-RU" sz="3600" b="1" dirty="0" smtClean="0">
                <a:solidFill>
                  <a:schemeClr val="tx1"/>
                </a:solidFill>
                <a:effectLst>
                  <a:outerShdw blurRad="38100" dist="38100" dir="2700000" algn="tl">
                    <a:srgbClr val="000000">
                      <a:alpha val="43137"/>
                    </a:srgbClr>
                  </a:outerShdw>
                </a:effectLst>
              </a:rPr>
              <a:t>СВОЙСТВА МИНЕРАЛОВ</a:t>
            </a:r>
            <a:endParaRPr lang="ru-RU" sz="3600" b="1"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5004048" y="4679558"/>
            <a:ext cx="3096344" cy="523220"/>
          </a:xfrm>
          <a:prstGeom prst="rect">
            <a:avLst/>
          </a:prstGeom>
          <a:noFill/>
        </p:spPr>
        <p:txBody>
          <a:bodyPr wrap="square" rtlCol="0">
            <a:spAutoFit/>
          </a:bodyPr>
          <a:lstStyle/>
          <a:p>
            <a:pPr algn="r"/>
            <a:r>
              <a:rPr lang="ru-RU" sz="1400" b="1" dirty="0" smtClean="0"/>
              <a:t>Ассистент </a:t>
            </a:r>
          </a:p>
          <a:p>
            <a:pPr algn="r"/>
            <a:r>
              <a:rPr lang="ru-RU" sz="1400" b="1" dirty="0" smtClean="0"/>
              <a:t>    </a:t>
            </a:r>
            <a:r>
              <a:rPr lang="ru-RU" sz="1400" b="1" dirty="0" err="1" smtClean="0"/>
              <a:t>Мележ</a:t>
            </a:r>
            <a:r>
              <a:rPr lang="ru-RU" sz="1400" b="1" dirty="0" smtClean="0"/>
              <a:t> Т.А.</a:t>
            </a:r>
            <a:endParaRPr lang="ru-RU" sz="1400" b="1" dirty="0"/>
          </a:p>
        </p:txBody>
      </p:sp>
      <p:sp>
        <p:nvSpPr>
          <p:cNvPr id="5" name="TextBox 4"/>
          <p:cNvSpPr txBox="1"/>
          <p:nvPr/>
        </p:nvSpPr>
        <p:spPr>
          <a:xfrm>
            <a:off x="3275856" y="5339647"/>
            <a:ext cx="2952328" cy="307777"/>
          </a:xfrm>
          <a:prstGeom prst="rect">
            <a:avLst/>
          </a:prstGeom>
          <a:noFill/>
        </p:spPr>
        <p:txBody>
          <a:bodyPr wrap="square" rtlCol="0">
            <a:spAutoFit/>
          </a:bodyPr>
          <a:lstStyle/>
          <a:p>
            <a:pPr algn="ctr"/>
            <a:r>
              <a:rPr lang="ru-RU" sz="1400" b="1" dirty="0" smtClean="0"/>
              <a:t>Гомель, 2013</a:t>
            </a:r>
            <a:endParaRPr lang="ru-RU" sz="1400" b="1" dirty="0"/>
          </a:p>
        </p:txBody>
      </p:sp>
    </p:spTree>
    <p:extLst>
      <p:ext uri="{BB962C8B-B14F-4D97-AF65-F5344CB8AC3E}">
        <p14:creationId xmlns:p14="http://schemas.microsoft.com/office/powerpoint/2010/main" xmlns="" val="1575222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10713" y="163894"/>
            <a:ext cx="4541420" cy="81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Оптические свойства минералов</a:t>
            </a:r>
          </a:p>
          <a:p>
            <a:pPr algn="ctr"/>
            <a:r>
              <a:rPr lang="ru-RU" b="1" dirty="0" smtClean="0">
                <a:solidFill>
                  <a:schemeClr val="tx1"/>
                </a:solidFill>
              </a:rPr>
              <a:t>1. </a:t>
            </a:r>
            <a:r>
              <a:rPr lang="ru-RU" b="1" dirty="0">
                <a:solidFill>
                  <a:schemeClr val="tx1"/>
                </a:solidFill>
              </a:rPr>
              <a:t>Ц</a:t>
            </a:r>
            <a:r>
              <a:rPr lang="ru-RU" b="1" dirty="0" smtClean="0">
                <a:solidFill>
                  <a:schemeClr val="tx1"/>
                </a:solidFill>
              </a:rPr>
              <a:t>вет</a:t>
            </a:r>
            <a:endParaRPr lang="ru-RU" b="1" dirty="0">
              <a:solidFill>
                <a:schemeClr val="tx1"/>
              </a:solidFill>
            </a:endParaRPr>
          </a:p>
        </p:txBody>
      </p:sp>
      <p:sp>
        <p:nvSpPr>
          <p:cNvPr id="5" name="TextBox 4"/>
          <p:cNvSpPr txBox="1"/>
          <p:nvPr/>
        </p:nvSpPr>
        <p:spPr>
          <a:xfrm>
            <a:off x="755576" y="1052736"/>
            <a:ext cx="7632848" cy="2308324"/>
          </a:xfrm>
          <a:prstGeom prst="rect">
            <a:avLst/>
          </a:prstGeom>
          <a:noFill/>
        </p:spPr>
        <p:txBody>
          <a:bodyPr wrap="square" rtlCol="0">
            <a:spAutoFit/>
          </a:bodyPr>
          <a:lstStyle/>
          <a:p>
            <a:pPr indent="446088" algn="just"/>
            <a:r>
              <a:rPr lang="ru-RU" sz="1400" b="1" dirty="0" smtClean="0"/>
              <a:t>Цвет </a:t>
            </a:r>
            <a:r>
              <a:rPr lang="ru-RU" sz="1400" b="1" dirty="0"/>
              <a:t>минералов может быть самым разнообразным. Нередко окраска одного и того же минерала весьма изменчива, что зависит от вхождения в его состав разнообразных примесей. Иногда для одного и того же минерала в зависимости от его цвета используют разные названия. </a:t>
            </a:r>
            <a:endParaRPr lang="ru-RU" sz="1400" b="1" dirty="0" smtClean="0"/>
          </a:p>
          <a:p>
            <a:pPr indent="446088" algn="just"/>
            <a:r>
              <a:rPr lang="ru-RU" sz="1400" b="1" dirty="0" smtClean="0"/>
              <a:t>Например</a:t>
            </a:r>
            <a:r>
              <a:rPr lang="ru-RU" sz="1400" b="1" dirty="0"/>
              <a:t>, кварц обычно бесцветен и его прозрачная разновидность, представленная хорошо </a:t>
            </a:r>
            <a:r>
              <a:rPr lang="ru-RU" sz="1400" b="1" dirty="0" smtClean="0"/>
              <a:t>огранёнными </a:t>
            </a:r>
            <a:r>
              <a:rPr lang="ru-RU" sz="1400" b="1" dirty="0"/>
              <a:t>кристаллами, получила название горный хрусталь. Но тот же кварц может быть окрашен в желтый, как цитрин (рисунок </a:t>
            </a:r>
            <a:r>
              <a:rPr lang="ru-RU" sz="1400" b="1" dirty="0" smtClean="0"/>
              <a:t>2), </a:t>
            </a:r>
            <a:r>
              <a:rPr lang="ru-RU" sz="1400" b="1" dirty="0"/>
              <a:t>фиолетовый как аметист (рисунок </a:t>
            </a:r>
            <a:r>
              <a:rPr lang="ru-RU" sz="1400" b="1" dirty="0" smtClean="0"/>
              <a:t>1), </a:t>
            </a:r>
            <a:r>
              <a:rPr lang="ru-RU" sz="1400" b="1" dirty="0"/>
              <a:t>зеленый как празем, дымчатый как раухтопаз, черный как морион или другие цвета.</a:t>
            </a:r>
          </a:p>
          <a:p>
            <a:endParaRPr lang="ru-RU" dirty="0"/>
          </a:p>
        </p:txBody>
      </p:sp>
      <p:pic>
        <p:nvPicPr>
          <p:cNvPr id="6" name="Рисунок 5"/>
          <p:cNvPicPr/>
          <p:nvPr/>
        </p:nvPicPr>
        <p:blipFill>
          <a:blip r:embed="rId2" cstate="print"/>
          <a:srcRect/>
          <a:stretch>
            <a:fillRect/>
          </a:stretch>
        </p:blipFill>
        <p:spPr bwMode="auto">
          <a:xfrm>
            <a:off x="778747" y="3140968"/>
            <a:ext cx="3073173" cy="2376264"/>
          </a:xfrm>
          <a:prstGeom prst="rect">
            <a:avLst/>
          </a:prstGeom>
          <a:noFill/>
          <a:ln w="9525">
            <a:noFill/>
            <a:miter lim="800000"/>
            <a:headEnd/>
            <a:tailEnd/>
          </a:ln>
        </p:spPr>
      </p:pic>
      <p:pic>
        <p:nvPicPr>
          <p:cNvPr id="7" name="Рисунок 6"/>
          <p:cNvPicPr/>
          <p:nvPr/>
        </p:nvPicPr>
        <p:blipFill>
          <a:blip r:embed="rId3" cstate="print"/>
          <a:srcRect/>
          <a:stretch>
            <a:fillRect/>
          </a:stretch>
        </p:blipFill>
        <p:spPr bwMode="auto">
          <a:xfrm>
            <a:off x="4283968" y="3140968"/>
            <a:ext cx="3945513" cy="2376264"/>
          </a:xfrm>
          <a:prstGeom prst="rect">
            <a:avLst/>
          </a:prstGeom>
          <a:noFill/>
          <a:ln w="9525">
            <a:noFill/>
            <a:miter lim="800000"/>
            <a:headEnd/>
            <a:tailEnd/>
          </a:ln>
        </p:spPr>
      </p:pic>
      <p:sp>
        <p:nvSpPr>
          <p:cNvPr id="8" name="TextBox 7"/>
          <p:cNvSpPr txBox="1"/>
          <p:nvPr/>
        </p:nvSpPr>
        <p:spPr>
          <a:xfrm>
            <a:off x="892407" y="5615729"/>
            <a:ext cx="2736304" cy="338554"/>
          </a:xfrm>
          <a:prstGeom prst="rect">
            <a:avLst/>
          </a:prstGeom>
          <a:noFill/>
        </p:spPr>
        <p:txBody>
          <a:bodyPr wrap="square" rtlCol="0">
            <a:spAutoFit/>
          </a:bodyPr>
          <a:lstStyle/>
          <a:p>
            <a:pPr algn="ctr"/>
            <a:r>
              <a:rPr lang="ru-RU" sz="1600" b="1" dirty="0" smtClean="0"/>
              <a:t>Рисунок 1 – Аметист</a:t>
            </a:r>
            <a:endParaRPr lang="ru-RU" sz="1600" b="1" dirty="0"/>
          </a:p>
        </p:txBody>
      </p:sp>
      <p:sp>
        <p:nvSpPr>
          <p:cNvPr id="9" name="TextBox 8"/>
          <p:cNvSpPr txBox="1"/>
          <p:nvPr/>
        </p:nvSpPr>
        <p:spPr>
          <a:xfrm>
            <a:off x="4572000" y="5631118"/>
            <a:ext cx="3528392" cy="338554"/>
          </a:xfrm>
          <a:prstGeom prst="rect">
            <a:avLst/>
          </a:prstGeom>
          <a:noFill/>
        </p:spPr>
        <p:txBody>
          <a:bodyPr wrap="square" rtlCol="0">
            <a:spAutoFit/>
          </a:bodyPr>
          <a:lstStyle/>
          <a:p>
            <a:pPr algn="ctr"/>
            <a:r>
              <a:rPr lang="ru-RU" sz="1600" b="1" dirty="0" smtClean="0"/>
              <a:t>Рисунок 2 - Цитрин</a:t>
            </a:r>
            <a:endParaRPr lang="ru-RU" sz="1600" b="1" dirty="0"/>
          </a:p>
        </p:txBody>
      </p:sp>
    </p:spTree>
    <p:extLst>
      <p:ext uri="{BB962C8B-B14F-4D97-AF65-F5344CB8AC3E}">
        <p14:creationId xmlns:p14="http://schemas.microsoft.com/office/powerpoint/2010/main" xmlns="" val="2196560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692696"/>
            <a:ext cx="7632848" cy="1508105"/>
          </a:xfrm>
          <a:prstGeom prst="rect">
            <a:avLst/>
          </a:prstGeom>
          <a:noFill/>
        </p:spPr>
        <p:txBody>
          <a:bodyPr wrap="square" rtlCol="0">
            <a:spAutoFit/>
          </a:bodyPr>
          <a:lstStyle/>
          <a:p>
            <a:pPr indent="446088" algn="just"/>
            <a:r>
              <a:rPr lang="ru-RU" sz="1400" b="1" dirty="0"/>
              <a:t>Некоторые минералы, например, лабрадор, </a:t>
            </a:r>
            <a:r>
              <a:rPr lang="ru-RU" sz="1400" b="1" dirty="0" smtClean="0"/>
              <a:t>(рисунок 3), </a:t>
            </a:r>
            <a:r>
              <a:rPr lang="ru-RU" sz="1400" b="1" dirty="0"/>
              <a:t>изменяют свой цвет в зависимости от условий освещения, приобретая при этом красивую радужную окраску. Такое свойство минералов получило название </a:t>
            </a:r>
            <a:r>
              <a:rPr lang="ru-RU" b="1" i="1" dirty="0">
                <a:solidFill>
                  <a:srgbClr val="FF0000"/>
                </a:solidFill>
                <a:effectLst>
                  <a:outerShdw blurRad="38100" dist="38100" dir="2700000" algn="tl">
                    <a:srgbClr val="000000">
                      <a:alpha val="43137"/>
                    </a:srgbClr>
                  </a:outerShdw>
                </a:effectLst>
              </a:rPr>
              <a:t>иризация </a:t>
            </a:r>
            <a:r>
              <a:rPr lang="ru-RU" sz="1400" b="1" dirty="0"/>
              <a:t>(интерференция белого света при прохождении сквозь микроскопические параллельно ориентированные пластинки или трещины).</a:t>
            </a:r>
          </a:p>
          <a:p>
            <a:endParaRPr lang="ru-RU" dirty="0"/>
          </a:p>
        </p:txBody>
      </p:sp>
      <p:pic>
        <p:nvPicPr>
          <p:cNvPr id="5" name="Рисунок 4"/>
          <p:cNvPicPr/>
          <p:nvPr/>
        </p:nvPicPr>
        <p:blipFill>
          <a:blip r:embed="rId2" cstate="print"/>
          <a:srcRect/>
          <a:stretch>
            <a:fillRect/>
          </a:stretch>
        </p:blipFill>
        <p:spPr bwMode="auto">
          <a:xfrm>
            <a:off x="2423160" y="2060848"/>
            <a:ext cx="4297680" cy="2612390"/>
          </a:xfrm>
          <a:prstGeom prst="rect">
            <a:avLst/>
          </a:prstGeom>
          <a:noFill/>
          <a:ln w="9525">
            <a:noFill/>
            <a:miter lim="800000"/>
            <a:headEnd/>
            <a:tailEnd/>
          </a:ln>
        </p:spPr>
      </p:pic>
      <p:sp>
        <p:nvSpPr>
          <p:cNvPr id="6" name="TextBox 5"/>
          <p:cNvSpPr txBox="1"/>
          <p:nvPr/>
        </p:nvSpPr>
        <p:spPr>
          <a:xfrm>
            <a:off x="3121050" y="4797152"/>
            <a:ext cx="2880320" cy="338554"/>
          </a:xfrm>
          <a:prstGeom prst="rect">
            <a:avLst/>
          </a:prstGeom>
          <a:noFill/>
        </p:spPr>
        <p:txBody>
          <a:bodyPr wrap="square" rtlCol="0">
            <a:spAutoFit/>
          </a:bodyPr>
          <a:lstStyle/>
          <a:p>
            <a:pPr algn="ctr"/>
            <a:r>
              <a:rPr lang="ru-RU" sz="1600" b="1" dirty="0" smtClean="0"/>
              <a:t>Рисунок 3 - Лабрадор</a:t>
            </a:r>
            <a:endParaRPr lang="ru-RU" sz="1600" b="1" dirty="0"/>
          </a:p>
        </p:txBody>
      </p:sp>
      <p:sp>
        <p:nvSpPr>
          <p:cNvPr id="7" name="TextBox 6"/>
          <p:cNvSpPr txBox="1"/>
          <p:nvPr/>
        </p:nvSpPr>
        <p:spPr>
          <a:xfrm>
            <a:off x="755576" y="5229199"/>
            <a:ext cx="7632848" cy="523220"/>
          </a:xfrm>
          <a:prstGeom prst="rect">
            <a:avLst/>
          </a:prstGeom>
          <a:noFill/>
        </p:spPr>
        <p:txBody>
          <a:bodyPr wrap="square" rtlCol="0">
            <a:spAutoFit/>
          </a:bodyPr>
          <a:lstStyle/>
          <a:p>
            <a:pPr indent="446088" algn="just"/>
            <a:r>
              <a:rPr lang="ru-RU" sz="1400" b="1" dirty="0"/>
              <a:t>По </a:t>
            </a:r>
            <a:r>
              <a:rPr lang="ru-RU" sz="1400" b="1" dirty="0" err="1"/>
              <a:t>Бетехтину</a:t>
            </a:r>
            <a:r>
              <a:rPr lang="ru-RU" sz="1400" b="1" dirty="0"/>
              <a:t> выделяются минералы - эталоны того или иного цвета, окраска которых отличается наибольшим </a:t>
            </a:r>
            <a:r>
              <a:rPr lang="ru-RU" sz="1400" b="1" dirty="0" smtClean="0"/>
              <a:t>постоянством.</a:t>
            </a:r>
            <a:endParaRPr lang="ru-RU" sz="1400" b="1" dirty="0"/>
          </a:p>
        </p:txBody>
      </p:sp>
    </p:spTree>
    <p:extLst>
      <p:ext uri="{BB962C8B-B14F-4D97-AF65-F5344CB8AC3E}">
        <p14:creationId xmlns:p14="http://schemas.microsoft.com/office/powerpoint/2010/main" xmlns="" val="1430647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80331967"/>
              </p:ext>
            </p:extLst>
          </p:nvPr>
        </p:nvGraphicFramePr>
        <p:xfrm>
          <a:off x="971600" y="856456"/>
          <a:ext cx="7200800" cy="2254888"/>
        </p:xfrm>
        <a:graphic>
          <a:graphicData uri="http://schemas.openxmlformats.org/drawingml/2006/table">
            <a:tbl>
              <a:tblPr>
                <a:tableStyleId>{3C2FFA5D-87B4-456A-9821-1D502468CF0F}</a:tableStyleId>
              </a:tblPr>
              <a:tblGrid>
                <a:gridCol w="1440160"/>
                <a:gridCol w="1872208"/>
                <a:gridCol w="1944216"/>
                <a:gridCol w="1944216"/>
              </a:tblGrid>
              <a:tr h="374650">
                <a:tc>
                  <a:txBody>
                    <a:bodyPr/>
                    <a:lstStyle/>
                    <a:p>
                      <a:pPr indent="450215" algn="just">
                        <a:lnSpc>
                          <a:spcPct val="200000"/>
                        </a:lnSpc>
                        <a:spcAft>
                          <a:spcPts val="0"/>
                        </a:spcAft>
                      </a:pPr>
                      <a:r>
                        <a:rPr lang="ru-RU" sz="1200" b="1" dirty="0">
                          <a:effectLst/>
                        </a:rPr>
                        <a:t>Цвет</a:t>
                      </a:r>
                      <a:endParaRPr lang="ru-RU" sz="1100" b="1" dirty="0">
                        <a:effectLst/>
                        <a:latin typeface="Calibri"/>
                        <a:ea typeface="Calibri"/>
                        <a:cs typeface="Times New Roman"/>
                      </a:endParaRPr>
                    </a:p>
                  </a:txBody>
                  <a:tcPr marL="25400" marR="25400" marT="0" marB="0" anchor="ctr"/>
                </a:tc>
                <a:tc>
                  <a:txBody>
                    <a:bodyPr/>
                    <a:lstStyle/>
                    <a:p>
                      <a:pPr indent="450215" algn="just">
                        <a:lnSpc>
                          <a:spcPct val="200000"/>
                        </a:lnSpc>
                        <a:spcAft>
                          <a:spcPts val="0"/>
                        </a:spcAft>
                      </a:pPr>
                      <a:r>
                        <a:rPr lang="ru-RU" sz="1200" b="1" dirty="0">
                          <a:effectLst/>
                        </a:rPr>
                        <a:t>Минерал</a:t>
                      </a:r>
                      <a:endParaRPr lang="ru-RU" sz="1100" b="1" dirty="0">
                        <a:effectLst/>
                        <a:latin typeface="Calibri"/>
                        <a:ea typeface="Calibri"/>
                        <a:cs typeface="Times New Roman"/>
                      </a:endParaRPr>
                    </a:p>
                  </a:txBody>
                  <a:tcPr marL="25400" marR="25400" marT="0" marB="0" anchor="ctr"/>
                </a:tc>
                <a:tc>
                  <a:txBody>
                    <a:bodyPr/>
                    <a:lstStyle/>
                    <a:p>
                      <a:pPr indent="450215" algn="just">
                        <a:lnSpc>
                          <a:spcPct val="200000"/>
                        </a:lnSpc>
                        <a:spcAft>
                          <a:spcPts val="0"/>
                        </a:spcAft>
                      </a:pPr>
                      <a:r>
                        <a:rPr lang="ru-RU" sz="1200" b="1" dirty="0">
                          <a:effectLst/>
                        </a:rPr>
                        <a:t>Цвет</a:t>
                      </a:r>
                      <a:endParaRPr lang="ru-RU" sz="1100" b="1" dirty="0">
                        <a:effectLst/>
                        <a:latin typeface="Calibri"/>
                        <a:ea typeface="Calibri"/>
                        <a:cs typeface="Times New Roman"/>
                      </a:endParaRPr>
                    </a:p>
                  </a:txBody>
                  <a:tcPr marL="25400" marR="25400" marT="0" marB="0" anchor="ctr"/>
                </a:tc>
                <a:tc>
                  <a:txBody>
                    <a:bodyPr/>
                    <a:lstStyle/>
                    <a:p>
                      <a:pPr indent="450215" algn="just">
                        <a:lnSpc>
                          <a:spcPct val="200000"/>
                        </a:lnSpc>
                        <a:spcAft>
                          <a:spcPts val="0"/>
                        </a:spcAft>
                      </a:pPr>
                      <a:r>
                        <a:rPr lang="ru-RU" sz="1200" b="1" dirty="0">
                          <a:effectLst/>
                        </a:rPr>
                        <a:t>Минерал</a:t>
                      </a:r>
                      <a:endParaRPr lang="ru-RU" sz="1100" b="1" dirty="0">
                        <a:effectLst/>
                        <a:latin typeface="Calibri"/>
                        <a:ea typeface="Calibri"/>
                        <a:cs typeface="Times New Roman"/>
                      </a:endParaRPr>
                    </a:p>
                  </a:txBody>
                  <a:tcPr marL="25400" marR="25400" marT="0" marB="0" anchor="ctr"/>
                </a:tc>
              </a:tr>
              <a:tr h="219710">
                <a:tc>
                  <a:txBody>
                    <a:bodyPr/>
                    <a:lstStyle/>
                    <a:p>
                      <a:pPr indent="228600" algn="ctr">
                        <a:lnSpc>
                          <a:spcPct val="200000"/>
                        </a:lnSpc>
                        <a:spcAft>
                          <a:spcPts val="0"/>
                        </a:spcAft>
                      </a:pPr>
                      <a:r>
                        <a:rPr lang="ru-RU" sz="1200" b="1" dirty="0">
                          <a:effectLst/>
                        </a:rPr>
                        <a:t>Фиолетовый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Аметист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Оловянно-белый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Арсенопирит </a:t>
                      </a:r>
                      <a:endParaRPr lang="ru-RU" sz="1100" b="1" dirty="0">
                        <a:effectLst/>
                        <a:latin typeface="Calibri"/>
                        <a:ea typeface="Calibri"/>
                        <a:cs typeface="Times New Roman"/>
                      </a:endParaRPr>
                    </a:p>
                  </a:txBody>
                  <a:tcPr marL="25400" marR="25400" marT="0" marB="0"/>
                </a:tc>
              </a:tr>
              <a:tr h="114300">
                <a:tc>
                  <a:txBody>
                    <a:bodyPr/>
                    <a:lstStyle/>
                    <a:p>
                      <a:pPr indent="228600" algn="ctr">
                        <a:lnSpc>
                          <a:spcPct val="200000"/>
                        </a:lnSpc>
                        <a:spcAft>
                          <a:spcPts val="0"/>
                        </a:spcAft>
                      </a:pPr>
                      <a:r>
                        <a:rPr lang="ru-RU" sz="1200" b="1" dirty="0">
                          <a:effectLst/>
                        </a:rPr>
                        <a:t>Синий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Азурит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Свинцово-серый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Молибденит </a:t>
                      </a:r>
                      <a:endParaRPr lang="ru-RU" sz="1100" b="1" dirty="0">
                        <a:effectLst/>
                        <a:latin typeface="Calibri"/>
                        <a:ea typeface="Calibri"/>
                        <a:cs typeface="Times New Roman"/>
                      </a:endParaRPr>
                    </a:p>
                  </a:txBody>
                  <a:tcPr marL="25400" marR="25400" marT="0" marB="0"/>
                </a:tc>
              </a:tr>
              <a:tr h="105410">
                <a:tc>
                  <a:txBody>
                    <a:bodyPr/>
                    <a:lstStyle/>
                    <a:p>
                      <a:pPr indent="228600" algn="ctr">
                        <a:lnSpc>
                          <a:spcPct val="200000"/>
                        </a:lnSpc>
                        <a:spcAft>
                          <a:spcPts val="0"/>
                        </a:spcAft>
                      </a:pPr>
                      <a:r>
                        <a:rPr lang="ru-RU" sz="1200" b="1">
                          <a:effectLst/>
                        </a:rPr>
                        <a:t>Зеленый </a:t>
                      </a:r>
                      <a:endParaRPr lang="ru-RU" sz="1100" b="1">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Малахит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a:effectLst/>
                        </a:rPr>
                        <a:t>Стально-синий </a:t>
                      </a:r>
                      <a:endParaRPr lang="ru-RU" sz="1100" b="1">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Блеклая руда </a:t>
                      </a:r>
                      <a:endParaRPr lang="ru-RU" sz="1100" b="1" dirty="0">
                        <a:effectLst/>
                        <a:latin typeface="Calibri"/>
                        <a:ea typeface="Calibri"/>
                        <a:cs typeface="Times New Roman"/>
                      </a:endParaRPr>
                    </a:p>
                  </a:txBody>
                  <a:tcPr marL="25400" marR="25400" marT="0" marB="0"/>
                </a:tc>
              </a:tr>
              <a:tr h="109855">
                <a:tc>
                  <a:txBody>
                    <a:bodyPr/>
                    <a:lstStyle/>
                    <a:p>
                      <a:pPr indent="228600" algn="ctr">
                        <a:lnSpc>
                          <a:spcPct val="200000"/>
                        </a:lnSpc>
                        <a:spcAft>
                          <a:spcPts val="0"/>
                        </a:spcAft>
                      </a:pPr>
                      <a:r>
                        <a:rPr lang="ru-RU" sz="1200" b="1" dirty="0">
                          <a:effectLst/>
                        </a:rPr>
                        <a:t>Красный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Киноварь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a:effectLst/>
                        </a:rPr>
                        <a:t>Железно-черный </a:t>
                      </a:r>
                      <a:endParaRPr lang="ru-RU" sz="1100" b="1">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Магнетит </a:t>
                      </a:r>
                      <a:endParaRPr lang="ru-RU" sz="1100" b="1" dirty="0">
                        <a:effectLst/>
                        <a:latin typeface="Calibri"/>
                        <a:ea typeface="Calibri"/>
                        <a:cs typeface="Times New Roman"/>
                      </a:endParaRPr>
                    </a:p>
                  </a:txBody>
                  <a:tcPr marL="25400" marR="25400" marT="0" marB="0"/>
                </a:tc>
              </a:tr>
              <a:tr h="95885">
                <a:tc>
                  <a:txBody>
                    <a:bodyPr/>
                    <a:lstStyle/>
                    <a:p>
                      <a:pPr indent="228600" algn="ctr">
                        <a:lnSpc>
                          <a:spcPct val="200000"/>
                        </a:lnSpc>
                        <a:spcAft>
                          <a:spcPts val="0"/>
                        </a:spcAft>
                      </a:pPr>
                      <a:r>
                        <a:rPr lang="ru-RU" sz="1200" b="1" dirty="0">
                          <a:effectLst/>
                        </a:rPr>
                        <a:t>Бурый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Лимонит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a:effectLst/>
                        </a:rPr>
                        <a:t>Индигово-синий </a:t>
                      </a:r>
                      <a:endParaRPr lang="ru-RU" sz="1100" b="1">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err="1">
                          <a:effectLst/>
                        </a:rPr>
                        <a:t>Ковеллин</a:t>
                      </a:r>
                      <a:r>
                        <a:rPr lang="ru-RU" sz="1200" b="1" dirty="0">
                          <a:effectLst/>
                        </a:rPr>
                        <a:t> </a:t>
                      </a:r>
                      <a:endParaRPr lang="ru-RU" sz="1100" b="1" dirty="0">
                        <a:effectLst/>
                        <a:latin typeface="Calibri"/>
                        <a:ea typeface="Calibri"/>
                        <a:cs typeface="Times New Roman"/>
                      </a:endParaRPr>
                    </a:p>
                  </a:txBody>
                  <a:tcPr marL="25400" marR="25400" marT="0" marB="0"/>
                </a:tc>
              </a:tr>
              <a:tr h="128270">
                <a:tc>
                  <a:txBody>
                    <a:bodyPr/>
                    <a:lstStyle/>
                    <a:p>
                      <a:pPr indent="228600" algn="ctr">
                        <a:lnSpc>
                          <a:spcPct val="200000"/>
                        </a:lnSpc>
                        <a:spcAft>
                          <a:spcPts val="0"/>
                        </a:spcAft>
                      </a:pPr>
                      <a:r>
                        <a:rPr lang="ru-RU" sz="1200" b="1" dirty="0">
                          <a:effectLst/>
                        </a:rPr>
                        <a:t>Желто-бурый </a:t>
                      </a:r>
                      <a:endParaRPr lang="ru-RU" sz="1100" b="1" dirty="0">
                        <a:effectLst/>
                        <a:latin typeface="Calibri"/>
                        <a:ea typeface="Calibri"/>
                        <a:cs typeface="Times New Roman"/>
                      </a:endParaRPr>
                    </a:p>
                  </a:txBody>
                  <a:tcPr marL="25400" marR="25400" marT="0" marB="0"/>
                </a:tc>
                <a:tc>
                  <a:txBody>
                    <a:bodyPr/>
                    <a:lstStyle/>
                    <a:p>
                      <a:pPr indent="228600" algn="just">
                        <a:lnSpc>
                          <a:spcPct val="200000"/>
                        </a:lnSpc>
                        <a:spcAft>
                          <a:spcPts val="0"/>
                        </a:spcAft>
                      </a:pPr>
                      <a:r>
                        <a:rPr lang="ru-RU" sz="1200" b="1" dirty="0">
                          <a:effectLst/>
                        </a:rPr>
                        <a:t>Землистый </a:t>
                      </a:r>
                      <a:r>
                        <a:rPr lang="ru-RU" sz="1200" b="1" dirty="0" smtClean="0">
                          <a:effectLst/>
                        </a:rPr>
                        <a:t>лимонит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Медно-красный </a:t>
                      </a:r>
                      <a:endParaRPr lang="ru-RU" sz="1100" b="1" dirty="0">
                        <a:effectLst/>
                        <a:latin typeface="Calibri"/>
                        <a:ea typeface="Calibri"/>
                        <a:cs typeface="Times New Roman"/>
                      </a:endParaRPr>
                    </a:p>
                  </a:txBody>
                  <a:tcPr marL="25400" marR="25400" marT="0" marB="0"/>
                </a:tc>
                <a:tc>
                  <a:txBody>
                    <a:bodyPr/>
                    <a:lstStyle/>
                    <a:p>
                      <a:pPr indent="228600" algn="ctr">
                        <a:lnSpc>
                          <a:spcPct val="200000"/>
                        </a:lnSpc>
                        <a:spcAft>
                          <a:spcPts val="0"/>
                        </a:spcAft>
                      </a:pPr>
                      <a:r>
                        <a:rPr lang="ru-RU" sz="1200" b="1" dirty="0">
                          <a:effectLst/>
                        </a:rPr>
                        <a:t>Самородная медь</a:t>
                      </a:r>
                      <a:endParaRPr lang="ru-RU" sz="1100" b="1" dirty="0">
                        <a:effectLst/>
                        <a:latin typeface="Calibri"/>
                        <a:ea typeface="Calibri"/>
                        <a:cs typeface="Times New Roman"/>
                      </a:endParaRPr>
                    </a:p>
                  </a:txBody>
                  <a:tcPr marL="25400" marR="25400" marT="0" marB="0"/>
                </a:tc>
              </a:tr>
            </a:tbl>
          </a:graphicData>
        </a:graphic>
      </p:graphicFrame>
      <p:sp>
        <p:nvSpPr>
          <p:cNvPr id="5" name="Rectangle 1"/>
          <p:cNvSpPr>
            <a:spLocks noChangeArrowheads="1"/>
          </p:cNvSpPr>
          <p:nvPr/>
        </p:nvSpPr>
        <p:spPr bwMode="auto">
          <a:xfrm>
            <a:off x="2339752" y="510649"/>
            <a:ext cx="363640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Минералы-эталоны</a:t>
            </a:r>
            <a:endParaRPr kumimoji="0" lang="ru-RU" sz="14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pic>
        <p:nvPicPr>
          <p:cNvPr id="6" name="irc_mi" descr="http://geo.web.ru/druza/m-malah_25_bagdad.jpg"/>
          <p:cNvPicPr/>
          <p:nvPr/>
        </p:nvPicPr>
        <p:blipFill>
          <a:blip r:embed="rId2" cstate="print"/>
          <a:srcRect/>
          <a:stretch>
            <a:fillRect/>
          </a:stretch>
        </p:blipFill>
        <p:spPr bwMode="auto">
          <a:xfrm>
            <a:off x="2123728" y="3645024"/>
            <a:ext cx="3135679" cy="2462709"/>
          </a:xfrm>
          <a:prstGeom prst="rect">
            <a:avLst/>
          </a:prstGeom>
          <a:noFill/>
          <a:ln w="9525">
            <a:noFill/>
            <a:miter lim="800000"/>
            <a:headEnd/>
            <a:tailEnd/>
          </a:ln>
        </p:spPr>
      </p:pic>
      <p:sp>
        <p:nvSpPr>
          <p:cNvPr id="7" name="TextBox 6"/>
          <p:cNvSpPr txBox="1"/>
          <p:nvPr/>
        </p:nvSpPr>
        <p:spPr>
          <a:xfrm>
            <a:off x="5436096" y="4722489"/>
            <a:ext cx="2088232" cy="307777"/>
          </a:xfrm>
          <a:prstGeom prst="rect">
            <a:avLst/>
          </a:prstGeom>
          <a:noFill/>
        </p:spPr>
        <p:txBody>
          <a:bodyPr wrap="square" rtlCol="0">
            <a:spAutoFit/>
          </a:bodyPr>
          <a:lstStyle/>
          <a:p>
            <a:r>
              <a:rPr lang="ru-RU" sz="1400" b="1" dirty="0" smtClean="0"/>
              <a:t>Рисунок 4 - Малахит</a:t>
            </a:r>
            <a:endParaRPr lang="ru-RU" sz="1400" b="1" dirty="0"/>
          </a:p>
        </p:txBody>
      </p:sp>
    </p:spTree>
    <p:extLst>
      <p:ext uri="{BB962C8B-B14F-4D97-AF65-F5344CB8AC3E}">
        <p14:creationId xmlns:p14="http://schemas.microsoft.com/office/powerpoint/2010/main" xmlns="" val="1503290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10713" y="163894"/>
            <a:ext cx="4541420" cy="81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Оптические свойства минералов</a:t>
            </a:r>
          </a:p>
          <a:p>
            <a:pPr algn="ctr"/>
            <a:r>
              <a:rPr lang="ru-RU" b="1" dirty="0" smtClean="0">
                <a:solidFill>
                  <a:schemeClr val="tx1"/>
                </a:solidFill>
              </a:rPr>
              <a:t>2. Цвет черты</a:t>
            </a:r>
            <a:endParaRPr lang="ru-RU" b="1" dirty="0">
              <a:solidFill>
                <a:schemeClr val="tx1"/>
              </a:solidFill>
            </a:endParaRPr>
          </a:p>
        </p:txBody>
      </p:sp>
      <p:sp>
        <p:nvSpPr>
          <p:cNvPr id="5" name="TextBox 4"/>
          <p:cNvSpPr txBox="1"/>
          <p:nvPr/>
        </p:nvSpPr>
        <p:spPr>
          <a:xfrm>
            <a:off x="940307" y="980727"/>
            <a:ext cx="7200800" cy="2308324"/>
          </a:xfrm>
          <a:prstGeom prst="rect">
            <a:avLst/>
          </a:prstGeom>
          <a:noFill/>
        </p:spPr>
        <p:txBody>
          <a:bodyPr wrap="square" rtlCol="0">
            <a:spAutoFit/>
          </a:bodyPr>
          <a:lstStyle/>
          <a:p>
            <a:pPr indent="446088" algn="just"/>
            <a:r>
              <a:rPr lang="ru-RU" sz="1400" b="1" dirty="0"/>
              <a:t>Многие минералы в порошкообразном состоянии имеют другой цвет, чем цвет в куске. Обычно для определения цвета минерала в порошке проводят кусочком минерала черту на белой шероховатой поверхности </a:t>
            </a:r>
            <a:r>
              <a:rPr lang="ru-RU" sz="1400" b="1" dirty="0" err="1"/>
              <a:t>неглазурированного</a:t>
            </a:r>
            <a:r>
              <a:rPr lang="ru-RU" sz="1400" b="1" dirty="0"/>
              <a:t> фарфора. Этот метод диагностики весьма важен. Например, цвет черты соломенно-желтого пирита - черный, черного гематита - вишнево-красный, а черного магнетита - черный. В случае если твердость минерала выше, чем твердость фарфоровой пластинки, то минерал не дает черты, а образует на фарфоре </a:t>
            </a:r>
            <a:r>
              <a:rPr lang="ru-RU" sz="1400" b="1" dirty="0" smtClean="0"/>
              <a:t>царапину</a:t>
            </a:r>
            <a:r>
              <a:rPr lang="ru-RU" sz="1400" b="1" dirty="0"/>
              <a:t>.</a:t>
            </a:r>
            <a:endParaRPr lang="ru-RU" sz="1400" b="1" dirty="0" smtClean="0"/>
          </a:p>
          <a:p>
            <a:pPr indent="446088" algn="just"/>
            <a:endParaRPr lang="ru-RU" sz="1400" b="1" dirty="0"/>
          </a:p>
          <a:p>
            <a:endParaRPr lang="ru-RU" dirty="0"/>
          </a:p>
        </p:txBody>
      </p:sp>
      <p:sp>
        <p:nvSpPr>
          <p:cNvPr id="9" name="Прямоугольник 8"/>
          <p:cNvSpPr/>
          <p:nvPr/>
        </p:nvSpPr>
        <p:spPr>
          <a:xfrm>
            <a:off x="912020" y="2708920"/>
            <a:ext cx="7200800" cy="1169551"/>
          </a:xfrm>
          <a:prstGeom prst="rect">
            <a:avLst/>
          </a:prstGeom>
        </p:spPr>
        <p:txBody>
          <a:bodyPr wrap="square">
            <a:spAutoFit/>
          </a:bodyPr>
          <a:lstStyle/>
          <a:p>
            <a:pPr indent="450850" algn="just"/>
            <a:r>
              <a:rPr lang="ru-RU" sz="1400" b="1" dirty="0" smtClean="0"/>
              <a:t>Так</a:t>
            </a:r>
            <a:r>
              <a:rPr lang="ru-RU" sz="1400" b="1" dirty="0"/>
              <a:t>, например, лимонит (бурый железняк) дает ко­ричневую черту, гематит (красный железняк) — красную, магнетит (магнитный железняк) - черную. Кварц и все минералы, имеющие твердость от 7 до 10, вообще не дают черты или имеют белую (бесцветную) черту.</a:t>
            </a:r>
          </a:p>
          <a:p>
            <a:pPr algn="just"/>
            <a:r>
              <a:rPr lang="ru-RU" sz="1400" b="1" dirty="0"/>
              <a:t>Во многих случаях цвет черты и цвет минерала сильно различаются</a:t>
            </a:r>
          </a:p>
        </p:txBody>
      </p:sp>
      <p:graphicFrame>
        <p:nvGraphicFramePr>
          <p:cNvPr id="10" name="Таблица 9"/>
          <p:cNvGraphicFramePr>
            <a:graphicFrameLocks noGrp="1"/>
          </p:cNvGraphicFramePr>
          <p:nvPr>
            <p:extLst>
              <p:ext uri="{D42A27DB-BD31-4B8C-83A1-F6EECF244321}">
                <p14:modId xmlns:p14="http://schemas.microsoft.com/office/powerpoint/2010/main" xmlns="" val="1130269098"/>
              </p:ext>
            </p:extLst>
          </p:nvPr>
        </p:nvGraphicFramePr>
        <p:xfrm>
          <a:off x="764998" y="4155470"/>
          <a:ext cx="7632849" cy="1725817"/>
        </p:xfrm>
        <a:graphic>
          <a:graphicData uri="http://schemas.openxmlformats.org/drawingml/2006/table">
            <a:tbl>
              <a:tblPr>
                <a:tableStyleId>{3C2FFA5D-87B4-456A-9821-1D502468CF0F}</a:tableStyleId>
              </a:tblPr>
              <a:tblGrid>
                <a:gridCol w="2115432"/>
                <a:gridCol w="2452186"/>
                <a:gridCol w="3065231"/>
              </a:tblGrid>
              <a:tr h="310970">
                <a:tc>
                  <a:txBody>
                    <a:bodyPr/>
                    <a:lstStyle/>
                    <a:p>
                      <a:pPr indent="450215" algn="just">
                        <a:lnSpc>
                          <a:spcPct val="200000"/>
                        </a:lnSpc>
                        <a:spcAft>
                          <a:spcPts val="0"/>
                        </a:spcAft>
                      </a:pPr>
                      <a:r>
                        <a:rPr lang="ru-RU" sz="1200" b="1" dirty="0">
                          <a:effectLst/>
                        </a:rPr>
                        <a:t>Минерал </a:t>
                      </a:r>
                      <a:endParaRPr lang="ru-RU" sz="1100" b="1" dirty="0">
                        <a:effectLst/>
                        <a:latin typeface="Calibri"/>
                        <a:ea typeface="Calibri"/>
                        <a:cs typeface="Times New Roman"/>
                      </a:endParaRPr>
                    </a:p>
                  </a:txBody>
                  <a:tcPr marL="25400" marR="25400" marT="0" marB="0" anchor="ctr"/>
                </a:tc>
                <a:tc>
                  <a:txBody>
                    <a:bodyPr/>
                    <a:lstStyle/>
                    <a:p>
                      <a:pPr indent="450215" algn="just">
                        <a:lnSpc>
                          <a:spcPct val="200000"/>
                        </a:lnSpc>
                        <a:spcAft>
                          <a:spcPts val="0"/>
                        </a:spcAft>
                      </a:pPr>
                      <a:r>
                        <a:rPr lang="ru-RU" sz="1200" b="1" dirty="0">
                          <a:effectLst/>
                        </a:rPr>
                        <a:t>Окраска минерала </a:t>
                      </a:r>
                      <a:endParaRPr lang="ru-RU" sz="1100" b="1" dirty="0">
                        <a:effectLst/>
                        <a:latin typeface="Calibri"/>
                        <a:ea typeface="Calibri"/>
                        <a:cs typeface="Times New Roman"/>
                      </a:endParaRPr>
                    </a:p>
                  </a:txBody>
                  <a:tcPr marL="25400" marR="25400" marT="0" marB="0" anchor="ctr"/>
                </a:tc>
                <a:tc>
                  <a:txBody>
                    <a:bodyPr/>
                    <a:lstStyle/>
                    <a:p>
                      <a:pPr indent="450215" algn="just">
                        <a:lnSpc>
                          <a:spcPct val="200000"/>
                        </a:lnSpc>
                        <a:spcAft>
                          <a:spcPts val="0"/>
                        </a:spcAft>
                      </a:pPr>
                      <a:r>
                        <a:rPr lang="ru-RU" sz="1200" b="1" dirty="0">
                          <a:effectLst/>
                        </a:rPr>
                        <a:t>Окраска черты </a:t>
                      </a:r>
                      <a:endParaRPr lang="ru-RU" sz="1100" b="1" dirty="0">
                        <a:effectLst/>
                        <a:latin typeface="Calibri"/>
                        <a:ea typeface="Calibri"/>
                        <a:cs typeface="Times New Roman"/>
                      </a:endParaRPr>
                    </a:p>
                  </a:txBody>
                  <a:tcPr marL="25400" marR="25400" marT="0" marB="0" anchor="ctr"/>
                </a:tc>
              </a:tr>
              <a:tr h="419938">
                <a:tc>
                  <a:txBody>
                    <a:bodyPr/>
                    <a:lstStyle/>
                    <a:p>
                      <a:pPr indent="228600" algn="just">
                        <a:lnSpc>
                          <a:spcPct val="200000"/>
                        </a:lnSpc>
                        <a:spcAft>
                          <a:spcPts val="0"/>
                        </a:spcAft>
                      </a:pPr>
                      <a:r>
                        <a:rPr lang="ru-RU" sz="1200" b="1" dirty="0">
                          <a:effectLst/>
                        </a:rPr>
                        <a:t>Галенит </a:t>
                      </a:r>
                      <a:endParaRPr lang="ru-RU" sz="1100" b="1" dirty="0">
                        <a:effectLst/>
                        <a:latin typeface="Calibri"/>
                        <a:ea typeface="Calibri"/>
                        <a:cs typeface="Times New Roman"/>
                      </a:endParaRPr>
                    </a:p>
                  </a:txBody>
                  <a:tcPr marL="25400" marR="25400" marT="0" marB="0"/>
                </a:tc>
                <a:tc>
                  <a:txBody>
                    <a:bodyPr/>
                    <a:lstStyle/>
                    <a:p>
                      <a:pPr indent="228600" algn="just">
                        <a:lnSpc>
                          <a:spcPct val="200000"/>
                        </a:lnSpc>
                        <a:spcAft>
                          <a:spcPts val="0"/>
                        </a:spcAft>
                      </a:pPr>
                      <a:r>
                        <a:rPr lang="ru-RU" sz="1200" b="1" dirty="0">
                          <a:effectLst/>
                        </a:rPr>
                        <a:t>Серая, металлически-белая </a:t>
                      </a:r>
                      <a:endParaRPr lang="ru-RU" sz="1100" b="1" dirty="0">
                        <a:effectLst/>
                        <a:latin typeface="Calibri"/>
                        <a:ea typeface="Calibri"/>
                        <a:cs typeface="Times New Roman"/>
                      </a:endParaRPr>
                    </a:p>
                  </a:txBody>
                  <a:tcPr marL="25400" marR="25400" marT="0" marB="0"/>
                </a:tc>
                <a:tc>
                  <a:txBody>
                    <a:bodyPr/>
                    <a:lstStyle/>
                    <a:p>
                      <a:pPr indent="228600" algn="just">
                        <a:lnSpc>
                          <a:spcPct val="200000"/>
                        </a:lnSpc>
                        <a:spcAft>
                          <a:spcPts val="0"/>
                        </a:spcAft>
                      </a:pPr>
                      <a:r>
                        <a:rPr lang="ru-RU" sz="1200" b="1" dirty="0">
                          <a:effectLst/>
                        </a:rPr>
                        <a:t>Серовато-черная </a:t>
                      </a:r>
                      <a:endParaRPr lang="ru-RU" sz="1100" b="1" dirty="0">
                        <a:effectLst/>
                        <a:latin typeface="Calibri"/>
                        <a:ea typeface="Calibri"/>
                        <a:cs typeface="Times New Roman"/>
                      </a:endParaRPr>
                    </a:p>
                  </a:txBody>
                  <a:tcPr marL="25400" marR="25400" marT="0" marB="0"/>
                </a:tc>
              </a:tr>
              <a:tr h="310970">
                <a:tc>
                  <a:txBody>
                    <a:bodyPr/>
                    <a:lstStyle/>
                    <a:p>
                      <a:pPr indent="228600" algn="just">
                        <a:lnSpc>
                          <a:spcPct val="200000"/>
                        </a:lnSpc>
                        <a:spcAft>
                          <a:spcPts val="0"/>
                        </a:spcAft>
                      </a:pPr>
                      <a:r>
                        <a:rPr lang="ru-RU" sz="1200" b="1" dirty="0">
                          <a:effectLst/>
                        </a:rPr>
                        <a:t>Пирротин </a:t>
                      </a:r>
                      <a:endParaRPr lang="ru-RU" sz="1100" b="1" dirty="0">
                        <a:effectLst/>
                        <a:latin typeface="Calibri"/>
                        <a:ea typeface="Calibri"/>
                        <a:cs typeface="Times New Roman"/>
                      </a:endParaRPr>
                    </a:p>
                  </a:txBody>
                  <a:tcPr marL="25400" marR="25400" marT="0" marB="0"/>
                </a:tc>
                <a:tc>
                  <a:txBody>
                    <a:bodyPr/>
                    <a:lstStyle/>
                    <a:p>
                      <a:pPr indent="228600" algn="just">
                        <a:lnSpc>
                          <a:spcPct val="200000"/>
                        </a:lnSpc>
                        <a:spcAft>
                          <a:spcPts val="0"/>
                        </a:spcAft>
                      </a:pPr>
                      <a:r>
                        <a:rPr lang="ru-RU" sz="1200" b="1" dirty="0" err="1">
                          <a:effectLst/>
                        </a:rPr>
                        <a:t>Томпаково</a:t>
                      </a:r>
                      <a:r>
                        <a:rPr lang="ru-RU" sz="1200" b="1" dirty="0">
                          <a:effectLst/>
                        </a:rPr>
                        <a:t>-бурая </a:t>
                      </a:r>
                      <a:endParaRPr lang="ru-RU" sz="1100" b="1" dirty="0">
                        <a:effectLst/>
                        <a:latin typeface="Calibri"/>
                        <a:ea typeface="Calibri"/>
                        <a:cs typeface="Times New Roman"/>
                      </a:endParaRPr>
                    </a:p>
                  </a:txBody>
                  <a:tcPr marL="25400" marR="25400" marT="0" marB="0"/>
                </a:tc>
                <a:tc>
                  <a:txBody>
                    <a:bodyPr/>
                    <a:lstStyle/>
                    <a:p>
                      <a:pPr indent="228600" algn="just">
                        <a:lnSpc>
                          <a:spcPct val="200000"/>
                        </a:lnSpc>
                        <a:spcAft>
                          <a:spcPts val="0"/>
                        </a:spcAft>
                      </a:pPr>
                      <a:r>
                        <a:rPr lang="ru-RU" sz="1200" b="1">
                          <a:effectLst/>
                        </a:rPr>
                        <a:t>Черная </a:t>
                      </a:r>
                      <a:endParaRPr lang="ru-RU" sz="1100" b="1">
                        <a:effectLst/>
                        <a:latin typeface="Calibri"/>
                        <a:ea typeface="Calibri"/>
                        <a:cs typeface="Times New Roman"/>
                      </a:endParaRPr>
                    </a:p>
                  </a:txBody>
                  <a:tcPr marL="25400" marR="25400" marT="0" marB="0"/>
                </a:tc>
              </a:tr>
              <a:tr h="621939">
                <a:tc>
                  <a:txBody>
                    <a:bodyPr/>
                    <a:lstStyle/>
                    <a:p>
                      <a:pPr indent="228600" algn="just">
                        <a:lnSpc>
                          <a:spcPct val="200000"/>
                        </a:lnSpc>
                        <a:spcAft>
                          <a:spcPts val="0"/>
                        </a:spcAft>
                      </a:pPr>
                      <a:r>
                        <a:rPr lang="ru-RU" sz="1200" b="1" dirty="0">
                          <a:effectLst/>
                        </a:rPr>
                        <a:t>Пирит Халькопирит </a:t>
                      </a:r>
                      <a:endParaRPr lang="ru-RU" sz="1100" b="1" dirty="0">
                        <a:effectLst/>
                        <a:latin typeface="Calibri"/>
                        <a:ea typeface="Calibri"/>
                        <a:cs typeface="Times New Roman"/>
                      </a:endParaRPr>
                    </a:p>
                  </a:txBody>
                  <a:tcPr marL="25400" marR="25400" marT="0" marB="0"/>
                </a:tc>
                <a:tc>
                  <a:txBody>
                    <a:bodyPr/>
                    <a:lstStyle/>
                    <a:p>
                      <a:pPr indent="228600" algn="just">
                        <a:lnSpc>
                          <a:spcPct val="200000"/>
                        </a:lnSpc>
                        <a:spcAft>
                          <a:spcPts val="0"/>
                        </a:spcAft>
                      </a:pPr>
                      <a:r>
                        <a:rPr lang="ru-RU" sz="1200" b="1" dirty="0" err="1">
                          <a:effectLst/>
                        </a:rPr>
                        <a:t>Шпейсово</a:t>
                      </a:r>
                      <a:r>
                        <a:rPr lang="ru-RU" sz="1200" b="1" dirty="0">
                          <a:effectLst/>
                        </a:rPr>
                        <a:t>-желтая </a:t>
                      </a:r>
                      <a:endParaRPr lang="ru-RU" sz="1100" b="1" dirty="0">
                        <a:effectLst/>
                      </a:endParaRPr>
                    </a:p>
                    <a:p>
                      <a:pPr indent="228600" algn="just">
                        <a:lnSpc>
                          <a:spcPct val="200000"/>
                        </a:lnSpc>
                        <a:spcAft>
                          <a:spcPts val="0"/>
                        </a:spcAft>
                      </a:pPr>
                      <a:r>
                        <a:rPr lang="ru-RU" sz="1200" b="1" dirty="0">
                          <a:effectLst/>
                        </a:rPr>
                        <a:t>Золотисто-желтая </a:t>
                      </a:r>
                      <a:endParaRPr lang="ru-RU" sz="1100" b="1" dirty="0">
                        <a:effectLst/>
                        <a:latin typeface="Calibri"/>
                        <a:ea typeface="Calibri"/>
                        <a:cs typeface="Times New Roman"/>
                      </a:endParaRPr>
                    </a:p>
                  </a:txBody>
                  <a:tcPr marL="25400" marR="25400" marT="0" marB="0"/>
                </a:tc>
                <a:tc>
                  <a:txBody>
                    <a:bodyPr/>
                    <a:lstStyle/>
                    <a:p>
                      <a:pPr indent="228600" algn="just">
                        <a:lnSpc>
                          <a:spcPct val="200000"/>
                        </a:lnSpc>
                        <a:spcAft>
                          <a:spcPts val="0"/>
                        </a:spcAft>
                      </a:pPr>
                      <a:r>
                        <a:rPr lang="ru-RU" sz="1200" b="1" dirty="0">
                          <a:effectLst/>
                        </a:rPr>
                        <a:t>Серовато-черная</a:t>
                      </a:r>
                      <a:endParaRPr lang="ru-RU" sz="1100" b="1" dirty="0">
                        <a:effectLst/>
                      </a:endParaRPr>
                    </a:p>
                    <a:p>
                      <a:pPr indent="228600" algn="just">
                        <a:lnSpc>
                          <a:spcPct val="200000"/>
                        </a:lnSpc>
                        <a:spcAft>
                          <a:spcPts val="0"/>
                        </a:spcAft>
                      </a:pPr>
                      <a:r>
                        <a:rPr lang="ru-RU" sz="1200" b="1" dirty="0">
                          <a:effectLst/>
                        </a:rPr>
                        <a:t>Зеленовато-черная </a:t>
                      </a:r>
                      <a:endParaRPr lang="ru-RU" sz="1100" b="1" dirty="0">
                        <a:effectLst/>
                        <a:latin typeface="Calibri"/>
                        <a:ea typeface="Calibri"/>
                        <a:cs typeface="Times New Roman"/>
                      </a:endParaRPr>
                    </a:p>
                  </a:txBody>
                  <a:tcPr marL="25400" marR="25400" marT="0" marB="0"/>
                </a:tc>
              </a:tr>
            </a:tbl>
          </a:graphicData>
        </a:graphic>
      </p:graphicFrame>
      <p:sp>
        <p:nvSpPr>
          <p:cNvPr id="11" name="Rectangle 1"/>
          <p:cNvSpPr>
            <a:spLocks noChangeArrowheads="1"/>
          </p:cNvSpPr>
          <p:nvPr/>
        </p:nvSpPr>
        <p:spPr bwMode="auto">
          <a:xfrm>
            <a:off x="2346065" y="3863081"/>
            <a:ext cx="5012154"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Окраска минерала и окраска черты </a:t>
            </a:r>
            <a:endParaRPr kumimoji="0" lang="ru-RU" sz="14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287395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57778" y="780268"/>
            <a:ext cx="4541420" cy="81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Оптические свойства минералов</a:t>
            </a:r>
          </a:p>
          <a:p>
            <a:pPr algn="ctr"/>
            <a:r>
              <a:rPr lang="ru-RU" b="1" dirty="0" smtClean="0">
                <a:solidFill>
                  <a:schemeClr val="tx1"/>
                </a:solidFill>
              </a:rPr>
              <a:t>3. Прозрачность</a:t>
            </a:r>
            <a:endParaRPr lang="ru-RU" b="1" dirty="0">
              <a:solidFill>
                <a:schemeClr val="tx1"/>
              </a:solidFill>
            </a:endParaRPr>
          </a:p>
        </p:txBody>
      </p:sp>
      <p:sp>
        <p:nvSpPr>
          <p:cNvPr id="5" name="TextBox 4"/>
          <p:cNvSpPr txBox="1"/>
          <p:nvPr/>
        </p:nvSpPr>
        <p:spPr>
          <a:xfrm>
            <a:off x="876436" y="1628800"/>
            <a:ext cx="7304101" cy="2246769"/>
          </a:xfrm>
          <a:prstGeom prst="rect">
            <a:avLst/>
          </a:prstGeom>
          <a:noFill/>
        </p:spPr>
        <p:txBody>
          <a:bodyPr wrap="square" rtlCol="0">
            <a:spAutoFit/>
          </a:bodyPr>
          <a:lstStyle/>
          <a:p>
            <a:pPr indent="542925" algn="just"/>
            <a:endParaRPr lang="ru-RU" sz="1400" b="1" dirty="0" smtClean="0"/>
          </a:p>
          <a:p>
            <a:pPr indent="542925" algn="just"/>
            <a:r>
              <a:rPr lang="ru-RU" sz="1400" b="1" dirty="0" smtClean="0"/>
              <a:t>Прозрачность – способность </a:t>
            </a:r>
            <a:r>
              <a:rPr lang="ru-RU" sz="1400" b="1" dirty="0"/>
              <a:t>вещества пропускать свет. В зависимости от степени прозрачности все минералы подразделяются на прозрачные-горный хрусталь, исландский шпат, полупрозрачные- сфалерит, киноварь (рисунок </a:t>
            </a:r>
            <a:r>
              <a:rPr lang="ru-RU" sz="1400" b="1" dirty="0" smtClean="0"/>
              <a:t>5) </a:t>
            </a:r>
            <a:r>
              <a:rPr lang="ru-RU" sz="1400" b="1" dirty="0"/>
              <a:t>и </a:t>
            </a:r>
            <a:r>
              <a:rPr lang="ru-RU" sz="1400" b="1" dirty="0" smtClean="0"/>
              <a:t>непрозрачные – пирит</a:t>
            </a:r>
            <a:r>
              <a:rPr lang="ru-RU" sz="1400" b="1" dirty="0"/>
              <a:t>, </a:t>
            </a:r>
            <a:r>
              <a:rPr lang="ru-RU" sz="1400" b="1" dirty="0" smtClean="0"/>
              <a:t>галенит (рисунок 6). </a:t>
            </a:r>
            <a:r>
              <a:rPr lang="ru-RU" sz="1400" b="1" dirty="0"/>
              <a:t>Некоторые непрозрачные минералы, например, скрытокристаллическая разновидность кварца, получившая название халцедон, просвечивается в краях - в тонких обломках. Некоторые прозрачные минералы, например, исландский шпат, обнаруживают эффект </a:t>
            </a:r>
            <a:r>
              <a:rPr lang="ru-RU" sz="1400" b="1" dirty="0" err="1"/>
              <a:t>двулучепреломления</a:t>
            </a:r>
            <a:r>
              <a:rPr lang="ru-RU" sz="1400" b="1" dirty="0"/>
              <a:t>: просматривающиеся через исландский шпат буквы или штриховые рисунки удваиваются</a:t>
            </a:r>
            <a:r>
              <a:rPr lang="ru-RU" sz="1400" b="1" dirty="0" smtClean="0"/>
              <a:t>.</a:t>
            </a:r>
            <a:endParaRPr lang="ru-RU" sz="1400" b="1" dirty="0"/>
          </a:p>
        </p:txBody>
      </p:sp>
      <p:sp>
        <p:nvSpPr>
          <p:cNvPr id="7" name="Прямоугольник 6"/>
          <p:cNvSpPr/>
          <p:nvPr/>
        </p:nvSpPr>
        <p:spPr>
          <a:xfrm>
            <a:off x="971600" y="3645024"/>
            <a:ext cx="7208938" cy="1600438"/>
          </a:xfrm>
          <a:prstGeom prst="rect">
            <a:avLst/>
          </a:prstGeom>
        </p:spPr>
        <p:txBody>
          <a:bodyPr wrap="square">
            <a:spAutoFit/>
          </a:bodyPr>
          <a:lstStyle/>
          <a:p>
            <a:pPr indent="450850" algn="just"/>
            <a:endParaRPr lang="ru-RU" sz="1400" b="1" dirty="0" smtClean="0"/>
          </a:p>
          <a:p>
            <a:pPr indent="450850" algn="just"/>
            <a:r>
              <a:rPr lang="ru-RU" sz="1400" b="1" dirty="0" smtClean="0"/>
              <a:t>Многие </a:t>
            </a:r>
            <a:r>
              <a:rPr lang="ru-RU" sz="1400" b="1" dirty="0"/>
              <a:t>минералы </a:t>
            </a:r>
            <a:r>
              <a:rPr lang="ru-RU" sz="1400" b="1" dirty="0" smtClean="0"/>
              <a:t>(«</a:t>
            </a:r>
            <a:r>
              <a:rPr lang="ru-RU" sz="1400" b="1" i="1" dirty="0"/>
              <a:t>чистые</a:t>
            </a:r>
            <a:r>
              <a:rPr lang="ru-RU" sz="1400" b="1" dirty="0"/>
              <a:t>», беспримесные) прозрачны, например кварц, горный хрусталь (</a:t>
            </a:r>
            <a:r>
              <a:rPr lang="ru-RU" sz="1400" b="1" dirty="0" smtClean="0"/>
              <a:t>рисунок 7), </a:t>
            </a:r>
            <a:r>
              <a:rPr lang="ru-RU" sz="1400" b="1" dirty="0"/>
              <a:t>кристаллический гипс, алмаз, другие — мутные, просвечивают, например молочный кварц, берилл, слюда. рудные минералы просвечивают по краям, например сфалерит (рисунок </a:t>
            </a:r>
            <a:r>
              <a:rPr lang="ru-RU" sz="1400" b="1" dirty="0" smtClean="0"/>
              <a:t>8), </a:t>
            </a:r>
            <a:r>
              <a:rPr lang="ru-RU" sz="1400" b="1" dirty="0" err="1"/>
              <a:t>пираргирит</a:t>
            </a:r>
            <a:r>
              <a:rPr lang="ru-RU" sz="1400" b="1" dirty="0"/>
              <a:t>, и, наконец, наблюдаются абсо­лютно непрозрачные минералы, такие, как магнетит, хромит, галенит, золото, платина и серебро.</a:t>
            </a:r>
          </a:p>
        </p:txBody>
      </p:sp>
    </p:spTree>
    <p:extLst>
      <p:ext uri="{BB962C8B-B14F-4D97-AF65-F5344CB8AC3E}">
        <p14:creationId xmlns:p14="http://schemas.microsoft.com/office/powerpoint/2010/main" xmlns="" val="3010329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rc_mi" descr="http://www.irocks.com/db_pics/pics/d6b.jpg"/>
          <p:cNvPicPr/>
          <p:nvPr/>
        </p:nvPicPr>
        <p:blipFill>
          <a:blip r:embed="rId2" cstate="print"/>
          <a:srcRect/>
          <a:stretch>
            <a:fillRect/>
          </a:stretch>
        </p:blipFill>
        <p:spPr bwMode="auto">
          <a:xfrm>
            <a:off x="943438" y="540797"/>
            <a:ext cx="3096344" cy="2664296"/>
          </a:xfrm>
          <a:prstGeom prst="rect">
            <a:avLst/>
          </a:prstGeom>
          <a:noFill/>
          <a:ln w="9525">
            <a:noFill/>
            <a:miter lim="800000"/>
            <a:headEnd/>
            <a:tailEnd/>
          </a:ln>
        </p:spPr>
      </p:pic>
      <p:sp>
        <p:nvSpPr>
          <p:cNvPr id="6" name="TextBox 5"/>
          <p:cNvSpPr txBox="1"/>
          <p:nvPr/>
        </p:nvSpPr>
        <p:spPr>
          <a:xfrm>
            <a:off x="1035638" y="3215721"/>
            <a:ext cx="2808312" cy="307777"/>
          </a:xfrm>
          <a:prstGeom prst="rect">
            <a:avLst/>
          </a:prstGeom>
          <a:noFill/>
        </p:spPr>
        <p:txBody>
          <a:bodyPr wrap="square" rtlCol="0">
            <a:spAutoFit/>
          </a:bodyPr>
          <a:lstStyle/>
          <a:p>
            <a:pPr algn="ctr"/>
            <a:r>
              <a:rPr lang="ru-RU" sz="1400" b="1" dirty="0" smtClean="0"/>
              <a:t>Рисунок 5  - Киноварь</a:t>
            </a:r>
            <a:endParaRPr lang="ru-RU" sz="1400" b="1" dirty="0"/>
          </a:p>
        </p:txBody>
      </p:sp>
      <p:sp>
        <p:nvSpPr>
          <p:cNvPr id="7" name="TextBox 6"/>
          <p:cNvSpPr txBox="1"/>
          <p:nvPr/>
        </p:nvSpPr>
        <p:spPr>
          <a:xfrm>
            <a:off x="4788652" y="3217673"/>
            <a:ext cx="3096344" cy="307777"/>
          </a:xfrm>
          <a:prstGeom prst="rect">
            <a:avLst/>
          </a:prstGeom>
          <a:noFill/>
        </p:spPr>
        <p:txBody>
          <a:bodyPr wrap="square" rtlCol="0">
            <a:spAutoFit/>
          </a:bodyPr>
          <a:lstStyle/>
          <a:p>
            <a:pPr algn="ctr"/>
            <a:r>
              <a:rPr lang="ru-RU" sz="1400" b="1" dirty="0" smtClean="0"/>
              <a:t>Рисунок 6 - Галенит</a:t>
            </a:r>
            <a:endParaRPr lang="ru-RU" sz="1400" b="1" dirty="0"/>
          </a:p>
        </p:txBody>
      </p:sp>
      <p:pic>
        <p:nvPicPr>
          <p:cNvPr id="3074" name="Picture 2" descr="электричество на халяву"/>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63497" y="579546"/>
            <a:ext cx="3514900" cy="263617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Рисунок 8"/>
          <p:cNvPicPr/>
          <p:nvPr/>
        </p:nvPicPr>
        <p:blipFill>
          <a:blip r:embed="rId4" cstate="print"/>
          <a:srcRect/>
          <a:stretch>
            <a:fillRect/>
          </a:stretch>
        </p:blipFill>
        <p:spPr bwMode="auto">
          <a:xfrm>
            <a:off x="989492" y="3525450"/>
            <a:ext cx="3050290" cy="2382871"/>
          </a:xfrm>
          <a:prstGeom prst="rect">
            <a:avLst/>
          </a:prstGeom>
          <a:noFill/>
          <a:ln w="9525">
            <a:noFill/>
            <a:miter lim="800000"/>
            <a:headEnd/>
            <a:tailEnd/>
          </a:ln>
        </p:spPr>
      </p:pic>
      <p:pic>
        <p:nvPicPr>
          <p:cNvPr id="3076" name="Picture 4" descr="http://www.porjati.ru/uploads/posts/2011-04/1304148087_sfalerit.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13599" b="7044"/>
          <a:stretch/>
        </p:blipFill>
        <p:spPr bwMode="auto">
          <a:xfrm>
            <a:off x="4796434" y="3488309"/>
            <a:ext cx="3096344" cy="2457151"/>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012565" y="5908321"/>
            <a:ext cx="2854458" cy="307777"/>
          </a:xfrm>
          <a:prstGeom prst="rect">
            <a:avLst/>
          </a:prstGeom>
          <a:noFill/>
        </p:spPr>
        <p:txBody>
          <a:bodyPr wrap="square" rtlCol="0">
            <a:spAutoFit/>
          </a:bodyPr>
          <a:lstStyle/>
          <a:p>
            <a:r>
              <a:rPr lang="ru-RU" sz="1400" b="1" dirty="0" smtClean="0"/>
              <a:t>Рисунок 7 – Горный хрусталь</a:t>
            </a:r>
            <a:endParaRPr lang="ru-RU" sz="1400" b="1" dirty="0"/>
          </a:p>
        </p:txBody>
      </p:sp>
      <p:sp>
        <p:nvSpPr>
          <p:cNvPr id="11" name="TextBox 10"/>
          <p:cNvSpPr txBox="1"/>
          <p:nvPr/>
        </p:nvSpPr>
        <p:spPr>
          <a:xfrm>
            <a:off x="4788652" y="5939378"/>
            <a:ext cx="3281963" cy="307777"/>
          </a:xfrm>
          <a:prstGeom prst="rect">
            <a:avLst/>
          </a:prstGeom>
          <a:noFill/>
        </p:spPr>
        <p:txBody>
          <a:bodyPr wrap="square" rtlCol="0">
            <a:spAutoFit/>
          </a:bodyPr>
          <a:lstStyle/>
          <a:p>
            <a:pPr algn="ctr"/>
            <a:r>
              <a:rPr lang="ru-RU" sz="1400" b="1" dirty="0" smtClean="0"/>
              <a:t>Рисунок 8 – Сфалерит</a:t>
            </a:r>
            <a:endParaRPr lang="ru-RU" sz="1400" b="1" dirty="0"/>
          </a:p>
        </p:txBody>
      </p:sp>
    </p:spTree>
    <p:extLst>
      <p:ext uri="{BB962C8B-B14F-4D97-AF65-F5344CB8AC3E}">
        <p14:creationId xmlns:p14="http://schemas.microsoft.com/office/powerpoint/2010/main" xmlns="" val="657703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8696" y="239193"/>
            <a:ext cx="5112568" cy="81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Оптические свойства минералов</a:t>
            </a:r>
          </a:p>
          <a:p>
            <a:pPr algn="ctr"/>
            <a:r>
              <a:rPr lang="ru-RU" b="1" dirty="0">
                <a:solidFill>
                  <a:schemeClr val="tx1"/>
                </a:solidFill>
              </a:rPr>
              <a:t>4</a:t>
            </a:r>
            <a:r>
              <a:rPr lang="ru-RU" b="1" dirty="0" smtClean="0">
                <a:solidFill>
                  <a:schemeClr val="tx1"/>
                </a:solidFill>
              </a:rPr>
              <a:t>. Блеск - </a:t>
            </a:r>
            <a:r>
              <a:rPr lang="ru-RU" sz="1600" b="1" dirty="0">
                <a:solidFill>
                  <a:schemeClr val="tx1"/>
                </a:solidFill>
              </a:rPr>
              <a:t>свойством минерала отражать </a:t>
            </a:r>
            <a:r>
              <a:rPr lang="ru-RU" sz="1600" b="1" dirty="0" smtClean="0">
                <a:solidFill>
                  <a:schemeClr val="tx1"/>
                </a:solidFill>
              </a:rPr>
              <a:t>свет</a:t>
            </a:r>
            <a:endParaRPr lang="ru-RU" sz="1400" b="1" dirty="0">
              <a:solidFill>
                <a:schemeClr val="tx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768375450"/>
              </p:ext>
            </p:extLst>
          </p:nvPr>
        </p:nvGraphicFramePr>
        <p:xfrm>
          <a:off x="788556" y="1056026"/>
          <a:ext cx="7632848" cy="5301729"/>
        </p:xfrm>
        <a:graphic>
          <a:graphicData uri="http://schemas.openxmlformats.org/drawingml/2006/table">
            <a:tbl>
              <a:tblPr firstRow="1" bandRow="1">
                <a:tableStyleId>{5C22544A-7EE6-4342-B048-85BDC9FD1C3A}</a:tableStyleId>
              </a:tblPr>
              <a:tblGrid>
                <a:gridCol w="3816424"/>
                <a:gridCol w="3816424"/>
              </a:tblGrid>
              <a:tr h="212734">
                <a:tc>
                  <a:txBody>
                    <a:bodyPr/>
                    <a:lstStyle/>
                    <a:p>
                      <a:pPr algn="ctr"/>
                      <a:r>
                        <a:rPr lang="ru-RU" sz="1400" dirty="0" smtClean="0">
                          <a:solidFill>
                            <a:schemeClr val="tx1"/>
                          </a:solidFill>
                        </a:rPr>
                        <a:t>Блеск минерала</a:t>
                      </a:r>
                      <a:endParaRPr lang="ru-RU" sz="1400" dirty="0">
                        <a:solidFill>
                          <a:schemeClr val="tx1"/>
                        </a:solidFill>
                      </a:endParaRPr>
                    </a:p>
                  </a:txBody>
                  <a:tcPr/>
                </a:tc>
                <a:tc>
                  <a:txBody>
                    <a:bodyPr/>
                    <a:lstStyle/>
                    <a:p>
                      <a:pPr algn="ctr"/>
                      <a:r>
                        <a:rPr lang="ru-RU" sz="1400" dirty="0" smtClean="0">
                          <a:solidFill>
                            <a:schemeClr val="tx1"/>
                          </a:solidFill>
                        </a:rPr>
                        <a:t>Описание</a:t>
                      </a:r>
                      <a:endParaRPr lang="ru-RU" sz="1400" dirty="0">
                        <a:solidFill>
                          <a:schemeClr val="tx1"/>
                        </a:solidFill>
                      </a:endParaRPr>
                    </a:p>
                  </a:txBody>
                  <a:tcPr/>
                </a:tc>
              </a:tr>
              <a:tr h="916046">
                <a:tc>
                  <a:txBody>
                    <a:bodyPr/>
                    <a:lstStyle/>
                    <a:p>
                      <a:pPr algn="ctr"/>
                      <a:r>
                        <a:rPr lang="ru-RU" sz="1400" b="1" kern="1200" dirty="0" smtClean="0">
                          <a:solidFill>
                            <a:schemeClr val="dk1"/>
                          </a:solidFill>
                          <a:effectLst/>
                          <a:latin typeface="+mn-lt"/>
                          <a:ea typeface="+mn-ea"/>
                          <a:cs typeface="+mn-cs"/>
                        </a:rPr>
                        <a:t>металлический</a:t>
                      </a:r>
                      <a:endParaRPr lang="ru-RU" sz="14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effectLst/>
                          <a:latin typeface="+mn-lt"/>
                          <a:ea typeface="+mn-ea"/>
                          <a:cs typeface="+mn-cs"/>
                        </a:rPr>
                        <a:t>сильный блеск, свойственный минералам, дающим черную черту и самородным металлам, не дающим черной черты (золото, серебро, медь).</a:t>
                      </a:r>
                      <a:endParaRPr lang="ru-RU" sz="1400" b="1" dirty="0" smtClean="0"/>
                    </a:p>
                    <a:p>
                      <a:pPr algn="just"/>
                      <a:endParaRPr lang="ru-RU" sz="1400" b="1" dirty="0"/>
                    </a:p>
                  </a:txBody>
                  <a:tcPr/>
                </a:tc>
              </a:tr>
              <a:tr h="430531">
                <a:tc>
                  <a:txBody>
                    <a:bodyPr/>
                    <a:lstStyle/>
                    <a:p>
                      <a:pPr algn="ctr"/>
                      <a:r>
                        <a:rPr lang="ru-RU" sz="1400" b="1" kern="1200" dirty="0" smtClean="0">
                          <a:solidFill>
                            <a:schemeClr val="dk1"/>
                          </a:solidFill>
                          <a:effectLst/>
                          <a:latin typeface="+mn-lt"/>
                          <a:ea typeface="+mn-ea"/>
                          <a:cs typeface="+mn-cs"/>
                        </a:rPr>
                        <a:t>алмазный и стеклянный </a:t>
                      </a:r>
                      <a:endParaRPr lang="ru-RU" sz="1400" b="1" dirty="0"/>
                    </a:p>
                  </a:txBody>
                  <a:tcPr/>
                </a:tc>
                <a:tc>
                  <a:txBody>
                    <a:bodyPr/>
                    <a:lstStyle/>
                    <a:p>
                      <a:pPr algn="just"/>
                      <a:r>
                        <a:rPr lang="ru-RU" sz="1400" b="1" kern="1200" dirty="0" smtClean="0">
                          <a:solidFill>
                            <a:schemeClr val="dk1"/>
                          </a:solidFill>
                          <a:effectLst/>
                          <a:latin typeface="+mn-lt"/>
                          <a:ea typeface="+mn-ea"/>
                          <a:cs typeface="+mn-cs"/>
                        </a:rPr>
                        <a:t>различают по уменьшению степени неметаллического блеска</a:t>
                      </a:r>
                      <a:endParaRPr lang="ru-RU" sz="1400" b="1" dirty="0"/>
                    </a:p>
                  </a:txBody>
                  <a:tcPr/>
                </a:tc>
              </a:tr>
              <a:tr h="607809">
                <a:tc>
                  <a:txBody>
                    <a:bodyPr/>
                    <a:lstStyle/>
                    <a:p>
                      <a:pPr algn="ctr"/>
                      <a:r>
                        <a:rPr lang="ru-RU" sz="1400" b="1" kern="1200" dirty="0" smtClean="0">
                          <a:solidFill>
                            <a:schemeClr val="dk1"/>
                          </a:solidFill>
                          <a:effectLst/>
                          <a:latin typeface="+mn-lt"/>
                          <a:ea typeface="+mn-ea"/>
                          <a:cs typeface="+mn-cs"/>
                        </a:rPr>
                        <a:t>полуметаллический или металловидный</a:t>
                      </a:r>
                      <a:endParaRPr lang="ru-RU" sz="1400" b="1" dirty="0"/>
                    </a:p>
                  </a:txBody>
                  <a:tcPr/>
                </a:tc>
                <a:tc>
                  <a:txBody>
                    <a:bodyPr/>
                    <a:lstStyle/>
                    <a:p>
                      <a:pPr algn="just"/>
                      <a:r>
                        <a:rPr lang="ru-RU" sz="1400" b="1" kern="1200" dirty="0" smtClean="0">
                          <a:solidFill>
                            <a:schemeClr val="dk1"/>
                          </a:solidFill>
                          <a:effectLst/>
                          <a:latin typeface="+mn-lt"/>
                          <a:ea typeface="+mn-ea"/>
                          <a:cs typeface="+mn-cs"/>
                        </a:rPr>
                        <a:t>промежуточный блеск между металлическим и алмазным,</a:t>
                      </a:r>
                      <a:endParaRPr lang="ru-RU" sz="1400" b="1" dirty="0"/>
                    </a:p>
                  </a:txBody>
                  <a:tcPr/>
                </a:tc>
              </a:tr>
              <a:tr h="308326">
                <a:tc>
                  <a:txBody>
                    <a:bodyPr/>
                    <a:lstStyle/>
                    <a:p>
                      <a:pPr algn="ctr"/>
                      <a:r>
                        <a:rPr lang="ru-RU" sz="1400" b="1" kern="1200" dirty="0" smtClean="0">
                          <a:solidFill>
                            <a:schemeClr val="dk1"/>
                          </a:solidFill>
                          <a:effectLst/>
                          <a:latin typeface="+mn-lt"/>
                          <a:ea typeface="+mn-ea"/>
                          <a:cs typeface="+mn-cs"/>
                        </a:rPr>
                        <a:t>жирный или восковый</a:t>
                      </a:r>
                      <a:endParaRPr lang="ru-RU" sz="14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effectLst/>
                          <a:latin typeface="+mn-lt"/>
                          <a:ea typeface="+mn-ea"/>
                          <a:cs typeface="+mn-cs"/>
                        </a:rPr>
                        <a:t>причиной возникновения является</a:t>
                      </a:r>
                      <a:endParaRPr lang="ru-RU" sz="1400" b="1" dirty="0" smtClean="0"/>
                    </a:p>
                    <a:p>
                      <a:pPr algn="just"/>
                      <a:r>
                        <a:rPr lang="ru-RU" sz="1400" b="1" kern="1200" dirty="0" smtClean="0">
                          <a:solidFill>
                            <a:schemeClr val="dk1"/>
                          </a:solidFill>
                          <a:effectLst/>
                          <a:latin typeface="+mn-lt"/>
                          <a:ea typeface="+mn-ea"/>
                          <a:cs typeface="+mn-cs"/>
                        </a:rPr>
                        <a:t>наличие неровностей </a:t>
                      </a:r>
                      <a:endParaRPr lang="ru-RU" sz="1400" b="1" dirty="0"/>
                    </a:p>
                  </a:txBody>
                  <a:tcPr/>
                </a:tc>
              </a:tr>
              <a:tr h="489941">
                <a:tc>
                  <a:txBody>
                    <a:bodyPr/>
                    <a:lstStyle/>
                    <a:p>
                      <a:pPr algn="ctr"/>
                      <a:r>
                        <a:rPr lang="ru-RU" sz="1400" b="1" kern="1200" dirty="0" smtClean="0">
                          <a:solidFill>
                            <a:schemeClr val="dk1"/>
                          </a:solidFill>
                          <a:effectLst/>
                          <a:latin typeface="+mn-lt"/>
                          <a:ea typeface="+mn-ea"/>
                          <a:cs typeface="+mn-cs"/>
                        </a:rPr>
                        <a:t>перламутровый</a:t>
                      </a:r>
                      <a:endParaRPr lang="ru-RU" sz="14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effectLst/>
                          <a:latin typeface="+mn-lt"/>
                          <a:ea typeface="+mn-ea"/>
                          <a:cs typeface="+mn-cs"/>
                        </a:rPr>
                        <a:t>возникает за счет интерференции света в тонких пластинах</a:t>
                      </a:r>
                      <a:endParaRPr lang="ru-RU" sz="1400" b="1" dirty="0" smtClean="0"/>
                    </a:p>
                    <a:p>
                      <a:pPr algn="just"/>
                      <a:endParaRPr lang="ru-RU" sz="1400" b="1" dirty="0"/>
                    </a:p>
                  </a:txBody>
                  <a:tcPr/>
                </a:tc>
              </a:tr>
              <a:tr h="607809">
                <a:tc>
                  <a:txBody>
                    <a:bodyPr/>
                    <a:lstStyle/>
                    <a:p>
                      <a:pPr algn="ctr"/>
                      <a:r>
                        <a:rPr lang="ru-RU" sz="1400" b="1" kern="1200" dirty="0" smtClean="0">
                          <a:solidFill>
                            <a:schemeClr val="dk1"/>
                          </a:solidFill>
                          <a:effectLst/>
                          <a:latin typeface="+mn-lt"/>
                          <a:ea typeface="+mn-ea"/>
                          <a:cs typeface="+mn-cs"/>
                        </a:rPr>
                        <a:t>шелковистый</a:t>
                      </a:r>
                      <a:endParaRPr lang="ru-RU" sz="14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effectLst/>
                          <a:latin typeface="+mn-lt"/>
                          <a:ea typeface="+mn-ea"/>
                          <a:cs typeface="+mn-cs"/>
                        </a:rPr>
                        <a:t>возникает при параллельно-волокнистом строении агрегатов минералов</a:t>
                      </a:r>
                      <a:endParaRPr lang="ru-RU" sz="1400" b="1" dirty="0"/>
                    </a:p>
                  </a:txBody>
                  <a:tcPr/>
                </a:tc>
              </a:tr>
              <a:tr h="607809">
                <a:tc>
                  <a:txBody>
                    <a:bodyPr/>
                    <a:lstStyle/>
                    <a:p>
                      <a:pPr algn="ctr"/>
                      <a:r>
                        <a:rPr lang="ru-RU" sz="1400" b="1" kern="1200" dirty="0" smtClean="0">
                          <a:solidFill>
                            <a:schemeClr val="dk1"/>
                          </a:solidFill>
                          <a:effectLst/>
                          <a:latin typeface="+mn-lt"/>
                          <a:ea typeface="+mn-ea"/>
                          <a:cs typeface="+mn-cs"/>
                        </a:rPr>
                        <a:t>матовый</a:t>
                      </a:r>
                      <a:endParaRPr lang="ru-RU" sz="1400"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effectLst/>
                          <a:latin typeface="+mn-lt"/>
                          <a:ea typeface="+mn-ea"/>
                          <a:cs typeface="+mn-cs"/>
                        </a:rPr>
                        <a:t>обладают некоторые тонкозернистые агрегаты (например, писчий мел).</a:t>
                      </a:r>
                      <a:endParaRPr lang="ru-RU" sz="1400" b="1" dirty="0" smtClean="0"/>
                    </a:p>
                    <a:p>
                      <a:pPr algn="just"/>
                      <a:endParaRPr lang="ru-RU" sz="1400" b="1" dirty="0"/>
                    </a:p>
                  </a:txBody>
                  <a:tcPr/>
                </a:tc>
              </a:tr>
            </a:tbl>
          </a:graphicData>
        </a:graphic>
      </p:graphicFrame>
    </p:spTree>
    <p:extLst>
      <p:ext uri="{BB962C8B-B14F-4D97-AF65-F5344CB8AC3E}">
        <p14:creationId xmlns:p14="http://schemas.microsoft.com/office/powerpoint/2010/main" xmlns="" val="4212689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34331" y="404664"/>
            <a:ext cx="5112568" cy="81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Оптические свойства минералов</a:t>
            </a:r>
          </a:p>
          <a:p>
            <a:pPr algn="ctr"/>
            <a:r>
              <a:rPr lang="ru-RU" b="1" dirty="0">
                <a:solidFill>
                  <a:schemeClr val="tx1"/>
                </a:solidFill>
              </a:rPr>
              <a:t>4</a:t>
            </a:r>
            <a:r>
              <a:rPr lang="ru-RU" b="1" dirty="0" smtClean="0">
                <a:solidFill>
                  <a:schemeClr val="tx1"/>
                </a:solidFill>
              </a:rPr>
              <a:t>. Блеск </a:t>
            </a:r>
          </a:p>
          <a:p>
            <a:pPr algn="ctr"/>
            <a:r>
              <a:rPr lang="ru-RU" sz="1600" b="1" dirty="0" smtClean="0">
                <a:solidFill>
                  <a:schemeClr val="tx1"/>
                </a:solidFill>
              </a:rPr>
              <a:t>4.1 </a:t>
            </a:r>
            <a:r>
              <a:rPr lang="ru-RU" sz="1600" b="1" dirty="0">
                <a:solidFill>
                  <a:schemeClr val="tx1"/>
                </a:solidFill>
              </a:rPr>
              <a:t>Специфические виды блеска или отлива</a:t>
            </a:r>
          </a:p>
        </p:txBody>
      </p:sp>
      <p:graphicFrame>
        <p:nvGraphicFramePr>
          <p:cNvPr id="5" name="Таблица 4"/>
          <p:cNvGraphicFramePr>
            <a:graphicFrameLocks noGrp="1"/>
          </p:cNvGraphicFramePr>
          <p:nvPr>
            <p:extLst>
              <p:ext uri="{D42A27DB-BD31-4B8C-83A1-F6EECF244321}">
                <p14:modId xmlns:p14="http://schemas.microsoft.com/office/powerpoint/2010/main" xmlns="" val="940410175"/>
              </p:ext>
            </p:extLst>
          </p:nvPr>
        </p:nvGraphicFramePr>
        <p:xfrm>
          <a:off x="827584" y="1397000"/>
          <a:ext cx="7560840" cy="4812754"/>
        </p:xfrm>
        <a:graphic>
          <a:graphicData uri="http://schemas.openxmlformats.org/drawingml/2006/table">
            <a:tbl>
              <a:tblPr firstRow="1" bandRow="1">
                <a:tableStyleId>{5C22544A-7EE6-4342-B048-85BDC9FD1C3A}</a:tableStyleId>
              </a:tblPr>
              <a:tblGrid>
                <a:gridCol w="3780420"/>
                <a:gridCol w="3780420"/>
              </a:tblGrid>
              <a:tr h="393154">
                <a:tc>
                  <a:txBody>
                    <a:bodyPr/>
                    <a:lstStyle/>
                    <a:p>
                      <a:pPr algn="ctr"/>
                      <a:r>
                        <a:rPr lang="ru-RU" sz="1400" dirty="0" smtClean="0">
                          <a:solidFill>
                            <a:schemeClr val="tx1"/>
                          </a:solidFill>
                        </a:rPr>
                        <a:t>Специфические</a:t>
                      </a:r>
                      <a:r>
                        <a:rPr lang="ru-RU" sz="1400" baseline="0" dirty="0" smtClean="0">
                          <a:solidFill>
                            <a:schemeClr val="tx1"/>
                          </a:solidFill>
                        </a:rPr>
                        <a:t> виды блеска</a:t>
                      </a:r>
                      <a:endParaRPr lang="ru-RU" sz="1400" dirty="0">
                        <a:solidFill>
                          <a:schemeClr val="tx1"/>
                        </a:solidFill>
                      </a:endParaRPr>
                    </a:p>
                  </a:txBody>
                  <a:tcPr/>
                </a:tc>
                <a:tc>
                  <a:txBody>
                    <a:bodyPr/>
                    <a:lstStyle/>
                    <a:p>
                      <a:pPr algn="ctr"/>
                      <a:r>
                        <a:rPr lang="ru-RU" sz="1400" dirty="0" smtClean="0">
                          <a:solidFill>
                            <a:schemeClr val="tx1"/>
                          </a:solidFill>
                        </a:rPr>
                        <a:t>Описание</a:t>
                      </a:r>
                      <a:endParaRPr lang="ru-RU" sz="1400" dirty="0">
                        <a:solidFill>
                          <a:schemeClr val="tx1"/>
                        </a:solidFill>
                      </a:endParaRPr>
                    </a:p>
                  </a:txBody>
                  <a:tcPr/>
                </a:tc>
              </a:tr>
              <a:tr h="393154">
                <a:tc>
                  <a:txBody>
                    <a:bodyPr/>
                    <a:lstStyle/>
                    <a:p>
                      <a:pPr algn="ctr"/>
                      <a:r>
                        <a:rPr lang="ru-RU" sz="1400" b="1" kern="1200" dirty="0" smtClean="0">
                          <a:solidFill>
                            <a:schemeClr val="dk1"/>
                          </a:solidFill>
                          <a:effectLst/>
                          <a:latin typeface="+mn-lt"/>
                          <a:ea typeface="+mn-ea"/>
                          <a:cs typeface="+mn-cs"/>
                        </a:rPr>
                        <a:t>опалесценция</a:t>
                      </a:r>
                      <a:endParaRPr lang="ru-RU" sz="1400" b="1" dirty="0"/>
                    </a:p>
                  </a:txBody>
                  <a:tcPr/>
                </a:tc>
                <a:tc>
                  <a:txBody>
                    <a:bodyPr/>
                    <a:lstStyle/>
                    <a:p>
                      <a:pPr algn="just"/>
                      <a:r>
                        <a:rPr lang="ru-RU" sz="1400" b="1" kern="1200" dirty="0" smtClean="0">
                          <a:solidFill>
                            <a:schemeClr val="dk1"/>
                          </a:solidFill>
                          <a:effectLst/>
                          <a:latin typeface="+mn-lt"/>
                          <a:ea typeface="+mn-ea"/>
                          <a:cs typeface="+mn-cs"/>
                        </a:rPr>
                        <a:t>световые переливы в минерале, возникающие под действием падающего света, например так называемый «огонь» у огненного опала (рисунок 9)</a:t>
                      </a:r>
                      <a:endParaRPr lang="ru-RU" sz="1400" b="1" dirty="0"/>
                    </a:p>
                  </a:txBody>
                  <a:tcPr/>
                </a:tc>
              </a:tr>
              <a:tr h="393154">
                <a:tc>
                  <a:txBody>
                    <a:bodyPr/>
                    <a:lstStyle/>
                    <a:p>
                      <a:pPr algn="ctr"/>
                      <a:r>
                        <a:rPr lang="ru-RU" sz="1400" b="1" kern="1200" dirty="0" smtClean="0">
                          <a:solidFill>
                            <a:schemeClr val="dk1"/>
                          </a:solidFill>
                          <a:effectLst/>
                          <a:latin typeface="+mn-lt"/>
                          <a:ea typeface="+mn-ea"/>
                          <a:cs typeface="+mn-cs"/>
                        </a:rPr>
                        <a:t>люминесценция (фосфоресценция)</a:t>
                      </a:r>
                      <a:endParaRPr lang="ru-RU" sz="1400" b="1" dirty="0"/>
                    </a:p>
                  </a:txBody>
                  <a:tcPr/>
                </a:tc>
                <a:tc>
                  <a:txBody>
                    <a:bodyPr/>
                    <a:lstStyle/>
                    <a:p>
                      <a:pPr algn="just"/>
                      <a:r>
                        <a:rPr lang="ru-RU" sz="1400" b="1" i="0" kern="1200" dirty="0" smtClean="0">
                          <a:solidFill>
                            <a:schemeClr val="dk1"/>
                          </a:solidFill>
                          <a:effectLst/>
                          <a:latin typeface="+mn-lt"/>
                          <a:ea typeface="+mn-ea"/>
                          <a:cs typeface="+mn-cs"/>
                        </a:rPr>
                        <a:t>возникает под действием света, радиоактивного и рентгеновского излучений, электрического поля, при химических реакциях и при механических воздействиях</a:t>
                      </a:r>
                      <a:endParaRPr lang="ru-RU" sz="1100" b="1" dirty="0"/>
                    </a:p>
                  </a:txBody>
                  <a:tcPr/>
                </a:tc>
              </a:tr>
              <a:tr h="393154">
                <a:tc>
                  <a:txBody>
                    <a:bodyPr/>
                    <a:lstStyle/>
                    <a:p>
                      <a:pPr algn="ctr"/>
                      <a:r>
                        <a:rPr lang="ru-RU" sz="1400" b="1" kern="1200" dirty="0" smtClean="0">
                          <a:solidFill>
                            <a:schemeClr val="dk1"/>
                          </a:solidFill>
                          <a:effectLst/>
                          <a:latin typeface="+mn-lt"/>
                          <a:ea typeface="+mn-ea"/>
                          <a:cs typeface="+mn-cs"/>
                        </a:rPr>
                        <a:t>флуоресценция</a:t>
                      </a:r>
                      <a:endParaRPr lang="ru-RU" sz="1400" b="1" dirty="0"/>
                    </a:p>
                  </a:txBody>
                  <a:tcPr/>
                </a:tc>
                <a:tc>
                  <a:txBody>
                    <a:bodyPr/>
                    <a:lstStyle/>
                    <a:p>
                      <a:pPr algn="just"/>
                      <a:r>
                        <a:rPr lang="ru-RU" sz="1400" b="1" kern="1200" dirty="0" smtClean="0">
                          <a:solidFill>
                            <a:schemeClr val="dk1"/>
                          </a:solidFill>
                          <a:effectLst/>
                          <a:latin typeface="+mn-lt"/>
                          <a:ea typeface="+mn-ea"/>
                          <a:cs typeface="+mn-cs"/>
                        </a:rPr>
                        <a:t>излучение минералом света (послесвечение), возбуждение ионов его решетки путем облучения (кварцевой лампой), нагревания или трения – флюорит (рисунок </a:t>
                      </a:r>
                      <a:r>
                        <a:rPr lang="ru-RU" sz="1400" b="1" kern="1200" baseline="0" dirty="0" smtClean="0">
                          <a:solidFill>
                            <a:schemeClr val="dk1"/>
                          </a:solidFill>
                          <a:effectLst/>
                          <a:latin typeface="+mn-lt"/>
                          <a:ea typeface="+mn-ea"/>
                          <a:cs typeface="+mn-cs"/>
                        </a:rPr>
                        <a:t> 10</a:t>
                      </a:r>
                      <a:r>
                        <a:rPr lang="ru-RU" sz="1400" b="1" kern="1200" dirty="0" smtClean="0">
                          <a:solidFill>
                            <a:schemeClr val="dk1"/>
                          </a:solidFill>
                          <a:effectLst/>
                          <a:latin typeface="+mn-lt"/>
                          <a:ea typeface="+mn-ea"/>
                          <a:cs typeface="+mn-cs"/>
                        </a:rPr>
                        <a:t>)</a:t>
                      </a:r>
                      <a:endParaRPr lang="ru-RU" sz="1400" b="1" dirty="0"/>
                    </a:p>
                  </a:txBody>
                  <a:tcPr/>
                </a:tc>
              </a:tr>
              <a:tr h="393154">
                <a:tc>
                  <a:txBody>
                    <a:bodyPr/>
                    <a:lstStyle/>
                    <a:p>
                      <a:pPr algn="ctr"/>
                      <a:r>
                        <a:rPr lang="ru-RU" sz="1400" b="1" kern="1200" dirty="0" smtClean="0">
                          <a:solidFill>
                            <a:schemeClr val="dk1"/>
                          </a:solidFill>
                          <a:effectLst/>
                          <a:latin typeface="+mn-lt"/>
                          <a:ea typeface="+mn-ea"/>
                          <a:cs typeface="+mn-cs"/>
                        </a:rPr>
                        <a:t>цветовой отлив или металлический блик (иризация) – игра цветов на определенных плоскостях</a:t>
                      </a:r>
                      <a:endParaRPr lang="ru-RU" sz="1400" b="1" dirty="0"/>
                    </a:p>
                  </a:txBody>
                  <a:tcPr/>
                </a:tc>
                <a:tc>
                  <a:txBody>
                    <a:bodyPr/>
                    <a:lstStyle/>
                    <a:p>
                      <a:pPr algn="just"/>
                      <a:r>
                        <a:rPr lang="ru-RU" sz="1400" b="1" kern="1200" dirty="0" smtClean="0">
                          <a:solidFill>
                            <a:schemeClr val="dk1"/>
                          </a:solidFill>
                          <a:effectLst/>
                          <a:latin typeface="+mn-lt"/>
                          <a:ea typeface="+mn-ea"/>
                          <a:cs typeface="+mn-cs"/>
                        </a:rPr>
                        <a:t>игра цветов на определенных плоскостях, например у </a:t>
                      </a:r>
                      <a:r>
                        <a:rPr lang="ru-RU" sz="1400" b="1" kern="1200" dirty="0" err="1" smtClean="0">
                          <a:solidFill>
                            <a:schemeClr val="dk1"/>
                          </a:solidFill>
                          <a:effectLst/>
                          <a:latin typeface="+mn-lt"/>
                          <a:ea typeface="+mn-ea"/>
                          <a:cs typeface="+mn-cs"/>
                        </a:rPr>
                        <a:t>анортоклаза</a:t>
                      </a:r>
                      <a:r>
                        <a:rPr lang="ru-RU" sz="1400" b="1" kern="1200" dirty="0" smtClean="0">
                          <a:solidFill>
                            <a:schemeClr val="dk1"/>
                          </a:solidFill>
                          <a:effectLst/>
                          <a:latin typeface="+mn-lt"/>
                          <a:ea typeface="+mn-ea"/>
                          <a:cs typeface="+mn-cs"/>
                        </a:rPr>
                        <a:t> (рисунок 11), лабрадора, </a:t>
                      </a:r>
                      <a:r>
                        <a:rPr lang="ru-RU" sz="1400" b="1" kern="1200" dirty="0" err="1" smtClean="0">
                          <a:solidFill>
                            <a:schemeClr val="dk1"/>
                          </a:solidFill>
                          <a:effectLst/>
                          <a:latin typeface="+mn-lt"/>
                          <a:ea typeface="+mn-ea"/>
                          <a:cs typeface="+mn-cs"/>
                        </a:rPr>
                        <a:t>битовнита</a:t>
                      </a:r>
                      <a:r>
                        <a:rPr lang="ru-RU" sz="1400" b="1" kern="1200" dirty="0" smtClean="0">
                          <a:solidFill>
                            <a:schemeClr val="dk1"/>
                          </a:solidFill>
                          <a:effectLst/>
                          <a:latin typeface="+mn-lt"/>
                          <a:ea typeface="+mn-ea"/>
                          <a:cs typeface="+mn-cs"/>
                        </a:rPr>
                        <a:t> (рисунок 12)</a:t>
                      </a:r>
                      <a:endParaRPr lang="ru-RU" sz="1400" b="1" dirty="0"/>
                    </a:p>
                  </a:txBody>
                  <a:tcPr/>
                </a:tc>
              </a:tr>
            </a:tbl>
          </a:graphicData>
        </a:graphic>
      </p:graphicFrame>
    </p:spTree>
    <p:extLst>
      <p:ext uri="{BB962C8B-B14F-4D97-AF65-F5344CB8AC3E}">
        <p14:creationId xmlns:p14="http://schemas.microsoft.com/office/powerpoint/2010/main" xmlns="" val="2357678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opypast.ru/uploads/posts/1320311682_c91413f97e7c.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4816"/>
          <a:stretch/>
        </p:blipFill>
        <p:spPr bwMode="auto">
          <a:xfrm>
            <a:off x="945006" y="620688"/>
            <a:ext cx="3024336" cy="257624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mineralminers.com/images/fluorite/mins/flum10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69787" y="620688"/>
            <a:ext cx="3483974" cy="261298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914049" y="3196933"/>
            <a:ext cx="2937871" cy="307777"/>
          </a:xfrm>
          <a:prstGeom prst="rect">
            <a:avLst/>
          </a:prstGeom>
          <a:noFill/>
        </p:spPr>
        <p:txBody>
          <a:bodyPr wrap="square" rtlCol="0">
            <a:spAutoFit/>
          </a:bodyPr>
          <a:lstStyle/>
          <a:p>
            <a:r>
              <a:rPr lang="ru-RU" sz="1400" b="1" dirty="0" smtClean="0"/>
              <a:t>Рисунок  9 – Огненный опал</a:t>
            </a:r>
            <a:endParaRPr lang="ru-RU" sz="1400" b="1" dirty="0"/>
          </a:p>
        </p:txBody>
      </p:sp>
      <p:sp>
        <p:nvSpPr>
          <p:cNvPr id="5" name="TextBox 4"/>
          <p:cNvSpPr txBox="1"/>
          <p:nvPr/>
        </p:nvSpPr>
        <p:spPr>
          <a:xfrm>
            <a:off x="4945900" y="3233669"/>
            <a:ext cx="3096344" cy="307777"/>
          </a:xfrm>
          <a:prstGeom prst="rect">
            <a:avLst/>
          </a:prstGeom>
          <a:noFill/>
        </p:spPr>
        <p:txBody>
          <a:bodyPr wrap="square" rtlCol="0">
            <a:spAutoFit/>
          </a:bodyPr>
          <a:lstStyle/>
          <a:p>
            <a:pPr algn="ctr"/>
            <a:r>
              <a:rPr lang="ru-RU" sz="1400" b="1" dirty="0" smtClean="0"/>
              <a:t>Рисунок 10 - Флюорит</a:t>
            </a:r>
            <a:endParaRPr lang="ru-RU" sz="1400" b="1" dirty="0"/>
          </a:p>
        </p:txBody>
      </p:sp>
      <p:pic>
        <p:nvPicPr>
          <p:cNvPr id="4102" name="Picture 6" descr="http://geo.web.ru/druza/m-anort_5-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921787" y="3541446"/>
            <a:ext cx="2915771" cy="219181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106235" y="5733256"/>
            <a:ext cx="2546874" cy="307777"/>
          </a:xfrm>
          <a:prstGeom prst="rect">
            <a:avLst/>
          </a:prstGeom>
          <a:noFill/>
        </p:spPr>
        <p:txBody>
          <a:bodyPr wrap="square" rtlCol="0">
            <a:spAutoFit/>
          </a:bodyPr>
          <a:lstStyle/>
          <a:p>
            <a:pPr algn="ctr"/>
            <a:r>
              <a:rPr lang="ru-RU" sz="1400" b="1" dirty="0" smtClean="0"/>
              <a:t>Рисунок 11 -  Анортоклаз</a:t>
            </a:r>
            <a:endParaRPr lang="ru-RU" sz="1400" b="1" dirty="0"/>
          </a:p>
        </p:txBody>
      </p:sp>
      <p:pic>
        <p:nvPicPr>
          <p:cNvPr id="4104" name="Picture 8" descr="http://www.mineralcatalog.com.ua/images/gems/thumbs/350/tn_image_48_3.jpg"/>
          <p:cNvPicPr>
            <a:picLocks noChangeAspect="1" noChangeArrowheads="1"/>
          </p:cNvPicPr>
          <p:nvPr/>
        </p:nvPicPr>
        <p:blipFill rotWithShape="1">
          <a:blip r:embed="rId5">
            <a:extLst>
              <a:ext uri="{28A0092B-C50C-407E-A947-70E740481C1C}">
                <a14:useLocalDpi xmlns:a14="http://schemas.microsoft.com/office/drawing/2010/main" xmlns="" val="0"/>
              </a:ext>
            </a:extLst>
          </a:blip>
          <a:srcRect t="12444" b="1456"/>
          <a:stretch/>
        </p:blipFill>
        <p:spPr bwMode="auto">
          <a:xfrm>
            <a:off x="4769787" y="3541446"/>
            <a:ext cx="3408862" cy="22414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040988" y="5767974"/>
            <a:ext cx="2866460" cy="307777"/>
          </a:xfrm>
          <a:prstGeom prst="rect">
            <a:avLst/>
          </a:prstGeom>
          <a:noFill/>
        </p:spPr>
        <p:txBody>
          <a:bodyPr wrap="square" rtlCol="0">
            <a:spAutoFit/>
          </a:bodyPr>
          <a:lstStyle/>
          <a:p>
            <a:pPr algn="ctr"/>
            <a:r>
              <a:rPr lang="ru-RU" sz="1400" b="1" dirty="0" smtClean="0"/>
              <a:t>Рисунок 12 - </a:t>
            </a:r>
            <a:r>
              <a:rPr lang="ru-RU" sz="1400" b="1" dirty="0" err="1" smtClean="0"/>
              <a:t>Битовнит</a:t>
            </a:r>
            <a:endParaRPr lang="ru-RU" sz="1400" b="1" dirty="0"/>
          </a:p>
        </p:txBody>
      </p:sp>
    </p:spTree>
    <p:extLst>
      <p:ext uri="{BB962C8B-B14F-4D97-AF65-F5344CB8AC3E}">
        <p14:creationId xmlns:p14="http://schemas.microsoft.com/office/powerpoint/2010/main" xmlns="" val="45351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00985520"/>
              </p:ext>
            </p:extLst>
          </p:nvPr>
        </p:nvGraphicFramePr>
        <p:xfrm>
          <a:off x="755576" y="1484784"/>
          <a:ext cx="7632848" cy="1920240"/>
        </p:xfrm>
        <a:graphic>
          <a:graphicData uri="http://schemas.openxmlformats.org/drawingml/2006/table">
            <a:tbl>
              <a:tblPr firstRow="1" bandRow="1">
                <a:tableStyleId>{5C22544A-7EE6-4342-B048-85BDC9FD1C3A}</a:tableStyleId>
              </a:tblPr>
              <a:tblGrid>
                <a:gridCol w="7632848"/>
              </a:tblGrid>
              <a:tr h="356611">
                <a:tc>
                  <a:txBody>
                    <a:bodyPr/>
                    <a:lstStyle/>
                    <a:p>
                      <a:pPr algn="ctr"/>
                      <a:r>
                        <a:rPr lang="ru-RU" dirty="0" smtClean="0">
                          <a:solidFill>
                            <a:schemeClr val="tx1"/>
                          </a:solidFill>
                        </a:rPr>
                        <a:t>МАГНИТНОСТЬ</a:t>
                      </a:r>
                      <a:endParaRPr lang="ru-RU" dirty="0">
                        <a:solidFill>
                          <a:schemeClr val="tx1"/>
                        </a:solidFill>
                      </a:endParaRPr>
                    </a:p>
                  </a:txBody>
                  <a:tcPr/>
                </a:tc>
              </a:tr>
              <a:tr h="1515597">
                <a:tc>
                  <a:txBody>
                    <a:bodyPr/>
                    <a:lstStyle/>
                    <a:p>
                      <a:pPr marL="0" indent="450850" algn="just" rtl="0" eaLnBrk="1" latinLnBrk="0" hangingPunct="1"/>
                      <a:r>
                        <a:rPr lang="ru-RU" sz="1400" b="1" i="0" kern="1200" dirty="0" smtClean="0">
                          <a:solidFill>
                            <a:schemeClr val="dk1"/>
                          </a:solidFill>
                          <a:effectLst/>
                          <a:latin typeface="+mn-lt"/>
                          <a:ea typeface="+mn-ea"/>
                          <a:cs typeface="+mn-cs"/>
                        </a:rPr>
                        <a:t>Некоторые минералы характеризуются ярко выраженными </a:t>
                      </a:r>
                      <a:r>
                        <a:rPr lang="ru-RU" sz="1800" b="1" i="1" kern="1200" dirty="0" err="1" smtClean="0">
                          <a:solidFill>
                            <a:srgbClr val="FF0000"/>
                          </a:solidFill>
                          <a:effectLst>
                            <a:outerShdw blurRad="38100" dist="38100" dir="2700000" algn="tl">
                              <a:srgbClr val="000000">
                                <a:alpha val="43137"/>
                              </a:srgbClr>
                            </a:outerShdw>
                          </a:effectLst>
                          <a:latin typeface="+mn-lt"/>
                          <a:ea typeface="+mn-ea"/>
                          <a:cs typeface="+mn-cs"/>
                        </a:rPr>
                        <a:t>ферромагнитными</a:t>
                      </a:r>
                      <a:r>
                        <a:rPr lang="ru-RU" sz="1800" b="1" i="1" kern="1200" dirty="0" smtClean="0">
                          <a:solidFill>
                            <a:schemeClr val="accent5"/>
                          </a:solidFill>
                          <a:effectLst>
                            <a:outerShdw blurRad="38100" dist="38100" dir="2700000" algn="tl">
                              <a:srgbClr val="000000">
                                <a:alpha val="43137"/>
                              </a:srgbClr>
                            </a:outerShdw>
                          </a:effectLst>
                          <a:latin typeface="+mn-lt"/>
                          <a:ea typeface="+mn-ea"/>
                          <a:cs typeface="+mn-cs"/>
                        </a:rPr>
                        <a:t> </a:t>
                      </a:r>
                      <a:r>
                        <a:rPr lang="ru-RU" sz="1800" b="1" i="1" kern="1200" dirty="0" smtClean="0">
                          <a:solidFill>
                            <a:srgbClr val="FF0000"/>
                          </a:solidFill>
                          <a:effectLst>
                            <a:outerShdw blurRad="38100" dist="38100" dir="2700000" algn="tl">
                              <a:srgbClr val="000000">
                                <a:alpha val="43137"/>
                              </a:srgbClr>
                            </a:outerShdw>
                          </a:effectLst>
                          <a:latin typeface="+mn-lt"/>
                          <a:ea typeface="+mn-ea"/>
                          <a:cs typeface="+mn-cs"/>
                        </a:rPr>
                        <a:t>свойствами</a:t>
                      </a:r>
                      <a:r>
                        <a:rPr lang="ru-RU" sz="1400" b="1" i="0" kern="1200" dirty="0" smtClean="0">
                          <a:solidFill>
                            <a:schemeClr val="dk1"/>
                          </a:solidFill>
                          <a:effectLst/>
                          <a:latin typeface="+mn-lt"/>
                          <a:ea typeface="+mn-ea"/>
                          <a:cs typeface="+mn-cs"/>
                        </a:rPr>
                        <a:t>, т. е. притягивают к себе мелкие железные предметы — опилки, булавки (магнетит, никелистое железо). Менее магнитные минералы –</a:t>
                      </a:r>
                      <a:r>
                        <a:rPr lang="ru-RU" sz="1400" b="1" i="0" kern="1200" baseline="0" dirty="0" smtClean="0">
                          <a:solidFill>
                            <a:schemeClr val="dk1"/>
                          </a:solidFill>
                          <a:effectLst/>
                          <a:latin typeface="+mn-lt"/>
                          <a:ea typeface="+mn-ea"/>
                          <a:cs typeface="+mn-cs"/>
                        </a:rPr>
                        <a:t> </a:t>
                      </a:r>
                      <a:r>
                        <a:rPr lang="ru-RU" sz="1800" b="1" i="1" kern="1200" dirty="0" smtClean="0">
                          <a:solidFill>
                            <a:srgbClr val="FF0000"/>
                          </a:solidFill>
                          <a:effectLst>
                            <a:outerShdw blurRad="38100" dist="38100" dir="2700000" algn="tl">
                              <a:srgbClr val="000000">
                                <a:alpha val="43137"/>
                              </a:srgbClr>
                            </a:outerShdw>
                          </a:effectLst>
                          <a:latin typeface="+mn-lt"/>
                          <a:ea typeface="+mn-ea"/>
                          <a:cs typeface="+mn-cs"/>
                        </a:rPr>
                        <a:t>парамагнитные,</a:t>
                      </a:r>
                      <a:r>
                        <a:rPr lang="ru-RU" sz="1400" b="1" i="0" kern="1200" dirty="0" smtClean="0">
                          <a:solidFill>
                            <a:schemeClr val="dk1"/>
                          </a:solidFill>
                          <a:effectLst/>
                          <a:latin typeface="+mn-lt"/>
                          <a:ea typeface="+mn-ea"/>
                          <a:cs typeface="+mn-cs"/>
                        </a:rPr>
                        <a:t> притягиваются магнитом (пирротин) или электромагнитом; наконец, имеются минералы, которые отталкиваются магнитом,— </a:t>
                      </a:r>
                      <a:r>
                        <a:rPr lang="ru-RU" sz="1800" b="1" i="1" kern="1200" dirty="0" smtClean="0">
                          <a:solidFill>
                            <a:srgbClr val="FF0000"/>
                          </a:solidFill>
                          <a:effectLst>
                            <a:outerShdw blurRad="38100" dist="38100" dir="2700000" algn="tl">
                              <a:srgbClr val="000000">
                                <a:alpha val="43137"/>
                              </a:srgbClr>
                            </a:outerShdw>
                          </a:effectLst>
                          <a:latin typeface="+mn-lt"/>
                          <a:ea typeface="+mn-ea"/>
                          <a:cs typeface="+mn-cs"/>
                        </a:rPr>
                        <a:t>диамагнитные </a:t>
                      </a:r>
                      <a:r>
                        <a:rPr lang="ru-RU" sz="1400" b="1" i="0" kern="1200" dirty="0" smtClean="0">
                          <a:solidFill>
                            <a:schemeClr val="dk1"/>
                          </a:solidFill>
                          <a:effectLst/>
                          <a:latin typeface="+mn-lt"/>
                          <a:ea typeface="+mn-ea"/>
                          <a:cs typeface="+mn-cs"/>
                        </a:rPr>
                        <a:t>(самородный висмут).</a:t>
                      </a:r>
                      <a:endParaRPr lang="ru-RU" sz="1400" b="1" dirty="0" smtClean="0">
                        <a:effectLst/>
                      </a:endParaRPr>
                    </a:p>
                  </a:txBody>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xmlns="" val="620711047"/>
              </p:ext>
            </p:extLst>
          </p:nvPr>
        </p:nvGraphicFramePr>
        <p:xfrm>
          <a:off x="755576" y="3645024"/>
          <a:ext cx="7632848" cy="1944216"/>
        </p:xfrm>
        <a:graphic>
          <a:graphicData uri="http://schemas.openxmlformats.org/drawingml/2006/table">
            <a:tbl>
              <a:tblPr firstRow="1" bandRow="1">
                <a:tableStyleId>{5C22544A-7EE6-4342-B048-85BDC9FD1C3A}</a:tableStyleId>
              </a:tblPr>
              <a:tblGrid>
                <a:gridCol w="7632848"/>
              </a:tblGrid>
              <a:tr h="366872">
                <a:tc>
                  <a:txBody>
                    <a:bodyPr/>
                    <a:lstStyle/>
                    <a:p>
                      <a:pPr algn="ctr"/>
                      <a:r>
                        <a:rPr lang="ru-RU" sz="1800" b="1" i="0" kern="1200" dirty="0" smtClean="0">
                          <a:solidFill>
                            <a:schemeClr val="tx1"/>
                          </a:solidFill>
                          <a:effectLst/>
                          <a:latin typeface="+mn-lt"/>
                          <a:ea typeface="+mn-ea"/>
                          <a:cs typeface="+mn-cs"/>
                        </a:rPr>
                        <a:t>РАДИОАКТИВНОСТЬ</a:t>
                      </a:r>
                      <a:endParaRPr lang="ru-RU" dirty="0">
                        <a:solidFill>
                          <a:schemeClr val="tx1"/>
                        </a:solidFill>
                      </a:endParaRPr>
                    </a:p>
                  </a:txBody>
                  <a:tcPr/>
                </a:tc>
              </a:tr>
              <a:tr h="1577344">
                <a:tc>
                  <a:txBody>
                    <a:bodyPr/>
                    <a:lstStyle/>
                    <a:p>
                      <a:pPr marL="0" indent="446088" algn="just"/>
                      <a:r>
                        <a:rPr lang="ru-RU" sz="1400" b="1" i="0" kern="1200" dirty="0" smtClean="0">
                          <a:solidFill>
                            <a:schemeClr val="dk1"/>
                          </a:solidFill>
                          <a:effectLst/>
                          <a:latin typeface="+mn-lt"/>
                          <a:ea typeface="+mn-ea"/>
                          <a:cs typeface="+mn-cs"/>
                        </a:rPr>
                        <a:t>Способностью к самопроизвольному альфа, бета- и гамма излучению характеризуются все минералы, содержащие в своем составе радиоактивные элементы — уран или торий. В породе радиоактивные минералы часто бывают окружены красными или бурыми каемками, и от зерен таких минералов, включенных в кварц, полевой шпат и др., расходятся радиальные трещинки. Радиоактивное излучение действует на фотобумагу.</a:t>
                      </a:r>
                      <a:endParaRPr lang="ru-RU" sz="1400" b="1" dirty="0"/>
                    </a:p>
                  </a:txBody>
                  <a:tcPr/>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xmlns="" val="1591808284"/>
              </p:ext>
            </p:extLst>
          </p:nvPr>
        </p:nvGraphicFramePr>
        <p:xfrm>
          <a:off x="1547664" y="620688"/>
          <a:ext cx="6096000" cy="370840"/>
        </p:xfrm>
        <a:graphic>
          <a:graphicData uri="http://schemas.openxmlformats.org/drawingml/2006/table">
            <a:tbl>
              <a:tblPr firstRow="1" bandRow="1">
                <a:tableStyleId>{5C22544A-7EE6-4342-B048-85BDC9FD1C3A}</a:tableStyleId>
              </a:tblPr>
              <a:tblGrid>
                <a:gridCol w="6096000"/>
              </a:tblGrid>
              <a:tr h="370840">
                <a:tc>
                  <a:txBody>
                    <a:bodyPr/>
                    <a:lstStyle/>
                    <a:p>
                      <a:pPr algn="ctr"/>
                      <a:r>
                        <a:rPr lang="ru-RU" dirty="0" smtClean="0">
                          <a:solidFill>
                            <a:schemeClr val="tx1"/>
                          </a:solidFill>
                        </a:rPr>
                        <a:t>ПРОЧИЕ СВОЙСТВА МИНЕРАЛОВ</a:t>
                      </a:r>
                      <a:endParaRPr lang="ru-RU" dirty="0">
                        <a:solidFill>
                          <a:schemeClr val="tx1"/>
                        </a:solidFill>
                      </a:endParaRPr>
                    </a:p>
                  </a:txBody>
                  <a:tcPr/>
                </a:tc>
              </a:tr>
            </a:tbl>
          </a:graphicData>
        </a:graphic>
      </p:graphicFrame>
    </p:spTree>
    <p:extLst>
      <p:ext uri="{BB962C8B-B14F-4D97-AF65-F5344CB8AC3E}">
        <p14:creationId xmlns:p14="http://schemas.microsoft.com/office/powerpoint/2010/main" xmlns="" val="2690858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2051720" y="188640"/>
            <a:ext cx="482453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411760" y="549550"/>
            <a:ext cx="4104456" cy="646331"/>
          </a:xfrm>
          <a:prstGeom prst="rect">
            <a:avLst/>
          </a:prstGeom>
          <a:noFill/>
        </p:spPr>
        <p:txBody>
          <a:bodyPr wrap="square" rtlCol="0">
            <a:spAutoFit/>
          </a:bodyPr>
          <a:lstStyle/>
          <a:p>
            <a:pPr algn="ctr"/>
            <a:r>
              <a:rPr lang="ru-RU" b="1" dirty="0" smtClean="0"/>
              <a:t>ФИЗИЧЕСКИЕ СВОЙСТВА МИНЕРАЛОВ</a:t>
            </a:r>
            <a:endParaRPr lang="ru-RU" b="1" dirty="0"/>
          </a:p>
        </p:txBody>
      </p:sp>
      <p:graphicFrame>
        <p:nvGraphicFramePr>
          <p:cNvPr id="8" name="Схема 7"/>
          <p:cNvGraphicFramePr/>
          <p:nvPr>
            <p:extLst>
              <p:ext uri="{D42A27DB-BD31-4B8C-83A1-F6EECF244321}">
                <p14:modId xmlns:p14="http://schemas.microsoft.com/office/powerpoint/2010/main" xmlns="" val="2329816356"/>
              </p:ext>
            </p:extLst>
          </p:nvPr>
        </p:nvGraphicFramePr>
        <p:xfrm>
          <a:off x="1524000" y="1844824"/>
          <a:ext cx="5784304" cy="3616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19624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283722247"/>
              </p:ext>
            </p:extLst>
          </p:nvPr>
        </p:nvGraphicFramePr>
        <p:xfrm>
          <a:off x="755576" y="908720"/>
          <a:ext cx="7632848" cy="4790688"/>
        </p:xfrm>
        <a:graphic>
          <a:graphicData uri="http://schemas.openxmlformats.org/drawingml/2006/table">
            <a:tbl>
              <a:tblPr firstRow="1" bandRow="1">
                <a:tableStyleId>{5C22544A-7EE6-4342-B048-85BDC9FD1C3A}</a:tableStyleId>
              </a:tblPr>
              <a:tblGrid>
                <a:gridCol w="7632848"/>
              </a:tblGrid>
              <a:tr h="432048">
                <a:tc>
                  <a:txBody>
                    <a:bodyPr/>
                    <a:lstStyle/>
                    <a:p>
                      <a:pPr algn="ctr"/>
                      <a:r>
                        <a:rPr lang="ru-RU" sz="1800" b="1" kern="1200" dirty="0" smtClean="0">
                          <a:solidFill>
                            <a:schemeClr val="tx1"/>
                          </a:solidFill>
                          <a:effectLst/>
                          <a:latin typeface="+mn-lt"/>
                          <a:ea typeface="+mn-ea"/>
                          <a:cs typeface="+mn-cs"/>
                        </a:rPr>
                        <a:t>ФИЗИОЛОГИЧЕСКИЕ СВОЙСТВА</a:t>
                      </a:r>
                      <a:endParaRPr lang="ru-RU" dirty="0">
                        <a:solidFill>
                          <a:schemeClr val="tx1"/>
                        </a:solidFill>
                      </a:endParaRPr>
                    </a:p>
                  </a:txBody>
                  <a:tcPr/>
                </a:tc>
              </a:tr>
              <a:tr h="432048">
                <a:tc>
                  <a:txBody>
                    <a:bodyPr/>
                    <a:lstStyle/>
                    <a:p>
                      <a:pPr marL="0" indent="446088" algn="just"/>
                      <a:r>
                        <a:rPr lang="ru-RU" sz="1400" b="1" kern="1200" dirty="0" smtClean="0">
                          <a:solidFill>
                            <a:schemeClr val="dk1"/>
                          </a:solidFill>
                          <a:effectLst/>
                          <a:latin typeface="+mn-lt"/>
                          <a:ea typeface="+mn-ea"/>
                          <a:cs typeface="+mn-cs"/>
                        </a:rPr>
                        <a:t>Ряд минералов, главным образом легкорастворимые соли, можно различить на вкус, например каменная соль (соленая), карналлит (жгуче-соленый), горькая соль (горькая). </a:t>
                      </a:r>
                    </a:p>
                    <a:p>
                      <a:pPr marL="0" indent="446088" algn="just"/>
                      <a:r>
                        <a:rPr lang="ru-RU" sz="1400" b="1" kern="1200" dirty="0" smtClean="0">
                          <a:solidFill>
                            <a:schemeClr val="dk1"/>
                          </a:solidFill>
                          <a:effectLst/>
                          <a:latin typeface="+mn-lt"/>
                          <a:ea typeface="+mn-ea"/>
                          <a:cs typeface="+mn-cs"/>
                        </a:rPr>
                        <a:t>Другие минералы (и минеральные вещества) различаются по их специфическому запаху, например нефть, асфальт, сера. Некоторые минералы издают запах при раскалывании, например арсенопирит, который при ударе издает чесночный запах. Вонючий шпат из-за своего неприятного запаха полностью оправдывает свое название. </a:t>
                      </a:r>
                    </a:p>
                    <a:p>
                      <a:pPr marL="0" indent="446088" algn="just"/>
                      <a:r>
                        <a:rPr lang="ru-RU" sz="1400" b="1" kern="1200" dirty="0" smtClean="0">
                          <a:solidFill>
                            <a:schemeClr val="dk1"/>
                          </a:solidFill>
                          <a:effectLst/>
                          <a:latin typeface="+mn-lt"/>
                          <a:ea typeface="+mn-ea"/>
                          <a:cs typeface="+mn-cs"/>
                        </a:rPr>
                        <a:t>Если подышать на глинистые породы, возникает характерный запах влажной земли. Существенна также степень шероховатости минералов, т. е. ощущение, возникающее при прикосновении к ми­нералу. Выделяются главным образом жирные или гладкие и шершавые минералы. </a:t>
                      </a:r>
                    </a:p>
                    <a:p>
                      <a:pPr marL="0" indent="446088" algn="just"/>
                      <a:r>
                        <a:rPr lang="ru-RU" sz="1400" b="1" i="0" kern="1200" dirty="0" smtClean="0">
                          <a:solidFill>
                            <a:schemeClr val="dk1"/>
                          </a:solidFill>
                          <a:effectLst/>
                          <a:latin typeface="+mn-lt"/>
                          <a:ea typeface="+mn-ea"/>
                          <a:cs typeface="+mn-cs"/>
                        </a:rPr>
                        <a:t>Для диагностики в полевых условиях имеют значение растворимость минералов в воде (хлориды) или кислотах и щелочах, частные химические реакции на отдельные элементы (Реакция с </a:t>
                      </a:r>
                      <a:r>
                        <a:rPr lang="ru-RU" sz="1400" b="1" i="0" kern="1200" dirty="0" err="1" smtClean="0">
                          <a:solidFill>
                            <a:schemeClr val="dk1"/>
                          </a:solidFill>
                          <a:effectLst/>
                          <a:latin typeface="+mn-lt"/>
                          <a:ea typeface="+mn-ea"/>
                          <a:cs typeface="+mn-cs"/>
                        </a:rPr>
                        <a:t>HCl</a:t>
                      </a:r>
                      <a:r>
                        <a:rPr lang="ru-RU" sz="1400" b="1" i="0" kern="1200" dirty="0" smtClean="0">
                          <a:solidFill>
                            <a:schemeClr val="dk1"/>
                          </a:solidFill>
                          <a:effectLst/>
                          <a:latin typeface="+mn-lt"/>
                          <a:ea typeface="+mn-ea"/>
                          <a:cs typeface="+mn-cs"/>
                        </a:rPr>
                        <a:t> важна для диагностики карбонатов, с молибденово-кислым аммонием — для фосфатов, с KOH — для талька и пирофиллита и т. д., окрашивание пламени (например, минералы, содержащие стронций, окрашивают пламя в красный цвет, натрий — в желтый).</a:t>
                      </a:r>
                    </a:p>
                    <a:p>
                      <a:pPr marL="0" indent="446088" algn="just"/>
                      <a:r>
                        <a:rPr lang="ru-RU" sz="1400" b="1" i="0" kern="1200" dirty="0" smtClean="0">
                          <a:solidFill>
                            <a:schemeClr val="dk1"/>
                          </a:solidFill>
                          <a:effectLst/>
                          <a:latin typeface="+mn-lt"/>
                          <a:ea typeface="+mn-ea"/>
                          <a:cs typeface="+mn-cs"/>
                        </a:rPr>
                        <a:t>Отдельные минералы определяются на ощупь (например, тальк на ощупь жирный).</a:t>
                      </a:r>
                      <a:endParaRPr lang="ru-RU" sz="1000" b="1" dirty="0"/>
                    </a:p>
                  </a:txBody>
                  <a:tcPr/>
                </a:tc>
              </a:tr>
            </a:tbl>
          </a:graphicData>
        </a:graphic>
      </p:graphicFrame>
    </p:spTree>
    <p:extLst>
      <p:ext uri="{BB962C8B-B14F-4D97-AF65-F5344CB8AC3E}">
        <p14:creationId xmlns:p14="http://schemas.microsoft.com/office/powerpoint/2010/main" xmlns="" val="2861906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4775"/>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39552" y="2564904"/>
            <a:ext cx="8208912" cy="830997"/>
          </a:xfrm>
          <a:prstGeom prst="rect">
            <a:avLst/>
          </a:prstGeom>
          <a:noFill/>
        </p:spPr>
        <p:txBody>
          <a:bodyPr wrap="square" rtlCol="0">
            <a:spAutoFit/>
          </a:bodyPr>
          <a:lstStyle/>
          <a:p>
            <a:r>
              <a:rPr lang="ru-RU" sz="4800" b="1" dirty="0" smtClean="0">
                <a:solidFill>
                  <a:srgbClr val="FFFF00"/>
                </a:solidFill>
                <a:effectLst>
                  <a:outerShdw blurRad="38100" dist="38100" dir="2700000" algn="tl">
                    <a:srgbClr val="000000">
                      <a:alpha val="43137"/>
                    </a:srgbClr>
                  </a:outerShdw>
                </a:effectLst>
              </a:rPr>
              <a:t>СПАСИБО ЗА ВНИМАНИЕ</a:t>
            </a:r>
            <a:endParaRPr lang="ru-RU" sz="4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71644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051720" y="476672"/>
            <a:ext cx="482453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ОПТИЧЕСКИЕ СВОЙСТВА МИНЕРАЛОВ</a:t>
            </a:r>
            <a:endParaRPr lang="ru-RU" b="1" dirty="0">
              <a:solidFill>
                <a:schemeClr val="tx1"/>
              </a:solidFill>
            </a:endParaRPr>
          </a:p>
        </p:txBody>
      </p:sp>
      <p:graphicFrame>
        <p:nvGraphicFramePr>
          <p:cNvPr id="5" name="Схема 4"/>
          <p:cNvGraphicFramePr/>
          <p:nvPr>
            <p:extLst>
              <p:ext uri="{D42A27DB-BD31-4B8C-83A1-F6EECF244321}">
                <p14:modId xmlns:p14="http://schemas.microsoft.com/office/powerpoint/2010/main" xmlns="" val="2012514548"/>
              </p:ext>
            </p:extLst>
          </p:nvPr>
        </p:nvGraphicFramePr>
        <p:xfrm>
          <a:off x="1415988"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074308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2021921" y="548680"/>
            <a:ext cx="482453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ПРОЧИЕ СВОЙСТВА МИНЕРАЛОВ</a:t>
            </a:r>
            <a:endParaRPr lang="ru-RU" b="1" dirty="0">
              <a:solidFill>
                <a:schemeClr val="tx1"/>
              </a:solidFill>
            </a:endParaRPr>
          </a:p>
        </p:txBody>
      </p:sp>
      <p:graphicFrame>
        <p:nvGraphicFramePr>
          <p:cNvPr id="5" name="Схема 4"/>
          <p:cNvGraphicFramePr/>
          <p:nvPr>
            <p:extLst>
              <p:ext uri="{D42A27DB-BD31-4B8C-83A1-F6EECF244321}">
                <p14:modId xmlns:p14="http://schemas.microsoft.com/office/powerpoint/2010/main" xmlns="" val="80494258"/>
              </p:ext>
            </p:extLst>
          </p:nvPr>
        </p:nvGraphicFramePr>
        <p:xfrm>
          <a:off x="1386189" y="199298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13924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771800" y="137940"/>
            <a:ext cx="36724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ТВЕРДОСТЬ</a:t>
            </a:r>
            <a:endParaRPr lang="ru-RU" b="1" dirty="0">
              <a:solidFill>
                <a:schemeClr val="tx1"/>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1753993442"/>
              </p:ext>
            </p:extLst>
          </p:nvPr>
        </p:nvGraphicFramePr>
        <p:xfrm>
          <a:off x="755576" y="807628"/>
          <a:ext cx="7704855" cy="5646343"/>
        </p:xfrm>
        <a:graphic>
          <a:graphicData uri="http://schemas.openxmlformats.org/drawingml/2006/table">
            <a:tbl>
              <a:tblPr firstRow="1" bandRow="1">
                <a:tableStyleId>{5C22544A-7EE6-4342-B048-85BDC9FD1C3A}</a:tableStyleId>
              </a:tblPr>
              <a:tblGrid>
                <a:gridCol w="1354716"/>
                <a:gridCol w="3092618"/>
                <a:gridCol w="3257521"/>
              </a:tblGrid>
              <a:tr h="710489">
                <a:tc>
                  <a:txBody>
                    <a:bodyPr/>
                    <a:lstStyle/>
                    <a:p>
                      <a:pPr algn="ctr"/>
                      <a:r>
                        <a:rPr lang="ru-RU" sz="1200" b="1" kern="1200" dirty="0" smtClean="0">
                          <a:solidFill>
                            <a:schemeClr val="tx1"/>
                          </a:solidFill>
                          <a:effectLst/>
                          <a:latin typeface="+mn-lt"/>
                          <a:ea typeface="+mn-ea"/>
                          <a:cs typeface="+mn-cs"/>
                        </a:rPr>
                        <a:t>Твёрдость </a:t>
                      </a:r>
                    </a:p>
                    <a:p>
                      <a:pPr algn="ctr"/>
                      <a:r>
                        <a:rPr lang="ru-RU" sz="1200" b="1" kern="1200" dirty="0" smtClean="0">
                          <a:solidFill>
                            <a:schemeClr val="tx1"/>
                          </a:solidFill>
                          <a:effectLst/>
                          <a:latin typeface="+mn-lt"/>
                          <a:ea typeface="+mn-ea"/>
                          <a:cs typeface="+mn-cs"/>
                        </a:rPr>
                        <a:t>по </a:t>
                      </a:r>
                      <a:r>
                        <a:rPr lang="ru-RU" sz="1200" b="1" kern="1200" dirty="0" err="1" smtClean="0">
                          <a:solidFill>
                            <a:schemeClr val="tx1"/>
                          </a:solidFill>
                          <a:effectLst/>
                          <a:latin typeface="+mn-lt"/>
                          <a:ea typeface="+mn-ea"/>
                          <a:cs typeface="+mn-cs"/>
                        </a:rPr>
                        <a:t>Моосу</a:t>
                      </a:r>
                      <a:endParaRPr lang="ru-RU" sz="1200" dirty="0">
                        <a:solidFill>
                          <a:schemeClr val="tx1"/>
                        </a:solidFill>
                      </a:endParaRPr>
                    </a:p>
                  </a:txBody>
                  <a:tcPr/>
                </a:tc>
                <a:tc>
                  <a:txBody>
                    <a:bodyPr/>
                    <a:lstStyle/>
                    <a:p>
                      <a:pPr algn="ctr"/>
                      <a:endParaRPr lang="ru-RU" sz="1200" b="1" kern="1200" dirty="0" smtClean="0">
                        <a:solidFill>
                          <a:schemeClr val="tx1"/>
                        </a:solidFill>
                        <a:effectLst/>
                        <a:latin typeface="+mn-lt"/>
                        <a:ea typeface="+mn-ea"/>
                        <a:cs typeface="+mn-cs"/>
                      </a:endParaRPr>
                    </a:p>
                    <a:p>
                      <a:pPr algn="ctr"/>
                      <a:r>
                        <a:rPr lang="ru-RU" sz="1200" b="1" kern="1200" dirty="0" smtClean="0">
                          <a:solidFill>
                            <a:schemeClr val="tx1"/>
                          </a:solidFill>
                          <a:effectLst/>
                          <a:latin typeface="+mn-lt"/>
                          <a:ea typeface="+mn-ea"/>
                          <a:cs typeface="+mn-cs"/>
                        </a:rPr>
                        <a:t>Эталонный минерал</a:t>
                      </a:r>
                    </a:p>
                    <a:p>
                      <a:pPr algn="ctr"/>
                      <a:endParaRPr lang="ru-RU" sz="1200" dirty="0">
                        <a:solidFill>
                          <a:schemeClr val="tx1"/>
                        </a:solidFill>
                      </a:endParaRPr>
                    </a:p>
                  </a:txBody>
                  <a:tcPr/>
                </a:tc>
                <a:tc>
                  <a:txBody>
                    <a:bodyPr/>
                    <a:lstStyle/>
                    <a:p>
                      <a:pPr algn="ctr"/>
                      <a:endParaRPr lang="ru-RU" sz="1200" b="1" kern="1200" dirty="0" smtClean="0">
                        <a:solidFill>
                          <a:schemeClr val="tx1"/>
                        </a:solidFill>
                        <a:effectLst/>
                        <a:latin typeface="+mn-lt"/>
                        <a:ea typeface="+mn-ea"/>
                        <a:cs typeface="+mn-cs"/>
                      </a:endParaRPr>
                    </a:p>
                    <a:p>
                      <a:pPr algn="ctr"/>
                      <a:r>
                        <a:rPr lang="ru-RU" sz="1200" b="1" kern="1200" dirty="0" smtClean="0">
                          <a:solidFill>
                            <a:schemeClr val="tx1"/>
                          </a:solidFill>
                          <a:effectLst/>
                          <a:latin typeface="+mn-lt"/>
                          <a:ea typeface="+mn-ea"/>
                          <a:cs typeface="+mn-cs"/>
                        </a:rPr>
                        <a:t>Обрабатываемость</a:t>
                      </a:r>
                      <a:endParaRPr lang="ru-RU" sz="1200" dirty="0">
                        <a:solidFill>
                          <a:schemeClr val="tx1"/>
                        </a:solidFill>
                      </a:endParaRPr>
                    </a:p>
                  </a:txBody>
                  <a:tcPr/>
                </a:tc>
              </a:tr>
              <a:tr h="488289">
                <a:tc>
                  <a:txBody>
                    <a:bodyPr/>
                    <a:lstStyle/>
                    <a:p>
                      <a:pPr algn="ctr"/>
                      <a:r>
                        <a:rPr lang="ru-RU" sz="1800" b="1" dirty="0" smtClean="0"/>
                        <a:t>1</a:t>
                      </a:r>
                      <a:endParaRPr lang="ru-RU" sz="1800" b="1" dirty="0"/>
                    </a:p>
                  </a:txBody>
                  <a:tcPr/>
                </a:tc>
                <a:tc>
                  <a:txBody>
                    <a:bodyPr/>
                    <a:lstStyle/>
                    <a:p>
                      <a:pPr algn="ctr"/>
                      <a:r>
                        <a:rPr lang="ru-RU" sz="1400" b="1" u="sng" strike="noStrike" kern="1200" dirty="0" smtClean="0">
                          <a:solidFill>
                            <a:schemeClr val="tx1"/>
                          </a:solidFill>
                          <a:effectLst/>
                          <a:latin typeface="+mn-lt"/>
                          <a:ea typeface="+mn-ea"/>
                          <a:cs typeface="+mn-cs"/>
                          <a:hlinkClick r:id="rId2" tooltip="Тальк"/>
                        </a:rPr>
                        <a:t>Тальк</a:t>
                      </a:r>
                      <a:r>
                        <a:rPr lang="ru-RU" sz="1400" b="1" u="sng" kern="1200" dirty="0" smtClean="0">
                          <a:solidFill>
                            <a:schemeClr val="tx1"/>
                          </a:solidFill>
                          <a:effectLst/>
                          <a:latin typeface="+mn-lt"/>
                          <a:ea typeface="+mn-ea"/>
                          <a:cs typeface="+mn-cs"/>
                        </a:rPr>
                        <a:t> (Mg</a:t>
                      </a:r>
                      <a:r>
                        <a:rPr lang="ru-RU" sz="1400" b="1" u="sng" kern="1200" baseline="-25000" dirty="0" smtClean="0">
                          <a:solidFill>
                            <a:schemeClr val="tx1"/>
                          </a:solidFill>
                          <a:effectLst/>
                          <a:latin typeface="+mn-lt"/>
                          <a:ea typeface="+mn-ea"/>
                          <a:cs typeface="+mn-cs"/>
                        </a:rPr>
                        <a:t>3</a:t>
                      </a:r>
                      <a:r>
                        <a:rPr lang="ru-RU" sz="1400" b="1" u="sng" kern="1200" dirty="0" smtClean="0">
                          <a:solidFill>
                            <a:schemeClr val="tx1"/>
                          </a:solidFill>
                          <a:effectLst/>
                          <a:latin typeface="+mn-lt"/>
                          <a:ea typeface="+mn-ea"/>
                          <a:cs typeface="+mn-cs"/>
                        </a:rPr>
                        <a:t>Si</a:t>
                      </a:r>
                      <a:r>
                        <a:rPr lang="ru-RU" sz="1400" b="1" u="sng" kern="1200" baseline="-25000" dirty="0" smtClean="0">
                          <a:solidFill>
                            <a:schemeClr val="tx1"/>
                          </a:solidFill>
                          <a:effectLst/>
                          <a:latin typeface="+mn-lt"/>
                          <a:ea typeface="+mn-ea"/>
                          <a:cs typeface="+mn-cs"/>
                        </a:rPr>
                        <a:t>4</a:t>
                      </a:r>
                      <a:r>
                        <a:rPr lang="ru-RU" sz="1400" b="1" u="sng" kern="1200" dirty="0" smtClean="0">
                          <a:solidFill>
                            <a:schemeClr val="tx1"/>
                          </a:solidFill>
                          <a:effectLst/>
                          <a:latin typeface="+mn-lt"/>
                          <a:ea typeface="+mn-ea"/>
                          <a:cs typeface="+mn-cs"/>
                        </a:rPr>
                        <a:t>O</a:t>
                      </a:r>
                      <a:r>
                        <a:rPr lang="ru-RU" sz="1400" b="1" u="sng" kern="1200" baseline="-25000" dirty="0" smtClean="0">
                          <a:solidFill>
                            <a:schemeClr val="tx1"/>
                          </a:solidFill>
                          <a:effectLst/>
                          <a:latin typeface="+mn-lt"/>
                          <a:ea typeface="+mn-ea"/>
                          <a:cs typeface="+mn-cs"/>
                        </a:rPr>
                        <a:t>10</a:t>
                      </a:r>
                      <a:r>
                        <a:rPr lang="ru-RU" sz="1400" b="1" u="sng" kern="1200" dirty="0" smtClean="0">
                          <a:solidFill>
                            <a:schemeClr val="tx1"/>
                          </a:solidFill>
                          <a:effectLst/>
                          <a:latin typeface="+mn-lt"/>
                          <a:ea typeface="+mn-ea"/>
                          <a:cs typeface="+mn-cs"/>
                        </a:rPr>
                        <a:t>(OH)</a:t>
                      </a:r>
                      <a:r>
                        <a:rPr lang="ru-RU" sz="1400" b="1" u="sng" kern="1200" baseline="-25000" dirty="0" smtClean="0">
                          <a:solidFill>
                            <a:schemeClr val="tx1"/>
                          </a:solidFill>
                          <a:effectLst/>
                          <a:latin typeface="+mn-lt"/>
                          <a:ea typeface="+mn-ea"/>
                          <a:cs typeface="+mn-cs"/>
                        </a:rPr>
                        <a:t>2</a:t>
                      </a:r>
                      <a:r>
                        <a:rPr lang="ru-RU" sz="1400" b="1" u="sng" kern="1200" dirty="0" smtClean="0">
                          <a:solidFill>
                            <a:schemeClr val="tx1"/>
                          </a:solidFill>
                          <a:effectLst/>
                          <a:latin typeface="+mn-lt"/>
                          <a:ea typeface="+mn-ea"/>
                          <a:cs typeface="+mn-cs"/>
                        </a:rPr>
                        <a:t>)</a:t>
                      </a:r>
                      <a:endParaRPr lang="ru-RU" sz="1200" b="1" u="sng" dirty="0">
                        <a:solidFill>
                          <a:schemeClr val="tx1"/>
                        </a:solidFill>
                      </a:endParaRPr>
                    </a:p>
                  </a:txBody>
                  <a:tcPr/>
                </a:tc>
                <a:tc>
                  <a:txBody>
                    <a:bodyPr/>
                    <a:lstStyle/>
                    <a:p>
                      <a:r>
                        <a:rPr lang="ru-RU" sz="1400" b="1" kern="1200" dirty="0" smtClean="0">
                          <a:solidFill>
                            <a:schemeClr val="dk1"/>
                          </a:solidFill>
                          <a:effectLst/>
                          <a:latin typeface="+mn-lt"/>
                          <a:ea typeface="+mn-ea"/>
                          <a:cs typeface="+mn-cs"/>
                        </a:rPr>
                        <a:t>Царапается ногтем</a:t>
                      </a:r>
                      <a:endParaRPr lang="ru-RU" sz="1400" b="1" dirty="0"/>
                    </a:p>
                  </a:txBody>
                  <a:tcPr/>
                </a:tc>
              </a:tr>
              <a:tr h="488289">
                <a:tc>
                  <a:txBody>
                    <a:bodyPr/>
                    <a:lstStyle/>
                    <a:p>
                      <a:pPr algn="ctr"/>
                      <a:r>
                        <a:rPr lang="ru-RU" sz="1800" b="1" dirty="0" smtClean="0"/>
                        <a:t>2</a:t>
                      </a:r>
                      <a:endParaRPr lang="ru-RU" sz="1800" b="1" dirty="0"/>
                    </a:p>
                  </a:txBody>
                  <a:tcPr/>
                </a:tc>
                <a:tc>
                  <a:txBody>
                    <a:bodyPr/>
                    <a:lstStyle/>
                    <a:p>
                      <a:pPr algn="ctr"/>
                      <a:r>
                        <a:rPr lang="ru-RU" sz="1400" b="1" u="sng" strike="noStrike" kern="1200" dirty="0" smtClean="0">
                          <a:solidFill>
                            <a:schemeClr val="tx1"/>
                          </a:solidFill>
                          <a:effectLst/>
                          <a:latin typeface="+mn-lt"/>
                          <a:ea typeface="+mn-ea"/>
                          <a:cs typeface="+mn-cs"/>
                          <a:hlinkClick r:id="rId3" tooltip="Гипс"/>
                        </a:rPr>
                        <a:t>Гипс</a:t>
                      </a:r>
                      <a:r>
                        <a:rPr lang="ru-RU" sz="1400" b="1" u="sng" kern="1200" dirty="0" smtClean="0">
                          <a:solidFill>
                            <a:schemeClr val="tx1"/>
                          </a:solidFill>
                          <a:effectLst/>
                          <a:latin typeface="+mn-lt"/>
                          <a:ea typeface="+mn-ea"/>
                          <a:cs typeface="+mn-cs"/>
                        </a:rPr>
                        <a:t> (CaSO</a:t>
                      </a:r>
                      <a:r>
                        <a:rPr lang="ru-RU" sz="1400" b="1" u="sng" kern="1200" baseline="-25000" dirty="0" smtClean="0">
                          <a:solidFill>
                            <a:schemeClr val="tx1"/>
                          </a:solidFill>
                          <a:effectLst/>
                          <a:latin typeface="+mn-lt"/>
                          <a:ea typeface="+mn-ea"/>
                          <a:cs typeface="+mn-cs"/>
                        </a:rPr>
                        <a:t>4</a:t>
                      </a:r>
                      <a:r>
                        <a:rPr lang="ru-RU" sz="1400" b="1" u="sng" kern="1200" dirty="0" smtClean="0">
                          <a:solidFill>
                            <a:schemeClr val="tx1"/>
                          </a:solidFill>
                          <a:effectLst/>
                          <a:latin typeface="+mn-lt"/>
                          <a:ea typeface="+mn-ea"/>
                          <a:cs typeface="+mn-cs"/>
                        </a:rPr>
                        <a:t>·2H</a:t>
                      </a:r>
                      <a:r>
                        <a:rPr lang="ru-RU" sz="1400" b="1" u="sng" kern="1200" baseline="-25000" dirty="0" smtClean="0">
                          <a:solidFill>
                            <a:schemeClr val="tx1"/>
                          </a:solidFill>
                          <a:effectLst/>
                          <a:latin typeface="+mn-lt"/>
                          <a:ea typeface="+mn-ea"/>
                          <a:cs typeface="+mn-cs"/>
                        </a:rPr>
                        <a:t>2</a:t>
                      </a:r>
                      <a:r>
                        <a:rPr lang="ru-RU" sz="1400" b="1" u="sng" kern="1200" dirty="0" smtClean="0">
                          <a:solidFill>
                            <a:schemeClr val="tx1"/>
                          </a:solidFill>
                          <a:effectLst/>
                          <a:latin typeface="+mn-lt"/>
                          <a:ea typeface="+mn-ea"/>
                          <a:cs typeface="+mn-cs"/>
                        </a:rPr>
                        <a:t>O)</a:t>
                      </a:r>
                      <a:endParaRPr lang="ru-RU" sz="1200" b="1" u="sng" dirty="0">
                        <a:solidFill>
                          <a:schemeClr val="tx1"/>
                        </a:solidFill>
                      </a:endParaRPr>
                    </a:p>
                  </a:txBody>
                  <a:tcPr/>
                </a:tc>
                <a:tc>
                  <a:txBody>
                    <a:bodyPr/>
                    <a:lstStyle/>
                    <a:p>
                      <a:r>
                        <a:rPr lang="ru-RU" sz="1400" b="1" kern="1200" dirty="0" smtClean="0">
                          <a:solidFill>
                            <a:schemeClr val="dk1"/>
                          </a:solidFill>
                          <a:effectLst/>
                          <a:latin typeface="+mn-lt"/>
                          <a:ea typeface="+mn-ea"/>
                          <a:cs typeface="+mn-cs"/>
                        </a:rPr>
                        <a:t>Царапается ногтем</a:t>
                      </a:r>
                      <a:endParaRPr lang="ru-RU" sz="1400" b="1" dirty="0"/>
                    </a:p>
                  </a:txBody>
                  <a:tcPr/>
                </a:tc>
              </a:tr>
              <a:tr h="488289">
                <a:tc>
                  <a:txBody>
                    <a:bodyPr/>
                    <a:lstStyle/>
                    <a:p>
                      <a:pPr algn="ctr"/>
                      <a:r>
                        <a:rPr lang="ru-RU" sz="1800" b="1" dirty="0" smtClean="0"/>
                        <a:t>3</a:t>
                      </a:r>
                      <a:endParaRPr lang="ru-RU" sz="1800" b="1" dirty="0"/>
                    </a:p>
                  </a:txBody>
                  <a:tcPr/>
                </a:tc>
                <a:tc>
                  <a:txBody>
                    <a:bodyPr/>
                    <a:lstStyle/>
                    <a:p>
                      <a:pPr algn="ctr"/>
                      <a:r>
                        <a:rPr lang="ru-RU" sz="1400" b="1" u="sng" strike="noStrike" kern="1200" dirty="0" smtClean="0">
                          <a:solidFill>
                            <a:schemeClr val="tx1"/>
                          </a:solidFill>
                          <a:effectLst/>
                          <a:latin typeface="+mn-lt"/>
                          <a:ea typeface="+mn-ea"/>
                          <a:cs typeface="+mn-cs"/>
                          <a:hlinkClick r:id="rId4" tooltip="Кальцит"/>
                        </a:rPr>
                        <a:t>Кальцит</a:t>
                      </a:r>
                      <a:r>
                        <a:rPr lang="ru-RU" sz="1400" b="1" u="sng" kern="1200" dirty="0" smtClean="0">
                          <a:solidFill>
                            <a:schemeClr val="tx1"/>
                          </a:solidFill>
                          <a:effectLst/>
                          <a:latin typeface="+mn-lt"/>
                          <a:ea typeface="+mn-ea"/>
                          <a:cs typeface="+mn-cs"/>
                        </a:rPr>
                        <a:t> (CaCO</a:t>
                      </a:r>
                      <a:r>
                        <a:rPr lang="ru-RU" sz="1400" b="1" u="sng" kern="1200" baseline="-25000" dirty="0" smtClean="0">
                          <a:solidFill>
                            <a:schemeClr val="tx1"/>
                          </a:solidFill>
                          <a:effectLst/>
                          <a:latin typeface="+mn-lt"/>
                          <a:ea typeface="+mn-ea"/>
                          <a:cs typeface="+mn-cs"/>
                        </a:rPr>
                        <a:t>3</a:t>
                      </a:r>
                      <a:r>
                        <a:rPr lang="ru-RU" sz="1400" b="1" u="sng" kern="1200" dirty="0" smtClean="0">
                          <a:solidFill>
                            <a:schemeClr val="tx1"/>
                          </a:solidFill>
                          <a:effectLst/>
                          <a:latin typeface="+mn-lt"/>
                          <a:ea typeface="+mn-ea"/>
                          <a:cs typeface="+mn-cs"/>
                        </a:rPr>
                        <a:t>)</a:t>
                      </a:r>
                      <a:endParaRPr lang="ru-RU" sz="1200" b="1" u="sng" dirty="0">
                        <a:solidFill>
                          <a:schemeClr val="tx1"/>
                        </a:solidFill>
                      </a:endParaRPr>
                    </a:p>
                  </a:txBody>
                  <a:tcPr/>
                </a:tc>
                <a:tc>
                  <a:txBody>
                    <a:bodyPr/>
                    <a:lstStyle/>
                    <a:p>
                      <a:r>
                        <a:rPr lang="ru-RU" sz="1400" b="1" kern="1200" dirty="0" smtClean="0">
                          <a:solidFill>
                            <a:schemeClr val="dk1"/>
                          </a:solidFill>
                          <a:effectLst/>
                          <a:latin typeface="+mn-lt"/>
                          <a:ea typeface="+mn-ea"/>
                          <a:cs typeface="+mn-cs"/>
                        </a:rPr>
                        <a:t>Царапается медной монетой</a:t>
                      </a:r>
                      <a:endParaRPr lang="ru-RU" sz="1400" b="1" dirty="0"/>
                    </a:p>
                  </a:txBody>
                  <a:tcPr/>
                </a:tc>
              </a:tr>
              <a:tr h="488289">
                <a:tc>
                  <a:txBody>
                    <a:bodyPr/>
                    <a:lstStyle/>
                    <a:p>
                      <a:pPr algn="ctr"/>
                      <a:r>
                        <a:rPr lang="ru-RU" sz="1800" b="1" dirty="0" smtClean="0"/>
                        <a:t>4</a:t>
                      </a:r>
                      <a:endParaRPr lang="ru-RU" sz="1800" b="1" dirty="0"/>
                    </a:p>
                  </a:txBody>
                  <a:tcPr/>
                </a:tc>
                <a:tc>
                  <a:txBody>
                    <a:bodyPr/>
                    <a:lstStyle/>
                    <a:p>
                      <a:pPr algn="ctr"/>
                      <a:r>
                        <a:rPr lang="ru-RU" sz="1400" b="1" u="sng" strike="noStrike" kern="1200" dirty="0" smtClean="0">
                          <a:solidFill>
                            <a:schemeClr val="tx1"/>
                          </a:solidFill>
                          <a:effectLst/>
                          <a:latin typeface="+mn-lt"/>
                          <a:ea typeface="+mn-ea"/>
                          <a:cs typeface="+mn-cs"/>
                          <a:hlinkClick r:id="rId5" tooltip="Флюорит"/>
                        </a:rPr>
                        <a:t>Флюорит</a:t>
                      </a:r>
                      <a:r>
                        <a:rPr lang="ru-RU" sz="1400" b="1" u="sng" kern="1200" dirty="0" smtClean="0">
                          <a:solidFill>
                            <a:schemeClr val="tx1"/>
                          </a:solidFill>
                          <a:effectLst/>
                          <a:latin typeface="+mn-lt"/>
                          <a:ea typeface="+mn-ea"/>
                          <a:cs typeface="+mn-cs"/>
                        </a:rPr>
                        <a:t> (CaF</a:t>
                      </a:r>
                      <a:r>
                        <a:rPr lang="ru-RU" sz="1400" b="1" u="sng" kern="1200" baseline="-25000" dirty="0" smtClean="0">
                          <a:solidFill>
                            <a:schemeClr val="tx1"/>
                          </a:solidFill>
                          <a:effectLst/>
                          <a:latin typeface="+mn-lt"/>
                          <a:ea typeface="+mn-ea"/>
                          <a:cs typeface="+mn-cs"/>
                        </a:rPr>
                        <a:t>2</a:t>
                      </a:r>
                      <a:r>
                        <a:rPr lang="ru-RU" sz="1400" b="1" u="sng" kern="1200" dirty="0" smtClean="0">
                          <a:solidFill>
                            <a:schemeClr val="tx1"/>
                          </a:solidFill>
                          <a:effectLst/>
                          <a:latin typeface="+mn-lt"/>
                          <a:ea typeface="+mn-ea"/>
                          <a:cs typeface="+mn-cs"/>
                        </a:rPr>
                        <a:t>)</a:t>
                      </a:r>
                      <a:endParaRPr lang="ru-RU" sz="1200" b="1" u="sng" dirty="0">
                        <a:solidFill>
                          <a:schemeClr val="tx1"/>
                        </a:solidFill>
                      </a:endParaRPr>
                    </a:p>
                  </a:txBody>
                  <a:tcPr/>
                </a:tc>
                <a:tc>
                  <a:txBody>
                    <a:bodyPr/>
                    <a:lstStyle/>
                    <a:p>
                      <a:r>
                        <a:rPr lang="ru-RU" sz="1400" b="1" kern="1200" dirty="0" smtClean="0">
                          <a:solidFill>
                            <a:schemeClr val="dk1"/>
                          </a:solidFill>
                          <a:effectLst/>
                          <a:latin typeface="+mn-lt"/>
                          <a:ea typeface="+mn-ea"/>
                          <a:cs typeface="+mn-cs"/>
                        </a:rPr>
                        <a:t>Легко царапается ножом, оконным стеклом</a:t>
                      </a:r>
                      <a:endParaRPr lang="ru-RU" sz="1400" b="1" dirty="0"/>
                    </a:p>
                  </a:txBody>
                  <a:tcPr/>
                </a:tc>
              </a:tr>
              <a:tr h="391898">
                <a:tc>
                  <a:txBody>
                    <a:bodyPr/>
                    <a:lstStyle/>
                    <a:p>
                      <a:pPr algn="ctr"/>
                      <a:r>
                        <a:rPr lang="ru-RU" sz="1800" b="1" dirty="0" smtClean="0"/>
                        <a:t>5</a:t>
                      </a:r>
                      <a:endParaRPr lang="ru-RU" sz="1800" b="1" dirty="0"/>
                    </a:p>
                  </a:txBody>
                  <a:tcPr/>
                </a:tc>
                <a:tc>
                  <a:txBody>
                    <a:bodyPr/>
                    <a:lstStyle/>
                    <a:p>
                      <a:pPr algn="ctr"/>
                      <a:r>
                        <a:rPr lang="ru-RU" sz="1400" b="1" u="sng" strike="noStrike" kern="1200" dirty="0" smtClean="0">
                          <a:solidFill>
                            <a:schemeClr val="tx1"/>
                          </a:solidFill>
                          <a:effectLst/>
                          <a:latin typeface="+mn-lt"/>
                          <a:ea typeface="+mn-ea"/>
                          <a:cs typeface="+mn-cs"/>
                          <a:hlinkClick r:id="rId6" tooltip="Апатит"/>
                        </a:rPr>
                        <a:t>Апатит</a:t>
                      </a:r>
                      <a:r>
                        <a:rPr lang="ru-RU" sz="1400" b="1" u="sng" kern="1200" dirty="0" smtClean="0">
                          <a:solidFill>
                            <a:schemeClr val="tx1"/>
                          </a:solidFill>
                          <a:effectLst/>
                          <a:latin typeface="+mn-lt"/>
                          <a:ea typeface="+mn-ea"/>
                          <a:cs typeface="+mn-cs"/>
                        </a:rPr>
                        <a:t> (Ca</a:t>
                      </a:r>
                      <a:r>
                        <a:rPr lang="ru-RU" sz="1400" b="1" u="sng" kern="1200" baseline="-25000" dirty="0" smtClean="0">
                          <a:solidFill>
                            <a:schemeClr val="tx1"/>
                          </a:solidFill>
                          <a:effectLst/>
                          <a:latin typeface="+mn-lt"/>
                          <a:ea typeface="+mn-ea"/>
                          <a:cs typeface="+mn-cs"/>
                        </a:rPr>
                        <a:t>5</a:t>
                      </a:r>
                      <a:r>
                        <a:rPr lang="ru-RU" sz="1400" b="1" u="sng" kern="1200" dirty="0" smtClean="0">
                          <a:solidFill>
                            <a:schemeClr val="tx1"/>
                          </a:solidFill>
                          <a:effectLst/>
                          <a:latin typeface="+mn-lt"/>
                          <a:ea typeface="+mn-ea"/>
                          <a:cs typeface="+mn-cs"/>
                        </a:rPr>
                        <a:t>(PO</a:t>
                      </a:r>
                      <a:r>
                        <a:rPr lang="ru-RU" sz="1400" b="1" u="sng" kern="1200" baseline="-25000" dirty="0" smtClean="0">
                          <a:solidFill>
                            <a:schemeClr val="tx1"/>
                          </a:solidFill>
                          <a:effectLst/>
                          <a:latin typeface="+mn-lt"/>
                          <a:ea typeface="+mn-ea"/>
                          <a:cs typeface="+mn-cs"/>
                        </a:rPr>
                        <a:t>4</a:t>
                      </a:r>
                      <a:r>
                        <a:rPr lang="ru-RU" sz="1400" b="1" u="sng" kern="1200" dirty="0" smtClean="0">
                          <a:solidFill>
                            <a:schemeClr val="tx1"/>
                          </a:solidFill>
                          <a:effectLst/>
                          <a:latin typeface="+mn-lt"/>
                          <a:ea typeface="+mn-ea"/>
                          <a:cs typeface="+mn-cs"/>
                        </a:rPr>
                        <a:t>)</a:t>
                      </a:r>
                      <a:r>
                        <a:rPr lang="ru-RU" sz="1400" b="1" u="sng" kern="1200" baseline="-25000" dirty="0" smtClean="0">
                          <a:solidFill>
                            <a:schemeClr val="tx1"/>
                          </a:solidFill>
                          <a:effectLst/>
                          <a:latin typeface="+mn-lt"/>
                          <a:ea typeface="+mn-ea"/>
                          <a:cs typeface="+mn-cs"/>
                        </a:rPr>
                        <a:t>3</a:t>
                      </a:r>
                      <a:r>
                        <a:rPr lang="ru-RU" sz="1400" b="1" u="sng" kern="1200" dirty="0" smtClean="0">
                          <a:solidFill>
                            <a:schemeClr val="tx1"/>
                          </a:solidFill>
                          <a:effectLst/>
                          <a:latin typeface="+mn-lt"/>
                          <a:ea typeface="+mn-ea"/>
                          <a:cs typeface="+mn-cs"/>
                        </a:rPr>
                        <a:t>(OH-,</a:t>
                      </a:r>
                      <a:r>
                        <a:rPr lang="ru-RU" sz="1400" b="1" u="sng" kern="1200" dirty="0" err="1" smtClean="0">
                          <a:solidFill>
                            <a:schemeClr val="tx1"/>
                          </a:solidFill>
                          <a:effectLst/>
                          <a:latin typeface="+mn-lt"/>
                          <a:ea typeface="+mn-ea"/>
                          <a:cs typeface="+mn-cs"/>
                        </a:rPr>
                        <a:t>Cl</a:t>
                      </a:r>
                      <a:r>
                        <a:rPr lang="ru-RU" sz="1400" b="1" u="sng" kern="1200" dirty="0" smtClean="0">
                          <a:solidFill>
                            <a:schemeClr val="tx1"/>
                          </a:solidFill>
                          <a:effectLst/>
                          <a:latin typeface="+mn-lt"/>
                          <a:ea typeface="+mn-ea"/>
                          <a:cs typeface="+mn-cs"/>
                        </a:rPr>
                        <a:t>-,F-))</a:t>
                      </a:r>
                      <a:endParaRPr lang="ru-RU" sz="1200" b="1" u="sng" dirty="0">
                        <a:solidFill>
                          <a:schemeClr val="tx1"/>
                        </a:solidFill>
                      </a:endParaRPr>
                    </a:p>
                  </a:txBody>
                  <a:tcPr/>
                </a:tc>
                <a:tc>
                  <a:txBody>
                    <a:bodyPr/>
                    <a:lstStyle/>
                    <a:p>
                      <a:r>
                        <a:rPr lang="ru-RU" sz="1400" b="1" kern="1200" dirty="0" smtClean="0">
                          <a:solidFill>
                            <a:schemeClr val="dk1"/>
                          </a:solidFill>
                          <a:effectLst/>
                          <a:latin typeface="+mn-lt"/>
                          <a:ea typeface="+mn-ea"/>
                          <a:cs typeface="+mn-cs"/>
                        </a:rPr>
                        <a:t>С усилием царапается ножом, оконным стеклом</a:t>
                      </a:r>
                      <a:endParaRPr lang="ru-RU" sz="1400" b="1" dirty="0"/>
                    </a:p>
                  </a:txBody>
                  <a:tcPr/>
                </a:tc>
              </a:tr>
              <a:tr h="391898">
                <a:tc>
                  <a:txBody>
                    <a:bodyPr/>
                    <a:lstStyle/>
                    <a:p>
                      <a:pPr algn="ctr"/>
                      <a:r>
                        <a:rPr lang="ru-RU" sz="1800" b="1" dirty="0" smtClean="0"/>
                        <a:t>6</a:t>
                      </a:r>
                      <a:endParaRPr lang="ru-RU" sz="1800" b="1" dirty="0"/>
                    </a:p>
                  </a:txBody>
                  <a:tcPr/>
                </a:tc>
                <a:tc>
                  <a:txBody>
                    <a:bodyPr/>
                    <a:lstStyle/>
                    <a:p>
                      <a:pPr algn="ctr"/>
                      <a:r>
                        <a:rPr lang="ru-RU" sz="1400" b="1" u="sng" strike="noStrike" kern="1200" dirty="0" smtClean="0">
                          <a:solidFill>
                            <a:schemeClr val="tx1"/>
                          </a:solidFill>
                          <a:effectLst/>
                          <a:latin typeface="+mn-lt"/>
                          <a:ea typeface="+mn-ea"/>
                          <a:cs typeface="+mn-cs"/>
                          <a:hlinkClick r:id="rId7" tooltip="Ортоклаз"/>
                        </a:rPr>
                        <a:t>Ортоклаз</a:t>
                      </a:r>
                      <a:r>
                        <a:rPr lang="ru-RU" sz="1400" b="1" u="sng" kern="1200" dirty="0" smtClean="0">
                          <a:solidFill>
                            <a:schemeClr val="tx1"/>
                          </a:solidFill>
                          <a:effectLst/>
                          <a:latin typeface="+mn-lt"/>
                          <a:ea typeface="+mn-ea"/>
                          <a:cs typeface="+mn-cs"/>
                        </a:rPr>
                        <a:t> (KAlSi</a:t>
                      </a:r>
                      <a:r>
                        <a:rPr lang="ru-RU" sz="1400" b="1" u="sng" kern="1200" baseline="-25000" dirty="0" smtClean="0">
                          <a:solidFill>
                            <a:schemeClr val="tx1"/>
                          </a:solidFill>
                          <a:effectLst/>
                          <a:latin typeface="+mn-lt"/>
                          <a:ea typeface="+mn-ea"/>
                          <a:cs typeface="+mn-cs"/>
                        </a:rPr>
                        <a:t>3</a:t>
                      </a:r>
                      <a:r>
                        <a:rPr lang="ru-RU" sz="1400" b="1" u="sng" kern="1200" dirty="0" smtClean="0">
                          <a:solidFill>
                            <a:schemeClr val="tx1"/>
                          </a:solidFill>
                          <a:effectLst/>
                          <a:latin typeface="+mn-lt"/>
                          <a:ea typeface="+mn-ea"/>
                          <a:cs typeface="+mn-cs"/>
                        </a:rPr>
                        <a:t>O</a:t>
                      </a:r>
                      <a:r>
                        <a:rPr lang="ru-RU" sz="1400" b="1" u="sng" kern="1200" baseline="-25000" dirty="0" smtClean="0">
                          <a:solidFill>
                            <a:schemeClr val="tx1"/>
                          </a:solidFill>
                          <a:effectLst/>
                          <a:latin typeface="+mn-lt"/>
                          <a:ea typeface="+mn-ea"/>
                          <a:cs typeface="+mn-cs"/>
                        </a:rPr>
                        <a:t>8</a:t>
                      </a:r>
                      <a:r>
                        <a:rPr lang="ru-RU" sz="1400" b="1" u="sng" kern="1200" dirty="0" smtClean="0">
                          <a:solidFill>
                            <a:schemeClr val="tx1"/>
                          </a:solidFill>
                          <a:effectLst/>
                          <a:latin typeface="+mn-lt"/>
                          <a:ea typeface="+mn-ea"/>
                          <a:cs typeface="+mn-cs"/>
                        </a:rPr>
                        <a:t>)</a:t>
                      </a:r>
                      <a:endParaRPr lang="ru-RU" sz="1200" b="1" u="sng" dirty="0">
                        <a:solidFill>
                          <a:schemeClr val="tx1"/>
                        </a:solidFill>
                      </a:endParaRPr>
                    </a:p>
                  </a:txBody>
                  <a:tcPr/>
                </a:tc>
                <a:tc>
                  <a:txBody>
                    <a:bodyPr/>
                    <a:lstStyle/>
                    <a:p>
                      <a:r>
                        <a:rPr lang="ru-RU" sz="1400" b="1" kern="1200" dirty="0" smtClean="0">
                          <a:solidFill>
                            <a:schemeClr val="dk1"/>
                          </a:solidFill>
                          <a:effectLst/>
                          <a:latin typeface="+mn-lt"/>
                          <a:ea typeface="+mn-ea"/>
                          <a:cs typeface="+mn-cs"/>
                        </a:rPr>
                        <a:t>Царапается напильником</a:t>
                      </a:r>
                      <a:endParaRPr lang="ru-RU" sz="1400" b="1" dirty="0"/>
                    </a:p>
                  </a:txBody>
                  <a:tcPr/>
                </a:tc>
              </a:tr>
              <a:tr h="488289">
                <a:tc>
                  <a:txBody>
                    <a:bodyPr/>
                    <a:lstStyle/>
                    <a:p>
                      <a:pPr algn="ctr"/>
                      <a:r>
                        <a:rPr lang="ru-RU" sz="1800" b="1" dirty="0" smtClean="0"/>
                        <a:t>7</a:t>
                      </a:r>
                      <a:endParaRPr lang="ru-RU" sz="1800" b="1" dirty="0"/>
                    </a:p>
                  </a:txBody>
                  <a:tcPr/>
                </a:tc>
                <a:tc>
                  <a:txBody>
                    <a:bodyPr/>
                    <a:lstStyle/>
                    <a:p>
                      <a:pPr algn="ctr"/>
                      <a:r>
                        <a:rPr lang="ru-RU" sz="1400" b="1" u="sng" strike="noStrike" kern="1200" dirty="0" smtClean="0">
                          <a:solidFill>
                            <a:schemeClr val="tx1"/>
                          </a:solidFill>
                          <a:effectLst/>
                          <a:latin typeface="+mn-lt"/>
                          <a:ea typeface="+mn-ea"/>
                          <a:cs typeface="+mn-cs"/>
                          <a:hlinkClick r:id="rId8" tooltip="Кварц"/>
                        </a:rPr>
                        <a:t>Кварц</a:t>
                      </a:r>
                      <a:r>
                        <a:rPr lang="ru-RU" sz="1400" b="1" u="sng" kern="1200" dirty="0" smtClean="0">
                          <a:solidFill>
                            <a:schemeClr val="tx1"/>
                          </a:solidFill>
                          <a:effectLst/>
                          <a:latin typeface="+mn-lt"/>
                          <a:ea typeface="+mn-ea"/>
                          <a:cs typeface="+mn-cs"/>
                        </a:rPr>
                        <a:t> (SiO</a:t>
                      </a:r>
                      <a:r>
                        <a:rPr lang="ru-RU" sz="1400" b="1" u="sng" kern="1200" baseline="-25000" dirty="0" smtClean="0">
                          <a:solidFill>
                            <a:schemeClr val="tx1"/>
                          </a:solidFill>
                          <a:effectLst/>
                          <a:latin typeface="+mn-lt"/>
                          <a:ea typeface="+mn-ea"/>
                          <a:cs typeface="+mn-cs"/>
                        </a:rPr>
                        <a:t>2</a:t>
                      </a:r>
                      <a:r>
                        <a:rPr lang="ru-RU" sz="1400" b="1" u="sng" kern="1200" dirty="0" smtClean="0">
                          <a:solidFill>
                            <a:schemeClr val="tx1"/>
                          </a:solidFill>
                          <a:effectLst/>
                          <a:latin typeface="+mn-lt"/>
                          <a:ea typeface="+mn-ea"/>
                          <a:cs typeface="+mn-cs"/>
                        </a:rPr>
                        <a:t>)</a:t>
                      </a:r>
                      <a:endParaRPr lang="ru-RU" sz="1200" b="1" u="sng" dirty="0">
                        <a:solidFill>
                          <a:schemeClr val="tx1"/>
                        </a:solidFill>
                      </a:endParaRPr>
                    </a:p>
                  </a:txBody>
                  <a:tcPr/>
                </a:tc>
                <a:tc>
                  <a:txBody>
                    <a:bodyPr/>
                    <a:lstStyle/>
                    <a:p>
                      <a:r>
                        <a:rPr lang="ru-RU" sz="1400" b="1" kern="1200" dirty="0" smtClean="0">
                          <a:solidFill>
                            <a:schemeClr val="dk1"/>
                          </a:solidFill>
                          <a:effectLst/>
                          <a:latin typeface="+mn-lt"/>
                          <a:ea typeface="+mn-ea"/>
                          <a:cs typeface="+mn-cs"/>
                        </a:rPr>
                        <a:t>Поддаётся обработке алмазом, царапает стекло</a:t>
                      </a:r>
                      <a:endParaRPr lang="ru-RU" sz="1400" b="1" dirty="0"/>
                    </a:p>
                  </a:txBody>
                  <a:tcPr/>
                </a:tc>
              </a:tr>
              <a:tr h="488289">
                <a:tc>
                  <a:txBody>
                    <a:bodyPr/>
                    <a:lstStyle/>
                    <a:p>
                      <a:pPr algn="ctr"/>
                      <a:r>
                        <a:rPr lang="ru-RU" sz="1800" b="1" dirty="0" smtClean="0"/>
                        <a:t>8</a:t>
                      </a:r>
                      <a:endParaRPr lang="ru-RU" sz="1800" b="1" dirty="0"/>
                    </a:p>
                  </a:txBody>
                  <a:tcPr/>
                </a:tc>
                <a:tc>
                  <a:txBody>
                    <a:bodyPr/>
                    <a:lstStyle/>
                    <a:p>
                      <a:pPr algn="ctr"/>
                      <a:r>
                        <a:rPr lang="ru-RU" sz="1400" b="1" u="sng" strike="noStrike" kern="1200" dirty="0" smtClean="0">
                          <a:solidFill>
                            <a:schemeClr val="tx1"/>
                          </a:solidFill>
                          <a:effectLst/>
                          <a:latin typeface="+mn-lt"/>
                          <a:ea typeface="+mn-ea"/>
                          <a:cs typeface="+mn-cs"/>
                          <a:hlinkClick r:id="rId9" tooltip="Топаз"/>
                        </a:rPr>
                        <a:t>Топаз</a:t>
                      </a:r>
                      <a:r>
                        <a:rPr lang="ru-RU" sz="1400" b="1" u="sng" kern="1200" dirty="0" smtClean="0">
                          <a:solidFill>
                            <a:schemeClr val="tx1"/>
                          </a:solidFill>
                          <a:effectLst/>
                          <a:latin typeface="+mn-lt"/>
                          <a:ea typeface="+mn-ea"/>
                          <a:cs typeface="+mn-cs"/>
                        </a:rPr>
                        <a:t> (Al</a:t>
                      </a:r>
                      <a:r>
                        <a:rPr lang="ru-RU" sz="1400" b="1" u="sng" kern="1200" baseline="-25000" dirty="0" smtClean="0">
                          <a:solidFill>
                            <a:schemeClr val="tx1"/>
                          </a:solidFill>
                          <a:effectLst/>
                          <a:latin typeface="+mn-lt"/>
                          <a:ea typeface="+mn-ea"/>
                          <a:cs typeface="+mn-cs"/>
                        </a:rPr>
                        <a:t>2</a:t>
                      </a:r>
                      <a:r>
                        <a:rPr lang="ru-RU" sz="1400" b="1" u="sng" kern="1200" dirty="0" smtClean="0">
                          <a:solidFill>
                            <a:schemeClr val="tx1"/>
                          </a:solidFill>
                          <a:effectLst/>
                          <a:latin typeface="+mn-lt"/>
                          <a:ea typeface="+mn-ea"/>
                          <a:cs typeface="+mn-cs"/>
                        </a:rPr>
                        <a:t>SiO</a:t>
                      </a:r>
                      <a:r>
                        <a:rPr lang="ru-RU" sz="1400" b="1" u="sng" kern="1200" baseline="-25000" dirty="0" smtClean="0">
                          <a:solidFill>
                            <a:schemeClr val="tx1"/>
                          </a:solidFill>
                          <a:effectLst/>
                          <a:latin typeface="+mn-lt"/>
                          <a:ea typeface="+mn-ea"/>
                          <a:cs typeface="+mn-cs"/>
                        </a:rPr>
                        <a:t>4</a:t>
                      </a:r>
                      <a:r>
                        <a:rPr lang="ru-RU" sz="1400" b="1" u="sng" kern="1200" dirty="0" smtClean="0">
                          <a:solidFill>
                            <a:schemeClr val="tx1"/>
                          </a:solidFill>
                          <a:effectLst/>
                          <a:latin typeface="+mn-lt"/>
                          <a:ea typeface="+mn-ea"/>
                          <a:cs typeface="+mn-cs"/>
                        </a:rPr>
                        <a:t>(OH-,F-)</a:t>
                      </a:r>
                      <a:r>
                        <a:rPr lang="ru-RU" sz="1400" b="1" u="sng" kern="1200" baseline="-25000" dirty="0" smtClean="0">
                          <a:solidFill>
                            <a:schemeClr val="tx1"/>
                          </a:solidFill>
                          <a:effectLst/>
                          <a:latin typeface="+mn-lt"/>
                          <a:ea typeface="+mn-ea"/>
                          <a:cs typeface="+mn-cs"/>
                        </a:rPr>
                        <a:t>2</a:t>
                      </a:r>
                      <a:r>
                        <a:rPr lang="ru-RU" sz="1400" b="1" u="sng" kern="1200" dirty="0" smtClean="0">
                          <a:solidFill>
                            <a:schemeClr val="tx1"/>
                          </a:solidFill>
                          <a:effectLst/>
                          <a:latin typeface="+mn-lt"/>
                          <a:ea typeface="+mn-ea"/>
                          <a:cs typeface="+mn-cs"/>
                        </a:rPr>
                        <a:t>)</a:t>
                      </a:r>
                      <a:endParaRPr lang="ru-RU" sz="1200" b="1" u="sng" dirty="0">
                        <a:solidFill>
                          <a:schemeClr val="tx1"/>
                        </a:solidFill>
                      </a:endParaRPr>
                    </a:p>
                  </a:txBody>
                  <a:tcPr/>
                </a:tc>
                <a:tc>
                  <a:txBody>
                    <a:bodyPr/>
                    <a:lstStyle/>
                    <a:p>
                      <a:r>
                        <a:rPr lang="ru-RU" sz="1400" b="1" kern="1200" dirty="0" smtClean="0">
                          <a:solidFill>
                            <a:schemeClr val="dk1"/>
                          </a:solidFill>
                          <a:effectLst/>
                          <a:latin typeface="+mn-lt"/>
                          <a:ea typeface="+mn-ea"/>
                          <a:cs typeface="+mn-cs"/>
                        </a:rPr>
                        <a:t>Поддаётся обработке алмазом, царапает стекло</a:t>
                      </a:r>
                      <a:endParaRPr lang="ru-RU" sz="1400" b="1" dirty="0"/>
                    </a:p>
                  </a:txBody>
                  <a:tcPr/>
                </a:tc>
              </a:tr>
              <a:tr h="488289">
                <a:tc>
                  <a:txBody>
                    <a:bodyPr/>
                    <a:lstStyle/>
                    <a:p>
                      <a:pPr algn="ctr"/>
                      <a:r>
                        <a:rPr lang="ru-RU" sz="1800" b="1" dirty="0" smtClean="0"/>
                        <a:t>9</a:t>
                      </a:r>
                      <a:endParaRPr lang="ru-RU" sz="1800" b="1" dirty="0"/>
                    </a:p>
                  </a:txBody>
                  <a:tcPr/>
                </a:tc>
                <a:tc>
                  <a:txBody>
                    <a:bodyPr/>
                    <a:lstStyle/>
                    <a:p>
                      <a:pPr algn="ctr"/>
                      <a:r>
                        <a:rPr lang="ru-RU" sz="1400" b="1" u="sng" strike="noStrike" kern="1200" dirty="0" smtClean="0">
                          <a:solidFill>
                            <a:schemeClr val="tx1"/>
                          </a:solidFill>
                          <a:effectLst/>
                          <a:latin typeface="+mn-lt"/>
                          <a:ea typeface="+mn-ea"/>
                          <a:cs typeface="+mn-cs"/>
                          <a:hlinkClick r:id="rId10" tooltip="Корунд"/>
                        </a:rPr>
                        <a:t>Корунд</a:t>
                      </a:r>
                      <a:r>
                        <a:rPr lang="ru-RU" sz="1400" b="1" u="sng" kern="1200" dirty="0" smtClean="0">
                          <a:solidFill>
                            <a:schemeClr val="tx1"/>
                          </a:solidFill>
                          <a:effectLst/>
                          <a:latin typeface="+mn-lt"/>
                          <a:ea typeface="+mn-ea"/>
                          <a:cs typeface="+mn-cs"/>
                        </a:rPr>
                        <a:t> (Al</a:t>
                      </a:r>
                      <a:r>
                        <a:rPr lang="ru-RU" sz="1400" b="1" u="sng" kern="1200" baseline="-25000" dirty="0" smtClean="0">
                          <a:solidFill>
                            <a:schemeClr val="tx1"/>
                          </a:solidFill>
                          <a:effectLst/>
                          <a:latin typeface="+mn-lt"/>
                          <a:ea typeface="+mn-ea"/>
                          <a:cs typeface="+mn-cs"/>
                        </a:rPr>
                        <a:t>2</a:t>
                      </a:r>
                      <a:r>
                        <a:rPr lang="ru-RU" sz="1400" b="1" u="sng" kern="1200" dirty="0" smtClean="0">
                          <a:solidFill>
                            <a:schemeClr val="tx1"/>
                          </a:solidFill>
                          <a:effectLst/>
                          <a:latin typeface="+mn-lt"/>
                          <a:ea typeface="+mn-ea"/>
                          <a:cs typeface="+mn-cs"/>
                        </a:rPr>
                        <a:t>O</a:t>
                      </a:r>
                      <a:r>
                        <a:rPr lang="ru-RU" sz="1400" b="1" u="sng" kern="1200" baseline="-25000" dirty="0" smtClean="0">
                          <a:solidFill>
                            <a:schemeClr val="tx1"/>
                          </a:solidFill>
                          <a:effectLst/>
                          <a:latin typeface="+mn-lt"/>
                          <a:ea typeface="+mn-ea"/>
                          <a:cs typeface="+mn-cs"/>
                        </a:rPr>
                        <a:t>3</a:t>
                      </a:r>
                      <a:r>
                        <a:rPr lang="ru-RU" sz="1400" b="1" u="sng" kern="1200" dirty="0" smtClean="0">
                          <a:solidFill>
                            <a:schemeClr val="tx1"/>
                          </a:solidFill>
                          <a:effectLst/>
                          <a:latin typeface="+mn-lt"/>
                          <a:ea typeface="+mn-ea"/>
                          <a:cs typeface="+mn-cs"/>
                        </a:rPr>
                        <a:t>)</a:t>
                      </a:r>
                      <a:endParaRPr lang="ru-RU" sz="1200" b="1" u="sng" dirty="0">
                        <a:solidFill>
                          <a:schemeClr val="tx1"/>
                        </a:solidFill>
                      </a:endParaRPr>
                    </a:p>
                  </a:txBody>
                  <a:tcPr/>
                </a:tc>
                <a:tc>
                  <a:txBody>
                    <a:bodyPr/>
                    <a:lstStyle/>
                    <a:p>
                      <a:r>
                        <a:rPr lang="ru-RU" sz="1400" b="1" kern="1200" dirty="0" smtClean="0">
                          <a:solidFill>
                            <a:schemeClr val="dk1"/>
                          </a:solidFill>
                          <a:effectLst/>
                          <a:latin typeface="+mn-lt"/>
                          <a:ea typeface="+mn-ea"/>
                          <a:cs typeface="+mn-cs"/>
                        </a:rPr>
                        <a:t>Поддаётся обработке алмазом, царапает стекло</a:t>
                      </a:r>
                      <a:endParaRPr lang="ru-RU" sz="1400" b="1" dirty="0"/>
                    </a:p>
                  </a:txBody>
                  <a:tcPr/>
                </a:tc>
              </a:tr>
              <a:tr h="488289">
                <a:tc>
                  <a:txBody>
                    <a:bodyPr/>
                    <a:lstStyle/>
                    <a:p>
                      <a:pPr algn="ctr"/>
                      <a:r>
                        <a:rPr lang="ru-RU" sz="1800" b="1" dirty="0" smtClean="0"/>
                        <a:t>10</a:t>
                      </a:r>
                      <a:endParaRPr lang="ru-RU" sz="1800" b="1" dirty="0"/>
                    </a:p>
                  </a:txBody>
                  <a:tcPr/>
                </a:tc>
                <a:tc>
                  <a:txBody>
                    <a:bodyPr/>
                    <a:lstStyle/>
                    <a:p>
                      <a:pPr algn="ctr"/>
                      <a:r>
                        <a:rPr lang="ru-RU" sz="1400" b="1" u="sng" strike="noStrike" kern="1200" dirty="0" smtClean="0">
                          <a:solidFill>
                            <a:schemeClr val="tx1"/>
                          </a:solidFill>
                          <a:effectLst/>
                          <a:latin typeface="+mn-lt"/>
                          <a:ea typeface="+mn-ea"/>
                          <a:cs typeface="+mn-cs"/>
                          <a:hlinkClick r:id="rId11" tooltip="Алмаз"/>
                        </a:rPr>
                        <a:t>Алмаз</a:t>
                      </a:r>
                      <a:r>
                        <a:rPr lang="ru-RU" sz="1400" b="1" u="sng" kern="1200" dirty="0" smtClean="0">
                          <a:solidFill>
                            <a:schemeClr val="tx1"/>
                          </a:solidFill>
                          <a:effectLst/>
                          <a:latin typeface="+mn-lt"/>
                          <a:ea typeface="+mn-ea"/>
                          <a:cs typeface="+mn-cs"/>
                        </a:rPr>
                        <a:t> (C)</a:t>
                      </a:r>
                      <a:endParaRPr lang="ru-RU" sz="1200" b="1" u="sng" dirty="0">
                        <a:solidFill>
                          <a:schemeClr val="tx1"/>
                        </a:solidFill>
                      </a:endParaRPr>
                    </a:p>
                  </a:txBody>
                  <a:tcPr/>
                </a:tc>
                <a:tc>
                  <a:txBody>
                    <a:bodyPr/>
                    <a:lstStyle/>
                    <a:p>
                      <a:r>
                        <a:rPr lang="ru-RU" sz="1400" b="1" kern="1200" dirty="0" smtClean="0">
                          <a:solidFill>
                            <a:schemeClr val="dk1"/>
                          </a:solidFill>
                          <a:effectLst/>
                          <a:latin typeface="+mn-lt"/>
                          <a:ea typeface="+mn-ea"/>
                          <a:cs typeface="+mn-cs"/>
                        </a:rPr>
                        <a:t>Режет стекло</a:t>
                      </a:r>
                      <a:endParaRPr lang="ru-RU" sz="1400" b="1" dirty="0"/>
                    </a:p>
                  </a:txBody>
                  <a:tcPr/>
                </a:tc>
              </a:tr>
            </a:tbl>
          </a:graphicData>
        </a:graphic>
      </p:graphicFrame>
    </p:spTree>
    <p:extLst>
      <p:ext uri="{BB962C8B-B14F-4D97-AF65-F5344CB8AC3E}">
        <p14:creationId xmlns:p14="http://schemas.microsoft.com/office/powerpoint/2010/main" xmlns="" val="2912547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0861" y="163895"/>
            <a:ext cx="367240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СПАЙНОСТЬ – </a:t>
            </a:r>
            <a:r>
              <a:rPr lang="ru-RU" sz="1400" b="1" dirty="0" smtClean="0">
                <a:solidFill>
                  <a:schemeClr val="tx1"/>
                </a:solidFill>
              </a:rPr>
              <a:t>зависит от внутреннего строения минерала</a:t>
            </a:r>
            <a:endParaRPr lang="ru-RU" b="1" dirty="0">
              <a:solidFill>
                <a:schemeClr val="tx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3487495653"/>
              </p:ext>
            </p:extLst>
          </p:nvPr>
        </p:nvGraphicFramePr>
        <p:xfrm>
          <a:off x="827584" y="908720"/>
          <a:ext cx="7560840" cy="5245112"/>
        </p:xfrm>
        <a:graphic>
          <a:graphicData uri="http://schemas.openxmlformats.org/drawingml/2006/table">
            <a:tbl>
              <a:tblPr firstRow="1" bandRow="1">
                <a:tableStyleId>{5C22544A-7EE6-4342-B048-85BDC9FD1C3A}</a:tableStyleId>
              </a:tblPr>
              <a:tblGrid>
                <a:gridCol w="3682249"/>
                <a:gridCol w="3878591"/>
              </a:tblGrid>
              <a:tr h="504056">
                <a:tc>
                  <a:txBody>
                    <a:bodyPr/>
                    <a:lstStyle/>
                    <a:p>
                      <a:pPr algn="ctr"/>
                      <a:r>
                        <a:rPr lang="ru-RU" sz="1400" dirty="0" smtClean="0">
                          <a:solidFill>
                            <a:schemeClr val="tx1"/>
                          </a:solidFill>
                        </a:rPr>
                        <a:t>ВИДЫ СПАЙНОСТИ</a:t>
                      </a:r>
                      <a:endParaRPr lang="ru-RU" sz="1400" dirty="0">
                        <a:solidFill>
                          <a:schemeClr val="tx1"/>
                        </a:solidFill>
                      </a:endParaRPr>
                    </a:p>
                  </a:txBody>
                  <a:tcPr/>
                </a:tc>
                <a:tc>
                  <a:txBody>
                    <a:bodyPr/>
                    <a:lstStyle/>
                    <a:p>
                      <a:pPr algn="ctr"/>
                      <a:r>
                        <a:rPr lang="ru-RU" sz="1400" dirty="0" smtClean="0">
                          <a:solidFill>
                            <a:schemeClr val="tx1"/>
                          </a:solidFill>
                        </a:rPr>
                        <a:t>ОПИСАНИЕ</a:t>
                      </a:r>
                      <a:endParaRPr lang="ru-RU" sz="1400" dirty="0">
                        <a:solidFill>
                          <a:schemeClr val="tx1"/>
                        </a:solidFill>
                      </a:endParaRPr>
                    </a:p>
                  </a:txBody>
                  <a:tcPr/>
                </a:tc>
              </a:tr>
              <a:tr h="1527701">
                <a:tc>
                  <a:txBody>
                    <a:bodyPr/>
                    <a:lstStyle/>
                    <a:p>
                      <a:pPr algn="ctr"/>
                      <a:endParaRPr lang="ru-RU" sz="1600" b="1" i="0" kern="1200" dirty="0" smtClean="0">
                        <a:solidFill>
                          <a:schemeClr val="dk1"/>
                        </a:solidFill>
                        <a:effectLst/>
                        <a:latin typeface="+mn-lt"/>
                        <a:ea typeface="+mn-ea"/>
                        <a:cs typeface="+mn-cs"/>
                      </a:endParaRPr>
                    </a:p>
                    <a:p>
                      <a:pPr algn="ctr"/>
                      <a:endParaRPr lang="ru-RU" sz="1600" b="1" i="0" kern="1200" dirty="0" smtClean="0">
                        <a:solidFill>
                          <a:schemeClr val="dk1"/>
                        </a:solidFill>
                        <a:effectLst/>
                        <a:latin typeface="+mn-lt"/>
                        <a:ea typeface="+mn-ea"/>
                        <a:cs typeface="+mn-cs"/>
                      </a:endParaRPr>
                    </a:p>
                    <a:p>
                      <a:pPr algn="ctr"/>
                      <a:r>
                        <a:rPr lang="ru-RU" sz="1600" b="1" i="0" kern="1200" dirty="0" smtClean="0">
                          <a:solidFill>
                            <a:schemeClr val="dk1"/>
                          </a:solidFill>
                          <a:effectLst/>
                          <a:latin typeface="+mn-lt"/>
                          <a:ea typeface="+mn-ea"/>
                          <a:cs typeface="+mn-cs"/>
                        </a:rPr>
                        <a:t>весьма совершенная</a:t>
                      </a:r>
                      <a:endParaRPr lang="ru-RU" sz="1100" b="1" i="0" u="sng" dirty="0">
                        <a:solidFill>
                          <a:schemeClr val="tx1"/>
                        </a:solidFill>
                      </a:endParaRPr>
                    </a:p>
                  </a:txBody>
                  <a:tcPr/>
                </a:tc>
                <a:tc>
                  <a:txBody>
                    <a:bodyPr/>
                    <a:lstStyle/>
                    <a:p>
                      <a:pPr algn="just"/>
                      <a:r>
                        <a:rPr lang="ru-RU" sz="1600" b="1" u="none" strike="noStrike" kern="1200" dirty="0" smtClean="0">
                          <a:solidFill>
                            <a:schemeClr val="dk1"/>
                          </a:solidFill>
                          <a:effectLst/>
                          <a:latin typeface="+mn-lt"/>
                          <a:ea typeface="+mn-ea"/>
                          <a:cs typeface="+mn-cs"/>
                          <a:hlinkClick r:id="rId2" tooltip="Минерал"/>
                        </a:rPr>
                        <a:t>минерал</a:t>
                      </a:r>
                      <a:r>
                        <a:rPr lang="ru-RU" sz="1600" b="1" kern="1200" dirty="0" smtClean="0">
                          <a:solidFill>
                            <a:schemeClr val="dk1"/>
                          </a:solidFill>
                          <a:effectLst/>
                          <a:latin typeface="+mn-lt"/>
                          <a:ea typeface="+mn-ea"/>
                          <a:cs typeface="+mn-cs"/>
                        </a:rPr>
                        <a:t> раскалывается или расщепляется на тонкие пластинки или листы (минералы со слоистой структурой: слюды, </a:t>
                      </a:r>
                      <a:r>
                        <a:rPr lang="ru-RU" sz="1600" b="1" u="none" strike="noStrike" kern="1200" dirty="0" smtClean="0">
                          <a:solidFill>
                            <a:schemeClr val="tx1"/>
                          </a:solidFill>
                          <a:effectLst/>
                          <a:latin typeface="+mn-lt"/>
                          <a:ea typeface="+mn-ea"/>
                          <a:cs typeface="+mn-cs"/>
                          <a:hlinkClick r:id="rId3" tooltip="Графит"/>
                        </a:rPr>
                        <a:t>графит</a:t>
                      </a:r>
                      <a:r>
                        <a:rPr lang="ru-RU" sz="1600" b="1" u="none" kern="1200" dirty="0" smtClean="0">
                          <a:solidFill>
                            <a:schemeClr val="tx1"/>
                          </a:solidFill>
                          <a:effectLst/>
                          <a:latin typeface="+mn-lt"/>
                          <a:ea typeface="+mn-ea"/>
                          <a:cs typeface="+mn-cs"/>
                        </a:rPr>
                        <a:t> </a:t>
                      </a:r>
                      <a:r>
                        <a:rPr lang="ru-RU" sz="1600" b="1" kern="1200" dirty="0" smtClean="0">
                          <a:solidFill>
                            <a:schemeClr val="dk1"/>
                          </a:solidFill>
                          <a:effectLst/>
                          <a:latin typeface="+mn-lt"/>
                          <a:ea typeface="+mn-ea"/>
                          <a:cs typeface="+mn-cs"/>
                        </a:rPr>
                        <a:t>и пр.) без затруднений</a:t>
                      </a:r>
                      <a:endParaRPr lang="ru-RU" sz="1200" b="1" dirty="0"/>
                    </a:p>
                  </a:txBody>
                  <a:tcPr/>
                </a:tc>
              </a:tr>
              <a:tr h="1243477">
                <a:tc>
                  <a:txBody>
                    <a:bodyPr/>
                    <a:lstStyle/>
                    <a:p>
                      <a:pPr algn="ctr"/>
                      <a:endParaRPr lang="ru-RU" sz="1600" b="1" i="0" kern="1200" dirty="0" smtClean="0">
                        <a:solidFill>
                          <a:schemeClr val="dk1"/>
                        </a:solidFill>
                        <a:effectLst/>
                        <a:latin typeface="+mn-lt"/>
                        <a:ea typeface="+mn-ea"/>
                        <a:cs typeface="+mn-cs"/>
                      </a:endParaRPr>
                    </a:p>
                    <a:p>
                      <a:pPr algn="ctr"/>
                      <a:r>
                        <a:rPr lang="ru-RU" sz="1600" b="1" i="0" kern="1200" dirty="0" smtClean="0">
                          <a:solidFill>
                            <a:schemeClr val="dk1"/>
                          </a:solidFill>
                          <a:effectLst/>
                          <a:latin typeface="+mn-lt"/>
                          <a:ea typeface="+mn-ea"/>
                          <a:cs typeface="+mn-cs"/>
                        </a:rPr>
                        <a:t>совершенная</a:t>
                      </a:r>
                      <a:endParaRPr lang="ru-RU" sz="1100" b="1" i="0" u="sng" dirty="0">
                        <a:solidFill>
                          <a:schemeClr val="tx1"/>
                        </a:solidFill>
                      </a:endParaRPr>
                    </a:p>
                  </a:txBody>
                  <a:tcPr/>
                </a:tc>
                <a:tc>
                  <a:txBody>
                    <a:bodyPr/>
                    <a:lstStyle/>
                    <a:p>
                      <a:pPr algn="just"/>
                      <a:r>
                        <a:rPr lang="ru-RU" sz="1600" b="1" kern="1200" dirty="0" smtClean="0">
                          <a:solidFill>
                            <a:schemeClr val="dk1"/>
                          </a:solidFill>
                          <a:effectLst/>
                          <a:latin typeface="+mn-lt"/>
                          <a:ea typeface="+mn-ea"/>
                          <a:cs typeface="+mn-cs"/>
                        </a:rPr>
                        <a:t>кристаллы раскалываются на более толстые пластинки, бруски с ровными поверхностями (</a:t>
                      </a:r>
                      <a:r>
                        <a:rPr lang="ru-RU" sz="1600" b="1" u="none" strike="noStrike" kern="1200" dirty="0" smtClean="0">
                          <a:solidFill>
                            <a:schemeClr val="dk1"/>
                          </a:solidFill>
                          <a:effectLst/>
                          <a:latin typeface="+mn-lt"/>
                          <a:ea typeface="+mn-ea"/>
                          <a:cs typeface="+mn-cs"/>
                          <a:hlinkClick r:id="rId4" tooltip="Кальцит"/>
                        </a:rPr>
                        <a:t>кальцит</a:t>
                      </a:r>
                      <a:r>
                        <a:rPr lang="ru-RU" sz="1600" b="1" kern="1200" dirty="0" smtClean="0">
                          <a:solidFill>
                            <a:schemeClr val="dk1"/>
                          </a:solidFill>
                          <a:effectLst/>
                          <a:latin typeface="+mn-lt"/>
                          <a:ea typeface="+mn-ea"/>
                          <a:cs typeface="+mn-cs"/>
                        </a:rPr>
                        <a:t>, </a:t>
                      </a:r>
                      <a:r>
                        <a:rPr lang="ru-RU" sz="1600" b="1" u="none" strike="noStrike" kern="1200" dirty="0" err="1" smtClean="0">
                          <a:solidFill>
                            <a:schemeClr val="dk1"/>
                          </a:solidFill>
                          <a:effectLst/>
                          <a:latin typeface="+mn-lt"/>
                          <a:ea typeface="+mn-ea"/>
                          <a:cs typeface="+mn-cs"/>
                          <a:hlinkClick r:id="rId5" tooltip="Галенит"/>
                        </a:rPr>
                        <a:t>галенит</a:t>
                      </a:r>
                      <a:r>
                        <a:rPr lang="ru-RU" sz="1600" b="1" kern="1200" dirty="0" err="1" smtClean="0">
                          <a:solidFill>
                            <a:schemeClr val="dk1"/>
                          </a:solidFill>
                          <a:effectLst/>
                          <a:latin typeface="+mn-lt"/>
                          <a:ea typeface="+mn-ea"/>
                          <a:cs typeface="+mn-cs"/>
                        </a:rPr>
                        <a:t>,</a:t>
                      </a:r>
                      <a:r>
                        <a:rPr lang="ru-RU" sz="1600" b="1" u="none" strike="noStrike" kern="1200" dirty="0" err="1" smtClean="0">
                          <a:solidFill>
                            <a:schemeClr val="dk1"/>
                          </a:solidFill>
                          <a:effectLst/>
                          <a:latin typeface="+mn-lt"/>
                          <a:ea typeface="+mn-ea"/>
                          <a:cs typeface="+mn-cs"/>
                          <a:hlinkClick r:id="rId6" tooltip="Ортоклаз"/>
                        </a:rPr>
                        <a:t>ортоклаз</a:t>
                      </a:r>
                      <a:r>
                        <a:rPr lang="ru-RU" sz="1600" b="1" kern="1200" dirty="0" smtClean="0">
                          <a:solidFill>
                            <a:schemeClr val="dk1"/>
                          </a:solidFill>
                          <a:effectLst/>
                          <a:latin typeface="+mn-lt"/>
                          <a:ea typeface="+mn-ea"/>
                          <a:cs typeface="+mn-cs"/>
                        </a:rPr>
                        <a:t>)</a:t>
                      </a:r>
                      <a:endParaRPr lang="ru-RU" sz="1200" b="1" dirty="0"/>
                    </a:p>
                  </a:txBody>
                  <a:tcPr/>
                </a:tc>
              </a:tr>
              <a:tr h="813645">
                <a:tc>
                  <a:txBody>
                    <a:bodyPr/>
                    <a:lstStyle/>
                    <a:p>
                      <a:pPr algn="ctr"/>
                      <a:r>
                        <a:rPr lang="ru-RU" sz="1600" b="1" i="0" kern="1200" dirty="0" smtClean="0">
                          <a:solidFill>
                            <a:schemeClr val="dk1"/>
                          </a:solidFill>
                          <a:effectLst/>
                          <a:latin typeface="+mn-lt"/>
                          <a:ea typeface="+mn-ea"/>
                          <a:cs typeface="+mn-cs"/>
                        </a:rPr>
                        <a:t>средняя или ясная</a:t>
                      </a:r>
                      <a:endParaRPr lang="ru-RU" sz="1100" b="1" i="0" u="sng" dirty="0">
                        <a:solidFill>
                          <a:schemeClr val="tx1"/>
                        </a:solidFill>
                      </a:endParaRPr>
                    </a:p>
                  </a:txBody>
                  <a:tcPr/>
                </a:tc>
                <a:tc>
                  <a:txBody>
                    <a:bodyPr/>
                    <a:lstStyle/>
                    <a:p>
                      <a:pPr algn="just"/>
                      <a:r>
                        <a:rPr lang="ru-RU" sz="1600" b="1" kern="1200" dirty="0" smtClean="0">
                          <a:solidFill>
                            <a:schemeClr val="dk1"/>
                          </a:solidFill>
                          <a:effectLst/>
                          <a:latin typeface="+mn-lt"/>
                          <a:ea typeface="+mn-ea"/>
                          <a:cs typeface="+mn-cs"/>
                        </a:rPr>
                        <a:t>поверхность раскалывания не является ровной и блестящей</a:t>
                      </a:r>
                      <a:endParaRPr lang="ru-RU" sz="1200" b="1" dirty="0"/>
                    </a:p>
                  </a:txBody>
                  <a:tcPr/>
                </a:tc>
              </a:tr>
              <a:tr h="1156233">
                <a:tc>
                  <a:txBody>
                    <a:bodyPr/>
                    <a:lstStyle/>
                    <a:p>
                      <a:pPr algn="ctr"/>
                      <a:endParaRPr lang="ru-RU" sz="1600" b="1" i="0" kern="1200" dirty="0" smtClean="0">
                        <a:solidFill>
                          <a:schemeClr val="dk1"/>
                        </a:solidFill>
                        <a:effectLst/>
                        <a:latin typeface="+mn-lt"/>
                        <a:ea typeface="+mn-ea"/>
                        <a:cs typeface="+mn-cs"/>
                      </a:endParaRPr>
                    </a:p>
                    <a:p>
                      <a:pPr algn="ctr"/>
                      <a:r>
                        <a:rPr lang="ru-RU" sz="1600" b="1" i="0" kern="1200" dirty="0" smtClean="0">
                          <a:solidFill>
                            <a:schemeClr val="dk1"/>
                          </a:solidFill>
                          <a:effectLst/>
                          <a:latin typeface="+mn-lt"/>
                          <a:ea typeface="+mn-ea"/>
                          <a:cs typeface="+mn-cs"/>
                        </a:rPr>
                        <a:t>несовершенная</a:t>
                      </a:r>
                      <a:endParaRPr lang="ru-RU" sz="1100" b="1" i="0" u="sng" dirty="0">
                        <a:solidFill>
                          <a:schemeClr val="tx1"/>
                        </a:solidFill>
                      </a:endParaRPr>
                    </a:p>
                  </a:txBody>
                  <a:tcPr/>
                </a:tc>
                <a:tc>
                  <a:txBody>
                    <a:bodyPr/>
                    <a:lstStyle/>
                    <a:p>
                      <a:pPr algn="just"/>
                      <a:r>
                        <a:rPr lang="ru-RU" sz="1600" b="1" kern="1200" dirty="0" smtClean="0">
                          <a:solidFill>
                            <a:schemeClr val="dk1"/>
                          </a:solidFill>
                          <a:effectLst/>
                          <a:latin typeface="+mn-lt"/>
                          <a:ea typeface="+mn-ea"/>
                          <a:cs typeface="+mn-cs"/>
                        </a:rPr>
                        <a:t>поверхность скола неровная (</a:t>
                      </a:r>
                      <a:r>
                        <a:rPr lang="ru-RU" sz="1600" b="1" u="none" strike="noStrike" kern="1200" dirty="0" smtClean="0">
                          <a:solidFill>
                            <a:schemeClr val="dk1"/>
                          </a:solidFill>
                          <a:effectLst/>
                          <a:latin typeface="+mn-lt"/>
                          <a:ea typeface="+mn-ea"/>
                          <a:cs typeface="+mn-cs"/>
                          <a:hlinkClick r:id="rId7" tooltip="Апатит"/>
                        </a:rPr>
                        <a:t>апатит</a:t>
                      </a:r>
                      <a:r>
                        <a:rPr lang="ru-RU" sz="1600" b="1" kern="1200" dirty="0" smtClean="0">
                          <a:solidFill>
                            <a:schemeClr val="dk1"/>
                          </a:solidFill>
                          <a:effectLst/>
                          <a:latin typeface="+mn-lt"/>
                          <a:ea typeface="+mn-ea"/>
                          <a:cs typeface="+mn-cs"/>
                        </a:rPr>
                        <a:t>, </a:t>
                      </a:r>
                      <a:r>
                        <a:rPr lang="ru-RU" sz="1600" b="1" u="none" strike="noStrike" kern="1200" dirty="0" smtClean="0">
                          <a:solidFill>
                            <a:schemeClr val="dk1"/>
                          </a:solidFill>
                          <a:effectLst/>
                          <a:latin typeface="+mn-lt"/>
                          <a:ea typeface="+mn-ea"/>
                          <a:cs typeface="+mn-cs"/>
                          <a:hlinkClick r:id="rId8" tooltip="Нефелин"/>
                        </a:rPr>
                        <a:t>нефелин</a:t>
                      </a:r>
                      <a:r>
                        <a:rPr lang="ru-RU" sz="1600" b="1" kern="1200" dirty="0" smtClean="0">
                          <a:solidFill>
                            <a:schemeClr val="dk1"/>
                          </a:solidFill>
                          <a:effectLst/>
                          <a:latin typeface="+mn-lt"/>
                          <a:ea typeface="+mn-ea"/>
                          <a:cs typeface="+mn-cs"/>
                        </a:rPr>
                        <a:t>, </a:t>
                      </a:r>
                      <a:r>
                        <a:rPr lang="ru-RU" sz="1600" b="1" u="none" strike="noStrike" kern="1200" dirty="0" smtClean="0">
                          <a:solidFill>
                            <a:schemeClr val="dk1"/>
                          </a:solidFill>
                          <a:effectLst/>
                          <a:latin typeface="+mn-lt"/>
                          <a:ea typeface="+mn-ea"/>
                          <a:cs typeface="+mn-cs"/>
                          <a:hlinkClick r:id="rId9" tooltip="Аметист"/>
                        </a:rPr>
                        <a:t>аметист</a:t>
                      </a:r>
                      <a:r>
                        <a:rPr lang="ru-RU" sz="1600" b="1" kern="1200" dirty="0" smtClean="0">
                          <a:solidFill>
                            <a:schemeClr val="dk1"/>
                          </a:solidFill>
                          <a:effectLst/>
                          <a:latin typeface="+mn-lt"/>
                          <a:ea typeface="+mn-ea"/>
                          <a:cs typeface="+mn-cs"/>
                        </a:rPr>
                        <a:t>) и обнаруживается с трудом</a:t>
                      </a:r>
                      <a:endParaRPr lang="ru-RU" sz="1200" b="1" dirty="0"/>
                    </a:p>
                  </a:txBody>
                  <a:tcPr/>
                </a:tc>
              </a:tr>
            </a:tbl>
          </a:graphicData>
        </a:graphic>
      </p:graphicFrame>
    </p:spTree>
    <p:extLst>
      <p:ext uri="{BB962C8B-B14F-4D97-AF65-F5344CB8AC3E}">
        <p14:creationId xmlns:p14="http://schemas.microsoft.com/office/powerpoint/2010/main" xmlns="" val="4112312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50860" y="163894"/>
            <a:ext cx="4541420" cy="81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ИЗЛОМ - </a:t>
            </a:r>
            <a:r>
              <a:rPr lang="ru-RU" sz="1400" b="1" dirty="0">
                <a:solidFill>
                  <a:schemeClr val="tx1"/>
                </a:solidFill>
              </a:rPr>
              <a:t>характеристика </a:t>
            </a:r>
            <a:r>
              <a:rPr lang="ru-RU" sz="1400" b="1" dirty="0" smtClean="0">
                <a:solidFill>
                  <a:schemeClr val="tx1"/>
                </a:solidFill>
              </a:rPr>
              <a:t>минерала, </a:t>
            </a:r>
            <a:r>
              <a:rPr lang="ru-RU" sz="1400" b="1" dirty="0">
                <a:solidFill>
                  <a:schemeClr val="tx1"/>
                </a:solidFill>
              </a:rPr>
              <a:t>описывающая вид поверхности, образующийся при расколе минерала.</a:t>
            </a:r>
            <a:r>
              <a:rPr lang="ru-RU" sz="1400" b="1" dirty="0" smtClean="0">
                <a:solidFill>
                  <a:schemeClr val="tx1"/>
                </a:solidFill>
              </a:rPr>
              <a:t>  </a:t>
            </a:r>
            <a:endParaRPr lang="ru-RU" b="1" dirty="0">
              <a:solidFill>
                <a:schemeClr val="tx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3116125676"/>
              </p:ext>
            </p:extLst>
          </p:nvPr>
        </p:nvGraphicFramePr>
        <p:xfrm>
          <a:off x="755576" y="980727"/>
          <a:ext cx="7632848" cy="4446489"/>
        </p:xfrm>
        <a:graphic>
          <a:graphicData uri="http://schemas.openxmlformats.org/drawingml/2006/table">
            <a:tbl>
              <a:tblPr firstRow="1" bandRow="1">
                <a:tableStyleId>{5C22544A-7EE6-4342-B048-85BDC9FD1C3A}</a:tableStyleId>
              </a:tblPr>
              <a:tblGrid>
                <a:gridCol w="1291895"/>
                <a:gridCol w="6340953"/>
              </a:tblGrid>
              <a:tr h="370840">
                <a:tc rowSpan="12">
                  <a:txBody>
                    <a:bodyPr/>
                    <a:lstStyle/>
                    <a:p>
                      <a:pPr algn="ctr"/>
                      <a:r>
                        <a:rPr lang="ru-RU" sz="6000" dirty="0" smtClean="0">
                          <a:solidFill>
                            <a:schemeClr val="tx1"/>
                          </a:solidFill>
                        </a:rPr>
                        <a:t>излом</a:t>
                      </a:r>
                      <a:endParaRPr lang="ru-RU" sz="6000" dirty="0">
                        <a:solidFill>
                          <a:schemeClr val="tx1"/>
                        </a:solidFill>
                      </a:endParaRPr>
                    </a:p>
                  </a:txBody>
                  <a:tcPr vert="vert270"/>
                </a:tc>
                <a:tc>
                  <a:txBody>
                    <a:bodyPr/>
                    <a:lstStyle/>
                    <a:p>
                      <a:pPr algn="ctr"/>
                      <a:r>
                        <a:rPr lang="ru-RU" sz="1400" b="1" kern="1200" dirty="0" smtClean="0">
                          <a:solidFill>
                            <a:schemeClr val="dk1"/>
                          </a:solidFill>
                          <a:effectLst/>
                          <a:latin typeface="+mn-lt"/>
                          <a:ea typeface="+mn-ea"/>
                          <a:cs typeface="+mn-cs"/>
                        </a:rPr>
                        <a:t>КРЮЧКОВАТЫЙ</a:t>
                      </a:r>
                      <a:endParaRPr lang="ru-RU" sz="1400" dirty="0"/>
                    </a:p>
                  </a:txBody>
                  <a:tcPr/>
                </a:tc>
              </a:tr>
              <a:tr h="370840">
                <a:tc vMerge="1">
                  <a:txBody>
                    <a:bodyPr/>
                    <a:lstStyle/>
                    <a:p>
                      <a:endParaRPr lang="ru-RU" dirty="0"/>
                    </a:p>
                  </a:txBody>
                  <a:tcPr/>
                </a:tc>
                <a:tc>
                  <a:txBody>
                    <a:bodyPr/>
                    <a:lstStyle/>
                    <a:p>
                      <a:pPr algn="ctr"/>
                      <a:r>
                        <a:rPr lang="ru-RU" sz="1400" b="1" kern="1200" smtClean="0">
                          <a:solidFill>
                            <a:schemeClr val="dk1"/>
                          </a:solidFill>
                          <a:effectLst/>
                          <a:latin typeface="+mn-lt"/>
                          <a:ea typeface="+mn-ea"/>
                          <a:cs typeface="+mn-cs"/>
                        </a:rPr>
                        <a:t>РАКОВИСТЫЙ</a:t>
                      </a:r>
                      <a:endParaRPr lang="ru-RU" sz="1400" dirty="0"/>
                    </a:p>
                  </a:txBody>
                  <a:tcPr/>
                </a:tc>
              </a:tr>
              <a:tr h="370840">
                <a:tc vMerge="1">
                  <a:txBody>
                    <a:bodyPr/>
                    <a:lstStyle/>
                    <a:p>
                      <a:endParaRPr lang="ru-RU" dirty="0"/>
                    </a:p>
                  </a:txBody>
                  <a:tcPr/>
                </a:tc>
                <a:tc>
                  <a:txBody>
                    <a:bodyPr/>
                    <a:lstStyle/>
                    <a:p>
                      <a:pPr algn="ctr"/>
                      <a:r>
                        <a:rPr lang="ru-RU" sz="1400" b="1" kern="1200" dirty="0" smtClean="0">
                          <a:solidFill>
                            <a:schemeClr val="dk1"/>
                          </a:solidFill>
                          <a:effectLst/>
                          <a:latin typeface="+mn-lt"/>
                          <a:ea typeface="+mn-ea"/>
                          <a:cs typeface="+mn-cs"/>
                        </a:rPr>
                        <a:t>НЕРОВНЫЙ</a:t>
                      </a:r>
                      <a:endParaRPr lang="ru-RU" sz="1400" dirty="0"/>
                    </a:p>
                  </a:txBody>
                  <a:tcPr/>
                </a:tc>
              </a:tr>
              <a:tr h="370840">
                <a:tc vMerge="1">
                  <a:txBody>
                    <a:bodyPr/>
                    <a:lstStyle/>
                    <a:p>
                      <a:endParaRPr lang="ru-RU" dirty="0"/>
                    </a:p>
                  </a:txBody>
                  <a:tcPr/>
                </a:tc>
                <a:tc>
                  <a:txBody>
                    <a:bodyPr/>
                    <a:lstStyle/>
                    <a:p>
                      <a:pPr algn="ctr"/>
                      <a:r>
                        <a:rPr lang="ru-RU" sz="1400" b="1" kern="1200" dirty="0" smtClean="0">
                          <a:solidFill>
                            <a:schemeClr val="dk1"/>
                          </a:solidFill>
                          <a:effectLst/>
                          <a:latin typeface="+mn-lt"/>
                          <a:ea typeface="+mn-ea"/>
                          <a:cs typeface="+mn-cs"/>
                        </a:rPr>
                        <a:t>ЗЕРНИСТЫЙ</a:t>
                      </a:r>
                      <a:r>
                        <a:rPr lang="ru-RU" sz="1400" kern="1200" dirty="0" smtClean="0">
                          <a:solidFill>
                            <a:schemeClr val="dk1"/>
                          </a:solidFill>
                          <a:effectLst/>
                          <a:latin typeface="+mn-lt"/>
                          <a:ea typeface="+mn-ea"/>
                          <a:cs typeface="+mn-cs"/>
                        </a:rPr>
                        <a:t>;</a:t>
                      </a:r>
                      <a:endParaRPr lang="ru-RU" sz="1400" dirty="0"/>
                    </a:p>
                  </a:txBody>
                  <a:tcPr/>
                </a:tc>
              </a:tr>
              <a:tr h="370840">
                <a:tc vMerge="1">
                  <a:txBody>
                    <a:bodyPr/>
                    <a:lstStyle/>
                    <a:p>
                      <a:endParaRPr lang="ru-RU" dirty="0"/>
                    </a:p>
                  </a:txBody>
                  <a:tcPr/>
                </a:tc>
                <a:tc>
                  <a:txBody>
                    <a:bodyPr/>
                    <a:lstStyle/>
                    <a:p>
                      <a:pPr algn="ctr"/>
                      <a:r>
                        <a:rPr lang="ru-RU" sz="1400" b="1" kern="1200" dirty="0" smtClean="0">
                          <a:solidFill>
                            <a:schemeClr val="dk1"/>
                          </a:solidFill>
                          <a:effectLst/>
                          <a:latin typeface="+mn-lt"/>
                          <a:ea typeface="+mn-ea"/>
                          <a:cs typeface="+mn-cs"/>
                        </a:rPr>
                        <a:t>ОСКОЛЬЧАТЫЙ</a:t>
                      </a:r>
                      <a:endParaRPr lang="ru-RU" sz="1400" dirty="0"/>
                    </a:p>
                  </a:txBody>
                  <a:tcPr/>
                </a:tc>
              </a:tr>
              <a:tr h="367249">
                <a:tc vMerge="1">
                  <a:txBody>
                    <a:bodyPr/>
                    <a:lstStyle/>
                    <a:p>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chemeClr val="dk1"/>
                          </a:solidFill>
                          <a:effectLst/>
                          <a:latin typeface="+mn-lt"/>
                          <a:ea typeface="+mn-ea"/>
                          <a:cs typeface="+mn-cs"/>
                        </a:rPr>
                        <a:t>ЭЛАСТИЧНЫЙ</a:t>
                      </a:r>
                      <a:endParaRPr lang="ru-RU" sz="1400" kern="1200" dirty="0" smtClean="0">
                        <a:solidFill>
                          <a:schemeClr val="dk1"/>
                        </a:solidFill>
                        <a:effectLst/>
                        <a:latin typeface="+mn-lt"/>
                        <a:ea typeface="+mn-ea"/>
                        <a:cs typeface="+mn-cs"/>
                      </a:endParaRPr>
                    </a:p>
                  </a:txBody>
                  <a:tcPr/>
                </a:tc>
              </a:tr>
              <a:tr h="370840">
                <a:tc vMerge="1">
                  <a:txBody>
                    <a:bodyPr/>
                    <a:lstStyle/>
                    <a:p>
                      <a:endParaRPr lang="ru-RU" dirty="0"/>
                    </a:p>
                  </a:txBody>
                  <a:tcPr/>
                </a:tc>
                <a:tc>
                  <a:txBody>
                    <a:bodyPr/>
                    <a:lstStyle/>
                    <a:p>
                      <a:pPr algn="ctr"/>
                      <a:r>
                        <a:rPr lang="ru-RU" sz="1400" b="1" kern="1200" dirty="0" smtClean="0">
                          <a:solidFill>
                            <a:schemeClr val="dk1"/>
                          </a:solidFill>
                          <a:effectLst/>
                          <a:latin typeface="+mn-lt"/>
                          <a:ea typeface="+mn-ea"/>
                          <a:cs typeface="+mn-cs"/>
                        </a:rPr>
                        <a:t>СТУПЕНЧАТЫЙ</a:t>
                      </a:r>
                      <a:endParaRPr lang="ru-RU" sz="1400" dirty="0"/>
                    </a:p>
                  </a:txBody>
                  <a:tcPr/>
                </a:tc>
              </a:tr>
              <a:tr h="370840">
                <a:tc vMerge="1">
                  <a:txBody>
                    <a:bodyPr/>
                    <a:lstStyle/>
                    <a:p>
                      <a:endParaRPr lang="ru-RU" dirty="0"/>
                    </a:p>
                  </a:txBody>
                  <a:tcPr/>
                </a:tc>
                <a:tc>
                  <a:txBody>
                    <a:bodyPr/>
                    <a:lstStyle/>
                    <a:p>
                      <a:pPr algn="ctr"/>
                      <a:r>
                        <a:rPr lang="ru-RU" sz="1400" b="1" kern="1200" dirty="0" smtClean="0">
                          <a:solidFill>
                            <a:schemeClr val="dk1"/>
                          </a:solidFill>
                          <a:effectLst/>
                          <a:latin typeface="+mn-lt"/>
                          <a:ea typeface="+mn-ea"/>
                          <a:cs typeface="+mn-cs"/>
                        </a:rPr>
                        <a:t>ЗАНОЗИСТЫЙ</a:t>
                      </a:r>
                      <a:endParaRPr lang="ru-RU" sz="1400" dirty="0"/>
                    </a:p>
                  </a:txBody>
                  <a:tcPr/>
                </a:tc>
              </a:tr>
              <a:tr h="370840">
                <a:tc vMerge="1">
                  <a:txBody>
                    <a:bodyPr/>
                    <a:lstStyle/>
                    <a:p>
                      <a:endParaRPr lang="ru-RU" dirty="0"/>
                    </a:p>
                  </a:txBody>
                  <a:tcPr/>
                </a:tc>
                <a:tc>
                  <a:txBody>
                    <a:bodyPr/>
                    <a:lstStyle/>
                    <a:p>
                      <a:pPr algn="ctr"/>
                      <a:r>
                        <a:rPr lang="ru-RU" sz="1400" b="1" kern="1200" dirty="0" smtClean="0">
                          <a:solidFill>
                            <a:schemeClr val="dk1"/>
                          </a:solidFill>
                          <a:effectLst/>
                          <a:latin typeface="+mn-lt"/>
                          <a:ea typeface="+mn-ea"/>
                          <a:cs typeface="+mn-cs"/>
                        </a:rPr>
                        <a:t>ШЕРОХОВАТЫЙ</a:t>
                      </a:r>
                      <a:endParaRPr lang="ru-RU" sz="1400" dirty="0"/>
                    </a:p>
                  </a:txBody>
                  <a:tcPr/>
                </a:tc>
              </a:tr>
              <a:tr h="370840">
                <a:tc vMerge="1">
                  <a:txBody>
                    <a:bodyPr/>
                    <a:lstStyle/>
                    <a:p>
                      <a:endParaRPr lang="ru-RU" dirty="0"/>
                    </a:p>
                  </a:txBody>
                  <a:tcPr/>
                </a:tc>
                <a:tc>
                  <a:txBody>
                    <a:bodyPr/>
                    <a:lstStyle/>
                    <a:p>
                      <a:pPr algn="ctr"/>
                      <a:r>
                        <a:rPr lang="ru-RU" sz="1400" b="1" kern="1200" dirty="0" smtClean="0">
                          <a:solidFill>
                            <a:schemeClr val="dk1"/>
                          </a:solidFill>
                          <a:effectLst/>
                          <a:latin typeface="+mn-lt"/>
                          <a:ea typeface="+mn-ea"/>
                          <a:cs typeface="+mn-cs"/>
                        </a:rPr>
                        <a:t>РЫХЛЫЙ</a:t>
                      </a:r>
                      <a:endParaRPr lang="ru-RU" sz="1400" dirty="0"/>
                    </a:p>
                  </a:txBody>
                  <a:tcPr/>
                </a:tc>
              </a:tr>
              <a:tr h="370840">
                <a:tc vMerge="1">
                  <a:txBody>
                    <a:bodyPr/>
                    <a:lstStyle/>
                    <a:p>
                      <a:endParaRPr lang="ru-RU" dirty="0"/>
                    </a:p>
                  </a:txBody>
                  <a:tcPr/>
                </a:tc>
                <a:tc>
                  <a:txBody>
                    <a:bodyPr/>
                    <a:lstStyle/>
                    <a:p>
                      <a:pPr algn="ctr"/>
                      <a:r>
                        <a:rPr lang="ru-RU" sz="1400" b="1" kern="1200" dirty="0" smtClean="0">
                          <a:solidFill>
                            <a:schemeClr val="dk1"/>
                          </a:solidFill>
                          <a:effectLst/>
                          <a:latin typeface="+mn-lt"/>
                          <a:ea typeface="+mn-ea"/>
                          <a:cs typeface="+mn-cs"/>
                        </a:rPr>
                        <a:t>ЗЕМЛИСТЫЙ</a:t>
                      </a:r>
                      <a:endParaRPr lang="ru-RU" sz="1400" dirty="0"/>
                    </a:p>
                  </a:txBody>
                  <a:tcPr/>
                </a:tc>
              </a:tr>
              <a:tr h="370840">
                <a:tc vMerge="1">
                  <a:txBody>
                    <a:bodyPr/>
                    <a:lstStyle/>
                    <a:p>
                      <a:endParaRPr lang="ru-RU" dirty="0"/>
                    </a:p>
                  </a:txBody>
                  <a:tcPr/>
                </a:tc>
                <a:tc>
                  <a:txBody>
                    <a:bodyPr/>
                    <a:lstStyle/>
                    <a:p>
                      <a:pPr algn="ctr"/>
                      <a:r>
                        <a:rPr lang="ru-RU" sz="1400" b="1" kern="1200" smtClean="0">
                          <a:solidFill>
                            <a:schemeClr val="dk1"/>
                          </a:solidFill>
                          <a:effectLst/>
                          <a:latin typeface="+mn-lt"/>
                          <a:ea typeface="+mn-ea"/>
                          <a:cs typeface="+mn-cs"/>
                        </a:rPr>
                        <a:t>ВОЛОКНИСТЫЙ</a:t>
                      </a:r>
                      <a:endParaRPr lang="ru-RU" sz="1400" dirty="0"/>
                    </a:p>
                  </a:txBody>
                  <a:tcPr/>
                </a:tc>
              </a:tr>
            </a:tbl>
          </a:graphicData>
        </a:graphic>
      </p:graphicFrame>
      <p:sp>
        <p:nvSpPr>
          <p:cNvPr id="10" name="TextBox 9"/>
          <p:cNvSpPr txBox="1"/>
          <p:nvPr/>
        </p:nvSpPr>
        <p:spPr>
          <a:xfrm>
            <a:off x="755576" y="5473005"/>
            <a:ext cx="7632848" cy="646331"/>
          </a:xfrm>
          <a:prstGeom prst="rect">
            <a:avLst/>
          </a:prstGeom>
          <a:noFill/>
        </p:spPr>
        <p:txBody>
          <a:bodyPr wrap="square" rtlCol="0">
            <a:spAutoFit/>
          </a:bodyPr>
          <a:lstStyle/>
          <a:p>
            <a:pPr algn="just"/>
            <a:r>
              <a:rPr lang="ru-RU" sz="1200" b="1" dirty="0"/>
              <a:t>Вид излома зависит от ряда механических свойств минерала (</a:t>
            </a:r>
            <a:r>
              <a:rPr lang="ru-RU" sz="1200" b="1" u="sng" dirty="0">
                <a:hlinkClick r:id="rId2" tooltip="Хрупкость"/>
              </a:rPr>
              <a:t>хрупкость</a:t>
            </a:r>
            <a:r>
              <a:rPr lang="ru-RU" sz="1200" b="1" dirty="0"/>
              <a:t>, </a:t>
            </a:r>
            <a:r>
              <a:rPr lang="ru-RU" sz="1200" b="1" dirty="0">
                <a:hlinkClick r:id="rId3" tooltip="Ковкость"/>
              </a:rPr>
              <a:t>ковкость</a:t>
            </a:r>
            <a:r>
              <a:rPr lang="ru-RU" sz="1200" b="1" dirty="0"/>
              <a:t> и др.), от его </a:t>
            </a:r>
            <a:r>
              <a:rPr lang="ru-RU" sz="1200" b="1" dirty="0">
                <a:hlinkClick r:id="rId4" tooltip="Кристаллическая структура"/>
              </a:rPr>
              <a:t>кристаллической структуры</a:t>
            </a:r>
            <a:r>
              <a:rPr lang="ru-RU" sz="1200" b="1" dirty="0"/>
              <a:t> (наличие или отсутствие </a:t>
            </a:r>
            <a:r>
              <a:rPr lang="ru-RU" sz="1200" b="1" dirty="0">
                <a:hlinkClick r:id="rId5" tooltip="Спайность"/>
              </a:rPr>
              <a:t>спайности</a:t>
            </a:r>
            <a:r>
              <a:rPr lang="ru-RU" sz="1200" b="1" dirty="0"/>
              <a:t>, степень её совершенства и др.), от характера срастаний в </a:t>
            </a:r>
            <a:r>
              <a:rPr lang="ru-RU" sz="1200" b="1" dirty="0">
                <a:hlinkClick r:id="rId6" tooltip="Минеральные агрегаты"/>
              </a:rPr>
              <a:t>агрегатах минералов</a:t>
            </a:r>
            <a:r>
              <a:rPr lang="ru-RU" sz="1200" b="1" dirty="0"/>
              <a:t>, величины и формы зёрен в них и т. д. </a:t>
            </a:r>
          </a:p>
        </p:txBody>
      </p:sp>
    </p:spTree>
    <p:extLst>
      <p:ext uri="{BB962C8B-B14F-4D97-AF65-F5344CB8AC3E}">
        <p14:creationId xmlns:p14="http://schemas.microsoft.com/office/powerpoint/2010/main" xmlns="" val="1291849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39752" y="163894"/>
            <a:ext cx="4541420" cy="81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УДЕЛЬНЫЙ ВЕС И ПЛОТНОСТЬ</a:t>
            </a:r>
            <a:endParaRPr lang="ru-RU" b="1" dirty="0">
              <a:solidFill>
                <a:schemeClr val="tx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3372876819"/>
              </p:ext>
            </p:extLst>
          </p:nvPr>
        </p:nvGraphicFramePr>
        <p:xfrm>
          <a:off x="794038" y="1124744"/>
          <a:ext cx="7632848" cy="3352800"/>
        </p:xfrm>
        <a:graphic>
          <a:graphicData uri="http://schemas.openxmlformats.org/drawingml/2006/table">
            <a:tbl>
              <a:tblPr firstRow="1" bandRow="1">
                <a:tableStyleId>{5C22544A-7EE6-4342-B048-85BDC9FD1C3A}</a:tableStyleId>
              </a:tblPr>
              <a:tblGrid>
                <a:gridCol w="3816424"/>
                <a:gridCol w="3816424"/>
              </a:tblGrid>
              <a:tr h="3315204">
                <a:tc>
                  <a:txBody>
                    <a:bodyPr/>
                    <a:lstStyle/>
                    <a:p>
                      <a:pPr algn="just"/>
                      <a:r>
                        <a:rPr lang="ru-RU" sz="1800" b="1" i="1" dirty="0" smtClean="0">
                          <a:solidFill>
                            <a:srgbClr val="FFFF00"/>
                          </a:solidFill>
                          <a:effectLst>
                            <a:outerShdw blurRad="38100" dist="38100" dir="2700000" algn="tl">
                              <a:srgbClr val="000000">
                                <a:alpha val="43137"/>
                              </a:srgbClr>
                            </a:outerShdw>
                          </a:effectLst>
                        </a:rPr>
                        <a:t>Удельный вес </a:t>
                      </a:r>
                      <a:r>
                        <a:rPr lang="ru-RU" sz="1400" b="1" dirty="0" smtClean="0">
                          <a:solidFill>
                            <a:schemeClr val="tx1"/>
                          </a:solidFill>
                        </a:rPr>
                        <a:t>- </a:t>
                      </a:r>
                      <a:r>
                        <a:rPr lang="ru-RU" sz="1400" b="1" kern="1200" dirty="0" smtClean="0">
                          <a:solidFill>
                            <a:schemeClr val="tx1"/>
                          </a:solidFill>
                          <a:effectLst/>
                          <a:latin typeface="+mn-lt"/>
                          <a:ea typeface="+mn-ea"/>
                          <a:cs typeface="+mn-cs"/>
                        </a:rPr>
                        <a:t>отношение веса вещества к весу равного объема воды при 4</a:t>
                      </a:r>
                      <a:r>
                        <a:rPr lang="ru-RU" sz="1400" b="1" kern="1200" baseline="30000" dirty="0" smtClean="0">
                          <a:solidFill>
                            <a:schemeClr val="tx1"/>
                          </a:solidFill>
                          <a:effectLst/>
                          <a:latin typeface="+mn-lt"/>
                          <a:ea typeface="+mn-ea"/>
                          <a:cs typeface="+mn-cs"/>
                        </a:rPr>
                        <a:t>о</a:t>
                      </a:r>
                      <a:r>
                        <a:rPr lang="ru-RU" sz="1400" b="1" kern="1200" dirty="0" smtClean="0">
                          <a:solidFill>
                            <a:schemeClr val="tx1"/>
                          </a:solidFill>
                          <a:effectLst/>
                          <a:latin typeface="+mn-lt"/>
                          <a:ea typeface="+mn-ea"/>
                          <a:cs typeface="+mn-cs"/>
                        </a:rPr>
                        <a:t>С, является величиной безразмерной. </a:t>
                      </a:r>
                    </a:p>
                    <a:p>
                      <a:pPr marL="0" indent="450850" algn="just"/>
                      <a:r>
                        <a:rPr lang="ru-RU" sz="1400" b="1" kern="1200" dirty="0" smtClean="0">
                          <a:solidFill>
                            <a:schemeClr val="tx1"/>
                          </a:solidFill>
                          <a:effectLst/>
                          <a:latin typeface="+mn-lt"/>
                          <a:ea typeface="+mn-ea"/>
                          <a:cs typeface="+mn-cs"/>
                        </a:rPr>
                        <a:t>Наиболее многочисленны минералы с удельным весом от 2 до 4. удельный вес минералов определяется путем взвешивания на гидростатических весах или посредством других специальных приспособлений. На практике удельный вес определяется лишь приблизительно, взвешиванием на руке с оценкой - тяжелый (более 4), средний (2,5-4) и легкий (менее 2,5). </a:t>
                      </a:r>
                      <a:endParaRPr lang="ru-RU" sz="1100" b="1" dirty="0">
                        <a:solidFill>
                          <a:schemeClr val="tx1"/>
                        </a:solidFill>
                      </a:endParaRPr>
                    </a:p>
                  </a:txBody>
                  <a:tcPr/>
                </a:tc>
                <a:tc>
                  <a:txBody>
                    <a:bodyPr/>
                    <a:lstStyle/>
                    <a:p>
                      <a:pPr algn="just"/>
                      <a:r>
                        <a:rPr lang="ru-RU" sz="1800" b="1" i="1" dirty="0" smtClean="0">
                          <a:solidFill>
                            <a:srgbClr val="FFFF00"/>
                          </a:solidFill>
                          <a:effectLst>
                            <a:outerShdw blurRad="38100" dist="38100" dir="2700000" algn="tl">
                              <a:srgbClr val="000000">
                                <a:alpha val="43137"/>
                              </a:srgbClr>
                            </a:outerShdw>
                          </a:effectLst>
                        </a:rPr>
                        <a:t>Плотность</a:t>
                      </a:r>
                      <a:r>
                        <a:rPr lang="ru-RU" sz="1400" b="1" dirty="0" smtClean="0">
                          <a:solidFill>
                            <a:schemeClr val="tx1"/>
                          </a:solidFill>
                        </a:rPr>
                        <a:t> – </a:t>
                      </a:r>
                      <a:r>
                        <a:rPr lang="ru-RU" sz="1400" b="1" kern="1200" dirty="0" err="1" smtClean="0">
                          <a:solidFill>
                            <a:schemeClr val="tx1"/>
                          </a:solidFill>
                          <a:effectLst/>
                          <a:latin typeface="+mn-lt"/>
                          <a:ea typeface="+mn-ea"/>
                          <a:cs typeface="+mn-cs"/>
                        </a:rPr>
                        <a:t>массау</a:t>
                      </a:r>
                      <a:r>
                        <a:rPr lang="ru-RU" sz="1400" b="1" kern="1200" dirty="0" smtClean="0">
                          <a:solidFill>
                            <a:schemeClr val="tx1"/>
                          </a:solidFill>
                          <a:effectLst/>
                          <a:latin typeface="+mn-lt"/>
                          <a:ea typeface="+mn-ea"/>
                          <a:cs typeface="+mn-cs"/>
                        </a:rPr>
                        <a:t> вещества, приходящуюся на единицу объема, и обычно выражается в единицах г/см</a:t>
                      </a:r>
                      <a:r>
                        <a:rPr lang="ru-RU" sz="1400" b="1" kern="1200" baseline="30000" dirty="0" smtClean="0">
                          <a:solidFill>
                            <a:schemeClr val="tx1"/>
                          </a:solidFill>
                          <a:effectLst/>
                          <a:latin typeface="+mn-lt"/>
                          <a:ea typeface="+mn-ea"/>
                          <a:cs typeface="+mn-cs"/>
                        </a:rPr>
                        <a:t>3</a:t>
                      </a:r>
                      <a:r>
                        <a:rPr lang="ru-RU" sz="1400" b="1" kern="1200" dirty="0" smtClean="0">
                          <a:solidFill>
                            <a:schemeClr val="tx1"/>
                          </a:solidFill>
                          <a:effectLst/>
                          <a:latin typeface="+mn-lt"/>
                          <a:ea typeface="+mn-ea"/>
                          <a:cs typeface="+mn-cs"/>
                        </a:rPr>
                        <a:t>. </a:t>
                      </a:r>
                      <a:endParaRPr lang="ru-RU" sz="1400" b="1" dirty="0">
                        <a:solidFill>
                          <a:schemeClr val="tx1"/>
                        </a:solidFill>
                      </a:endParaRPr>
                    </a:p>
                  </a:txBody>
                  <a:tcPr/>
                </a:tc>
              </a:tr>
            </a:tbl>
          </a:graphicData>
        </a:graphic>
      </p:graphicFrame>
      <p:sp>
        <p:nvSpPr>
          <p:cNvPr id="7" name="TextBox 6"/>
          <p:cNvSpPr txBox="1"/>
          <p:nvPr/>
        </p:nvSpPr>
        <p:spPr>
          <a:xfrm>
            <a:off x="899592" y="4581128"/>
            <a:ext cx="7272808" cy="954107"/>
          </a:xfrm>
          <a:prstGeom prst="rect">
            <a:avLst/>
          </a:prstGeom>
          <a:noFill/>
        </p:spPr>
        <p:txBody>
          <a:bodyPr wrap="square" rtlCol="0">
            <a:spAutoFit/>
          </a:bodyPr>
          <a:lstStyle/>
          <a:p>
            <a:pPr indent="355600" algn="just"/>
            <a:r>
              <a:rPr lang="ru-RU" sz="1400" b="1" dirty="0"/>
              <a:t>Удельный вес и плотность минерала зависит от кристаллической структуры последнего: например, пирит - FeS</a:t>
            </a:r>
            <a:r>
              <a:rPr lang="ru-RU" sz="1400" b="1" baseline="-25000" dirty="0"/>
              <a:t>2</a:t>
            </a:r>
            <a:r>
              <a:rPr lang="ru-RU" sz="1400" b="1" dirty="0"/>
              <a:t> кубической сингонии имеет плотность </a:t>
            </a:r>
            <a:r>
              <a:rPr lang="ru-RU" sz="1400" b="1" dirty="0" smtClean="0"/>
              <a:t>4,9-5,2 </a:t>
            </a:r>
            <a:r>
              <a:rPr lang="ru-RU" sz="1400" b="1" dirty="0"/>
              <a:t>г/см</a:t>
            </a:r>
            <a:r>
              <a:rPr lang="ru-RU" sz="1400" b="1" baseline="30000" dirty="0"/>
              <a:t>3</a:t>
            </a:r>
            <a:r>
              <a:rPr lang="ru-RU" sz="1400" b="1" dirty="0" smtClean="0"/>
              <a:t>, </a:t>
            </a:r>
            <a:r>
              <a:rPr lang="ru-RU" sz="1400" b="1" dirty="0"/>
              <a:t>а марказит того же состава, но ромбической сингонии, </a:t>
            </a:r>
            <a:r>
              <a:rPr lang="ru-RU" sz="1400" b="1" dirty="0" smtClean="0"/>
              <a:t>- 4,6-4,9 </a:t>
            </a:r>
            <a:r>
              <a:rPr lang="ru-RU" sz="1400" b="1" dirty="0"/>
              <a:t>г/см</a:t>
            </a:r>
            <a:r>
              <a:rPr lang="ru-RU" sz="1400" b="1" baseline="30000" dirty="0"/>
              <a:t>3</a:t>
            </a:r>
            <a:r>
              <a:rPr lang="ru-RU" sz="1400" b="1" dirty="0" smtClean="0"/>
              <a:t>. </a:t>
            </a:r>
            <a:endParaRPr lang="ru-RU" sz="1400" b="1" dirty="0"/>
          </a:p>
        </p:txBody>
      </p:sp>
    </p:spTree>
    <p:extLst>
      <p:ext uri="{BB962C8B-B14F-4D97-AF65-F5344CB8AC3E}">
        <p14:creationId xmlns:p14="http://schemas.microsoft.com/office/powerpoint/2010/main" xmlns="" val="1509161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017652356"/>
              </p:ext>
            </p:extLst>
          </p:nvPr>
        </p:nvGraphicFramePr>
        <p:xfrm>
          <a:off x="827584" y="1052736"/>
          <a:ext cx="7344816" cy="4896549"/>
        </p:xfrm>
        <a:graphic>
          <a:graphicData uri="http://schemas.openxmlformats.org/drawingml/2006/table">
            <a:tbl>
              <a:tblPr>
                <a:tableStyleId>{3C2FFA5D-87B4-456A-9821-1D502468CF0F}</a:tableStyleId>
              </a:tblPr>
              <a:tblGrid>
                <a:gridCol w="2484848"/>
                <a:gridCol w="2160241"/>
                <a:gridCol w="2699727"/>
              </a:tblGrid>
              <a:tr h="357606">
                <a:tc>
                  <a:txBody>
                    <a:bodyPr/>
                    <a:lstStyle/>
                    <a:p>
                      <a:pPr indent="450215" algn="just">
                        <a:lnSpc>
                          <a:spcPct val="200000"/>
                        </a:lnSpc>
                        <a:spcAft>
                          <a:spcPts val="0"/>
                        </a:spcAft>
                      </a:pPr>
                      <a:r>
                        <a:rPr lang="ru-RU" sz="1200" b="1" dirty="0">
                          <a:effectLst/>
                        </a:rPr>
                        <a:t>Минерал</a:t>
                      </a:r>
                      <a:endParaRPr lang="ru-RU" sz="1200" b="1" dirty="0">
                        <a:effectLst/>
                        <a:latin typeface="Calibri"/>
                        <a:ea typeface="Calibri"/>
                        <a:cs typeface="Times New Roman"/>
                      </a:endParaRPr>
                    </a:p>
                  </a:txBody>
                  <a:tcPr marL="11917" marR="11917" marT="0" marB="0" anchor="ctr"/>
                </a:tc>
                <a:tc>
                  <a:txBody>
                    <a:bodyPr/>
                    <a:lstStyle/>
                    <a:p>
                      <a:pPr indent="450215" algn="just">
                        <a:lnSpc>
                          <a:spcPct val="200000"/>
                        </a:lnSpc>
                        <a:spcAft>
                          <a:spcPts val="0"/>
                        </a:spcAft>
                      </a:pPr>
                      <a:r>
                        <a:rPr lang="ru-RU" sz="1200" b="1" dirty="0" smtClean="0">
                          <a:effectLst/>
                        </a:rPr>
                        <a:t>Плотность, </a:t>
                      </a:r>
                      <a:r>
                        <a:rPr lang="ru-RU" sz="1200" b="1" kern="1200" dirty="0" smtClean="0">
                          <a:solidFill>
                            <a:schemeClr val="dk1"/>
                          </a:solidFill>
                          <a:effectLst/>
                          <a:latin typeface="+mn-lt"/>
                          <a:ea typeface="+mn-ea"/>
                          <a:cs typeface="+mn-cs"/>
                        </a:rPr>
                        <a:t>г/см</a:t>
                      </a:r>
                      <a:r>
                        <a:rPr lang="ru-RU" sz="1200" b="1" kern="1200" baseline="30000" dirty="0" smtClean="0">
                          <a:solidFill>
                            <a:schemeClr val="dk1"/>
                          </a:solidFill>
                          <a:effectLst/>
                          <a:latin typeface="+mn-lt"/>
                          <a:ea typeface="+mn-ea"/>
                          <a:cs typeface="+mn-cs"/>
                        </a:rPr>
                        <a:t>3</a:t>
                      </a:r>
                      <a:endParaRPr lang="ru-RU" sz="1200" b="1" dirty="0">
                        <a:effectLst/>
                        <a:latin typeface="Calibri"/>
                        <a:ea typeface="Calibri"/>
                        <a:cs typeface="Times New Roman"/>
                      </a:endParaRPr>
                    </a:p>
                  </a:txBody>
                  <a:tcPr marL="11917" marR="11917" marT="0" marB="0" anchor="ctr"/>
                </a:tc>
                <a:tc>
                  <a:txBody>
                    <a:bodyPr/>
                    <a:lstStyle/>
                    <a:p>
                      <a:pPr indent="450215" algn="just">
                        <a:lnSpc>
                          <a:spcPct val="200000"/>
                        </a:lnSpc>
                        <a:spcAft>
                          <a:spcPts val="0"/>
                        </a:spcAft>
                      </a:pPr>
                      <a:r>
                        <a:rPr lang="ru-RU" sz="1200" b="1" dirty="0">
                          <a:effectLst/>
                        </a:rPr>
                        <a:t>Характеристика плотности</a:t>
                      </a:r>
                      <a:endParaRPr lang="ru-RU" sz="1200" b="1" dirty="0">
                        <a:effectLst/>
                        <a:latin typeface="Calibri"/>
                        <a:ea typeface="Calibri"/>
                        <a:cs typeface="Times New Roman"/>
                      </a:endParaRPr>
                    </a:p>
                  </a:txBody>
                  <a:tcPr marL="11917" marR="11917" marT="0" marB="0" anchor="ctr"/>
                </a:tc>
              </a:tr>
              <a:tr h="506263">
                <a:tc>
                  <a:txBody>
                    <a:bodyPr/>
                    <a:lstStyle/>
                    <a:p>
                      <a:pPr indent="450215" algn="just">
                        <a:lnSpc>
                          <a:spcPct val="100000"/>
                        </a:lnSpc>
                        <a:spcAft>
                          <a:spcPts val="0"/>
                        </a:spcAft>
                      </a:pPr>
                      <a:endParaRPr lang="ru-RU" sz="1200" b="1" dirty="0" smtClean="0">
                        <a:effectLst/>
                      </a:endParaRPr>
                    </a:p>
                    <a:p>
                      <a:pPr indent="450215" algn="just">
                        <a:lnSpc>
                          <a:spcPct val="100000"/>
                        </a:lnSpc>
                        <a:spcAft>
                          <a:spcPts val="0"/>
                        </a:spcAft>
                      </a:pPr>
                      <a:r>
                        <a:rPr lang="ru-RU" sz="1200" b="1" dirty="0" smtClean="0">
                          <a:effectLst/>
                        </a:rPr>
                        <a:t>Каменная соль, Гипс </a:t>
                      </a:r>
                      <a:endParaRPr lang="ru-RU" sz="1200" b="1" dirty="0">
                        <a:effectLst/>
                        <a:latin typeface="Calibri"/>
                        <a:ea typeface="Calibri"/>
                        <a:cs typeface="Times New Roman"/>
                      </a:endParaRPr>
                    </a:p>
                  </a:txBody>
                  <a:tcPr marL="11917" marR="11917" marT="0" marB="0"/>
                </a:tc>
                <a:tc>
                  <a:txBody>
                    <a:bodyPr/>
                    <a:lstStyle/>
                    <a:p>
                      <a:pPr indent="450215" algn="just">
                        <a:lnSpc>
                          <a:spcPct val="100000"/>
                        </a:lnSpc>
                        <a:spcAft>
                          <a:spcPts val="0"/>
                        </a:spcAft>
                      </a:pPr>
                      <a:endParaRPr lang="ru-RU" sz="1200" b="1" dirty="0" smtClean="0">
                        <a:effectLst/>
                      </a:endParaRPr>
                    </a:p>
                    <a:p>
                      <a:pPr indent="450215" algn="just">
                        <a:lnSpc>
                          <a:spcPct val="100000"/>
                        </a:lnSpc>
                        <a:spcAft>
                          <a:spcPts val="0"/>
                        </a:spcAft>
                      </a:pPr>
                      <a:r>
                        <a:rPr lang="ru-RU" sz="1200" b="1" dirty="0" smtClean="0">
                          <a:effectLst/>
                        </a:rPr>
                        <a:t>2,20 </a:t>
                      </a:r>
                      <a:r>
                        <a:rPr lang="ru-RU" sz="1200" b="1" dirty="0">
                          <a:effectLst/>
                        </a:rPr>
                        <a:t>2,30 </a:t>
                      </a:r>
                      <a:endParaRPr lang="ru-RU" sz="1200" b="1" dirty="0">
                        <a:effectLst/>
                        <a:latin typeface="Calibri"/>
                        <a:ea typeface="Calibri"/>
                        <a:cs typeface="Times New Roman"/>
                      </a:endParaRPr>
                    </a:p>
                  </a:txBody>
                  <a:tcPr marL="11917" marR="11917" marT="0" marB="0"/>
                </a:tc>
                <a:tc>
                  <a:txBody>
                    <a:bodyPr/>
                    <a:lstStyle/>
                    <a:p>
                      <a:pPr indent="228600" algn="ctr">
                        <a:lnSpc>
                          <a:spcPct val="100000"/>
                        </a:lnSpc>
                        <a:spcAft>
                          <a:spcPts val="0"/>
                        </a:spcAft>
                      </a:pPr>
                      <a:r>
                        <a:rPr lang="ru-RU" sz="1200" b="1" dirty="0" smtClean="0">
                          <a:effectLst/>
                        </a:rPr>
                        <a:t>Низкая</a:t>
                      </a:r>
                      <a:endParaRPr lang="ru-RU" sz="1200" b="1" dirty="0">
                        <a:effectLst/>
                        <a:latin typeface="Calibri"/>
                        <a:ea typeface="Calibri"/>
                        <a:cs typeface="Times New Roman"/>
                      </a:endParaRPr>
                    </a:p>
                  </a:txBody>
                  <a:tcPr marL="11917" marR="11917" marT="0" marB="0" anchor="ctr"/>
                </a:tc>
              </a:tr>
              <a:tr h="759395">
                <a:tc>
                  <a:txBody>
                    <a:bodyPr/>
                    <a:lstStyle/>
                    <a:p>
                      <a:pPr indent="450215" algn="just">
                        <a:lnSpc>
                          <a:spcPct val="100000"/>
                        </a:lnSpc>
                        <a:spcAft>
                          <a:spcPts val="0"/>
                        </a:spcAft>
                      </a:pPr>
                      <a:r>
                        <a:rPr lang="ru-RU" sz="1200" b="1" dirty="0">
                          <a:effectLst/>
                        </a:rPr>
                        <a:t>Кварц </a:t>
                      </a:r>
                      <a:endParaRPr lang="ru-RU" sz="1200" b="1" dirty="0" smtClean="0">
                        <a:effectLst/>
                      </a:endParaRPr>
                    </a:p>
                    <a:p>
                      <a:pPr indent="450215" algn="just">
                        <a:lnSpc>
                          <a:spcPct val="100000"/>
                        </a:lnSpc>
                        <a:spcAft>
                          <a:spcPts val="0"/>
                        </a:spcAft>
                      </a:pPr>
                      <a:r>
                        <a:rPr lang="ru-RU" sz="1200" b="1" dirty="0" smtClean="0">
                          <a:effectLst/>
                        </a:rPr>
                        <a:t>Кальцит </a:t>
                      </a:r>
                      <a:endParaRPr lang="ru-RU" sz="1200" b="1" dirty="0">
                        <a:effectLst/>
                      </a:endParaRPr>
                    </a:p>
                    <a:p>
                      <a:pPr indent="450215" algn="just">
                        <a:lnSpc>
                          <a:spcPct val="100000"/>
                        </a:lnSpc>
                        <a:spcAft>
                          <a:spcPts val="0"/>
                        </a:spcAft>
                      </a:pPr>
                      <a:r>
                        <a:rPr lang="ru-RU" sz="1200" b="1" dirty="0">
                          <a:effectLst/>
                        </a:rPr>
                        <a:t>Ортоклаз </a:t>
                      </a:r>
                      <a:endParaRPr lang="ru-RU" sz="1200" b="1" dirty="0">
                        <a:effectLst/>
                        <a:latin typeface="Calibri"/>
                        <a:ea typeface="Calibri"/>
                        <a:cs typeface="Times New Roman"/>
                      </a:endParaRPr>
                    </a:p>
                  </a:txBody>
                  <a:tcPr marL="11917" marR="11917" marT="0" marB="0" anchor="ctr"/>
                </a:tc>
                <a:tc>
                  <a:txBody>
                    <a:bodyPr/>
                    <a:lstStyle/>
                    <a:p>
                      <a:pPr indent="450215" algn="just">
                        <a:lnSpc>
                          <a:spcPct val="100000"/>
                        </a:lnSpc>
                        <a:spcAft>
                          <a:spcPts val="0"/>
                        </a:spcAft>
                      </a:pPr>
                      <a:r>
                        <a:rPr lang="ru-RU" sz="1200" b="1" dirty="0">
                          <a:effectLst/>
                        </a:rPr>
                        <a:t>2,65 </a:t>
                      </a:r>
                    </a:p>
                    <a:p>
                      <a:pPr indent="450215" algn="just">
                        <a:lnSpc>
                          <a:spcPct val="100000"/>
                        </a:lnSpc>
                        <a:spcAft>
                          <a:spcPts val="0"/>
                        </a:spcAft>
                      </a:pPr>
                      <a:r>
                        <a:rPr lang="ru-RU" sz="1200" b="1" dirty="0">
                          <a:effectLst/>
                        </a:rPr>
                        <a:t>2,70 </a:t>
                      </a:r>
                    </a:p>
                    <a:p>
                      <a:pPr indent="450215" algn="just">
                        <a:lnSpc>
                          <a:spcPct val="100000"/>
                        </a:lnSpc>
                        <a:spcAft>
                          <a:spcPts val="0"/>
                        </a:spcAft>
                      </a:pPr>
                      <a:r>
                        <a:rPr lang="ru-RU" sz="1200" b="1" dirty="0">
                          <a:effectLst/>
                        </a:rPr>
                        <a:t>2,76 </a:t>
                      </a:r>
                      <a:endParaRPr lang="ru-RU" sz="1200" b="1" dirty="0">
                        <a:effectLst/>
                        <a:latin typeface="Calibri"/>
                        <a:ea typeface="Calibri"/>
                        <a:cs typeface="Times New Roman"/>
                      </a:endParaRPr>
                    </a:p>
                  </a:txBody>
                  <a:tcPr marL="11917" marR="11917" marT="0" marB="0" anchor="ctr"/>
                </a:tc>
                <a:tc>
                  <a:txBody>
                    <a:bodyPr/>
                    <a:lstStyle/>
                    <a:p>
                      <a:pPr indent="228600" algn="ctr">
                        <a:lnSpc>
                          <a:spcPct val="100000"/>
                        </a:lnSpc>
                        <a:spcAft>
                          <a:spcPts val="0"/>
                        </a:spcAft>
                      </a:pPr>
                      <a:r>
                        <a:rPr lang="ru-RU" sz="1200" b="1" dirty="0" smtClean="0">
                          <a:effectLst/>
                        </a:rPr>
                        <a:t>Средняя</a:t>
                      </a:r>
                      <a:endParaRPr lang="ru-RU" sz="1200" b="1" dirty="0">
                        <a:effectLst/>
                        <a:latin typeface="Calibri"/>
                        <a:ea typeface="Calibri"/>
                        <a:cs typeface="Times New Roman"/>
                      </a:endParaRPr>
                    </a:p>
                  </a:txBody>
                  <a:tcPr marL="11917" marR="11917" marT="0" marB="0" anchor="ctr"/>
                </a:tc>
              </a:tr>
              <a:tr h="253133">
                <a:tc>
                  <a:txBody>
                    <a:bodyPr/>
                    <a:lstStyle/>
                    <a:p>
                      <a:pPr indent="450215" algn="just">
                        <a:lnSpc>
                          <a:spcPct val="100000"/>
                        </a:lnSpc>
                        <a:spcAft>
                          <a:spcPts val="0"/>
                        </a:spcAft>
                      </a:pPr>
                      <a:r>
                        <a:rPr lang="ru-RU" sz="1200" b="1">
                          <a:effectLst/>
                        </a:rPr>
                        <a:t>Плагиоклаз </a:t>
                      </a:r>
                      <a:endParaRPr lang="ru-RU" sz="1200" b="1">
                        <a:effectLst/>
                        <a:latin typeface="Calibri"/>
                        <a:ea typeface="Calibri"/>
                        <a:cs typeface="Times New Roman"/>
                      </a:endParaRPr>
                    </a:p>
                  </a:txBody>
                  <a:tcPr marL="11917" marR="11917" marT="0" marB="0"/>
                </a:tc>
                <a:tc>
                  <a:txBody>
                    <a:bodyPr/>
                    <a:lstStyle/>
                    <a:p>
                      <a:pPr indent="450215" algn="just">
                        <a:lnSpc>
                          <a:spcPct val="100000"/>
                        </a:lnSpc>
                        <a:spcAft>
                          <a:spcPts val="0"/>
                        </a:spcAft>
                      </a:pPr>
                      <a:r>
                        <a:rPr lang="ru-RU" sz="1200" b="1" dirty="0">
                          <a:effectLst/>
                        </a:rPr>
                        <a:t>2,61—2,78 </a:t>
                      </a:r>
                      <a:endParaRPr lang="ru-RU" sz="1200" b="1" dirty="0">
                        <a:effectLst/>
                        <a:latin typeface="Calibri"/>
                        <a:ea typeface="Calibri"/>
                        <a:cs typeface="Times New Roman"/>
                      </a:endParaRPr>
                    </a:p>
                  </a:txBody>
                  <a:tcPr marL="11917" marR="11917" marT="0" marB="0"/>
                </a:tc>
                <a:tc rowSpan="5">
                  <a:txBody>
                    <a:bodyPr/>
                    <a:lstStyle/>
                    <a:p>
                      <a:pPr indent="228600">
                        <a:lnSpc>
                          <a:spcPct val="100000"/>
                        </a:lnSpc>
                        <a:spcAft>
                          <a:spcPts val="0"/>
                        </a:spcAft>
                      </a:pPr>
                      <a:r>
                        <a:rPr lang="ru-RU" sz="1200" b="1" dirty="0">
                          <a:effectLst/>
                        </a:rPr>
                        <a:t> </a:t>
                      </a:r>
                    </a:p>
                    <a:p>
                      <a:pPr indent="228600" algn="ctr">
                        <a:lnSpc>
                          <a:spcPct val="100000"/>
                        </a:lnSpc>
                        <a:spcAft>
                          <a:spcPts val="0"/>
                        </a:spcAft>
                      </a:pPr>
                      <a:r>
                        <a:rPr lang="ru-RU" sz="1200" b="1" dirty="0">
                          <a:effectLst/>
                        </a:rPr>
                        <a:t> </a:t>
                      </a:r>
                      <a:r>
                        <a:rPr lang="ru-RU" sz="1200" b="1" dirty="0" smtClean="0">
                          <a:effectLst/>
                        </a:rPr>
                        <a:t>Сравнительно высокая</a:t>
                      </a:r>
                    </a:p>
                    <a:p>
                      <a:pPr indent="228600">
                        <a:lnSpc>
                          <a:spcPct val="100000"/>
                        </a:lnSpc>
                        <a:spcAft>
                          <a:spcPts val="0"/>
                        </a:spcAft>
                      </a:pPr>
                      <a:endParaRPr lang="ru-RU" sz="1200" b="1" dirty="0">
                        <a:effectLst/>
                      </a:endParaRPr>
                    </a:p>
                  </a:txBody>
                  <a:tcPr marL="11917" marR="11917" marT="0" marB="0" anchor="ctr"/>
                </a:tc>
              </a:tr>
              <a:tr h="253133">
                <a:tc>
                  <a:txBody>
                    <a:bodyPr/>
                    <a:lstStyle/>
                    <a:p>
                      <a:pPr indent="450215" algn="just">
                        <a:lnSpc>
                          <a:spcPct val="100000"/>
                        </a:lnSpc>
                        <a:spcAft>
                          <a:spcPts val="0"/>
                        </a:spcAft>
                      </a:pPr>
                      <a:r>
                        <a:rPr lang="ru-RU" sz="1200" b="1">
                          <a:effectLst/>
                        </a:rPr>
                        <a:t>Биотит </a:t>
                      </a:r>
                      <a:endParaRPr lang="ru-RU" sz="1200" b="1">
                        <a:effectLst/>
                        <a:latin typeface="Calibri"/>
                        <a:ea typeface="Calibri"/>
                        <a:cs typeface="Times New Roman"/>
                      </a:endParaRPr>
                    </a:p>
                  </a:txBody>
                  <a:tcPr marL="11917" marR="11917" marT="0" marB="0"/>
                </a:tc>
                <a:tc>
                  <a:txBody>
                    <a:bodyPr/>
                    <a:lstStyle/>
                    <a:p>
                      <a:pPr indent="450215" algn="just">
                        <a:lnSpc>
                          <a:spcPct val="100000"/>
                        </a:lnSpc>
                        <a:spcAft>
                          <a:spcPts val="0"/>
                        </a:spcAft>
                      </a:pPr>
                      <a:r>
                        <a:rPr lang="ru-RU" sz="1200" b="1" dirty="0">
                          <a:effectLst/>
                        </a:rPr>
                        <a:t>2,90—3,20 </a:t>
                      </a:r>
                      <a:endParaRPr lang="ru-RU" sz="1200" b="1" dirty="0">
                        <a:effectLst/>
                        <a:latin typeface="Calibri"/>
                        <a:ea typeface="Calibri"/>
                        <a:cs typeface="Times New Roman"/>
                      </a:endParaRPr>
                    </a:p>
                  </a:txBody>
                  <a:tcPr marL="11917" marR="11917" marT="0" marB="0"/>
                </a:tc>
                <a:tc vMerge="1">
                  <a:txBody>
                    <a:bodyPr/>
                    <a:lstStyle/>
                    <a:p>
                      <a:endParaRPr lang="ru-RU"/>
                    </a:p>
                  </a:txBody>
                  <a:tcPr/>
                </a:tc>
              </a:tr>
              <a:tr h="253133">
                <a:tc>
                  <a:txBody>
                    <a:bodyPr/>
                    <a:lstStyle/>
                    <a:p>
                      <a:pPr indent="450215" algn="just">
                        <a:lnSpc>
                          <a:spcPct val="100000"/>
                        </a:lnSpc>
                        <a:spcAft>
                          <a:spcPts val="0"/>
                        </a:spcAft>
                      </a:pPr>
                      <a:r>
                        <a:rPr lang="ru-RU" sz="1200" b="1">
                          <a:effectLst/>
                        </a:rPr>
                        <a:t>Авгит </a:t>
                      </a:r>
                      <a:endParaRPr lang="ru-RU" sz="1200" b="1">
                        <a:effectLst/>
                        <a:latin typeface="Calibri"/>
                        <a:ea typeface="Calibri"/>
                        <a:cs typeface="Times New Roman"/>
                      </a:endParaRPr>
                    </a:p>
                  </a:txBody>
                  <a:tcPr marL="11917" marR="11917" marT="0" marB="0"/>
                </a:tc>
                <a:tc>
                  <a:txBody>
                    <a:bodyPr/>
                    <a:lstStyle/>
                    <a:p>
                      <a:pPr indent="450215" algn="just">
                        <a:lnSpc>
                          <a:spcPct val="100000"/>
                        </a:lnSpc>
                        <a:spcAft>
                          <a:spcPts val="0"/>
                        </a:spcAft>
                      </a:pPr>
                      <a:r>
                        <a:rPr lang="ru-RU" sz="1200" b="1" dirty="0">
                          <a:effectLst/>
                        </a:rPr>
                        <a:t>3,30—3,50 </a:t>
                      </a:r>
                      <a:endParaRPr lang="ru-RU" sz="1200" b="1" dirty="0">
                        <a:effectLst/>
                        <a:latin typeface="Calibri"/>
                        <a:ea typeface="Calibri"/>
                        <a:cs typeface="Times New Roman"/>
                      </a:endParaRPr>
                    </a:p>
                  </a:txBody>
                  <a:tcPr marL="11917" marR="11917" marT="0" marB="0"/>
                </a:tc>
                <a:tc vMerge="1">
                  <a:txBody>
                    <a:bodyPr/>
                    <a:lstStyle/>
                    <a:p>
                      <a:endParaRPr lang="ru-RU"/>
                    </a:p>
                  </a:txBody>
                  <a:tcPr/>
                </a:tc>
              </a:tr>
              <a:tr h="506263">
                <a:tc>
                  <a:txBody>
                    <a:bodyPr/>
                    <a:lstStyle/>
                    <a:p>
                      <a:pPr indent="450215" algn="just">
                        <a:lnSpc>
                          <a:spcPct val="100000"/>
                        </a:lnSpc>
                        <a:spcAft>
                          <a:spcPts val="0"/>
                        </a:spcAft>
                      </a:pPr>
                      <a:r>
                        <a:rPr lang="ru-RU" sz="1200" b="1">
                          <a:effectLst/>
                        </a:rPr>
                        <a:t>Амфибол </a:t>
                      </a:r>
                    </a:p>
                    <a:p>
                      <a:pPr indent="450215" algn="just">
                        <a:lnSpc>
                          <a:spcPct val="100000"/>
                        </a:lnSpc>
                        <a:spcAft>
                          <a:spcPts val="0"/>
                        </a:spcAft>
                      </a:pPr>
                      <a:r>
                        <a:rPr lang="ru-RU" sz="1200" b="1">
                          <a:effectLst/>
                        </a:rPr>
                        <a:t>Оливин </a:t>
                      </a:r>
                      <a:endParaRPr lang="ru-RU" sz="1200" b="1">
                        <a:effectLst/>
                        <a:latin typeface="Calibri"/>
                        <a:ea typeface="Calibri"/>
                        <a:cs typeface="Times New Roman"/>
                      </a:endParaRPr>
                    </a:p>
                  </a:txBody>
                  <a:tcPr marL="11917" marR="11917" marT="0" marB="0" anchor="b"/>
                </a:tc>
                <a:tc>
                  <a:txBody>
                    <a:bodyPr/>
                    <a:lstStyle/>
                    <a:p>
                      <a:pPr indent="450215" algn="just">
                        <a:lnSpc>
                          <a:spcPct val="100000"/>
                        </a:lnSpc>
                        <a:spcAft>
                          <a:spcPts val="0"/>
                        </a:spcAft>
                      </a:pPr>
                      <a:r>
                        <a:rPr lang="ru-RU" sz="1200" b="1" dirty="0">
                          <a:effectLst/>
                        </a:rPr>
                        <a:t>2,90—3,50 </a:t>
                      </a:r>
                    </a:p>
                    <a:p>
                      <a:pPr indent="450215" algn="just">
                        <a:lnSpc>
                          <a:spcPct val="100000"/>
                        </a:lnSpc>
                        <a:spcAft>
                          <a:spcPts val="0"/>
                        </a:spcAft>
                      </a:pPr>
                      <a:r>
                        <a:rPr lang="ru-RU" sz="1200" b="1" dirty="0">
                          <a:effectLst/>
                        </a:rPr>
                        <a:t>3,30 </a:t>
                      </a:r>
                      <a:endParaRPr lang="ru-RU" sz="1200" b="1" dirty="0">
                        <a:effectLst/>
                        <a:latin typeface="Calibri"/>
                        <a:ea typeface="Calibri"/>
                        <a:cs typeface="Times New Roman"/>
                      </a:endParaRPr>
                    </a:p>
                  </a:txBody>
                  <a:tcPr marL="11917" marR="11917" marT="0" marB="0" anchor="b"/>
                </a:tc>
                <a:tc vMerge="1">
                  <a:txBody>
                    <a:bodyPr/>
                    <a:lstStyle/>
                    <a:p>
                      <a:endParaRPr lang="ru-RU"/>
                    </a:p>
                  </a:txBody>
                  <a:tcPr/>
                </a:tc>
              </a:tr>
              <a:tr h="253133">
                <a:tc>
                  <a:txBody>
                    <a:bodyPr/>
                    <a:lstStyle/>
                    <a:p>
                      <a:pPr indent="450215" algn="just">
                        <a:lnSpc>
                          <a:spcPct val="100000"/>
                        </a:lnSpc>
                        <a:spcAft>
                          <a:spcPts val="0"/>
                        </a:spcAft>
                      </a:pPr>
                      <a:r>
                        <a:rPr lang="ru-RU" sz="1200" b="1">
                          <a:effectLst/>
                        </a:rPr>
                        <a:t>Гранат </a:t>
                      </a:r>
                      <a:endParaRPr lang="ru-RU" sz="1200" b="1">
                        <a:effectLst/>
                        <a:latin typeface="Calibri"/>
                        <a:ea typeface="Calibri"/>
                        <a:cs typeface="Times New Roman"/>
                      </a:endParaRPr>
                    </a:p>
                  </a:txBody>
                  <a:tcPr marL="11917" marR="11917" marT="0" marB="0"/>
                </a:tc>
                <a:tc>
                  <a:txBody>
                    <a:bodyPr/>
                    <a:lstStyle/>
                    <a:p>
                      <a:pPr indent="450215" algn="just">
                        <a:lnSpc>
                          <a:spcPct val="100000"/>
                        </a:lnSpc>
                        <a:spcAft>
                          <a:spcPts val="0"/>
                        </a:spcAft>
                      </a:pPr>
                      <a:r>
                        <a:rPr lang="ru-RU" sz="1200" b="1" dirty="0">
                          <a:effectLst/>
                        </a:rPr>
                        <a:t>3,50—4,20 </a:t>
                      </a:r>
                      <a:endParaRPr lang="ru-RU" sz="1200" b="1" dirty="0">
                        <a:effectLst/>
                        <a:latin typeface="Calibri"/>
                        <a:ea typeface="Calibri"/>
                        <a:cs typeface="Times New Roman"/>
                      </a:endParaRPr>
                    </a:p>
                  </a:txBody>
                  <a:tcPr marL="11917" marR="11917" marT="0" marB="0"/>
                </a:tc>
                <a:tc vMerge="1">
                  <a:txBody>
                    <a:bodyPr/>
                    <a:lstStyle/>
                    <a:p>
                      <a:endParaRPr lang="ru-RU"/>
                    </a:p>
                  </a:txBody>
                  <a:tcPr/>
                </a:tc>
              </a:tr>
              <a:tr h="253133">
                <a:tc>
                  <a:txBody>
                    <a:bodyPr/>
                    <a:lstStyle/>
                    <a:p>
                      <a:pPr indent="450215" algn="just">
                        <a:lnSpc>
                          <a:spcPct val="100000"/>
                        </a:lnSpc>
                        <a:spcAft>
                          <a:spcPts val="0"/>
                        </a:spcAft>
                      </a:pPr>
                      <a:r>
                        <a:rPr lang="ru-RU" sz="1200" b="1">
                          <a:effectLst/>
                        </a:rPr>
                        <a:t>Циркон </a:t>
                      </a:r>
                      <a:endParaRPr lang="ru-RU" sz="1200" b="1">
                        <a:effectLst/>
                        <a:latin typeface="Calibri"/>
                        <a:ea typeface="Calibri"/>
                        <a:cs typeface="Times New Roman"/>
                      </a:endParaRPr>
                    </a:p>
                  </a:txBody>
                  <a:tcPr marL="11917" marR="11917" marT="0" marB="0"/>
                </a:tc>
                <a:tc>
                  <a:txBody>
                    <a:bodyPr/>
                    <a:lstStyle/>
                    <a:p>
                      <a:pPr indent="450215" algn="just">
                        <a:lnSpc>
                          <a:spcPct val="100000"/>
                        </a:lnSpc>
                        <a:spcAft>
                          <a:spcPts val="0"/>
                        </a:spcAft>
                      </a:pPr>
                      <a:r>
                        <a:rPr lang="ru-RU" sz="1200" b="1">
                          <a:effectLst/>
                        </a:rPr>
                        <a:t>3,90—4,80 </a:t>
                      </a:r>
                      <a:endParaRPr lang="ru-RU" sz="1200" b="1">
                        <a:effectLst/>
                        <a:latin typeface="Calibri"/>
                        <a:ea typeface="Calibri"/>
                        <a:cs typeface="Times New Roman"/>
                      </a:endParaRPr>
                    </a:p>
                  </a:txBody>
                  <a:tcPr marL="11917" marR="11917" marT="0" marB="0"/>
                </a:tc>
                <a:tc rowSpan="5">
                  <a:txBody>
                    <a:bodyPr/>
                    <a:lstStyle/>
                    <a:p>
                      <a:pPr indent="450215" algn="ctr">
                        <a:lnSpc>
                          <a:spcPct val="100000"/>
                        </a:lnSpc>
                        <a:spcAft>
                          <a:spcPts val="0"/>
                        </a:spcAft>
                      </a:pPr>
                      <a:r>
                        <a:rPr lang="ru-RU" sz="1200" b="1" dirty="0">
                          <a:effectLst/>
                        </a:rPr>
                        <a:t> </a:t>
                      </a:r>
                    </a:p>
                    <a:p>
                      <a:pPr indent="450215" algn="ctr">
                        <a:lnSpc>
                          <a:spcPct val="100000"/>
                        </a:lnSpc>
                        <a:spcAft>
                          <a:spcPts val="0"/>
                        </a:spcAft>
                      </a:pPr>
                      <a:r>
                        <a:rPr lang="ru-RU" sz="1200" b="1" dirty="0">
                          <a:effectLst/>
                        </a:rPr>
                        <a:t> </a:t>
                      </a:r>
                    </a:p>
                    <a:p>
                      <a:pPr indent="228600" algn="ctr">
                        <a:lnSpc>
                          <a:spcPct val="100000"/>
                        </a:lnSpc>
                        <a:spcAft>
                          <a:spcPts val="0"/>
                        </a:spcAft>
                      </a:pPr>
                      <a:r>
                        <a:rPr lang="ru-RU" sz="1200" b="1" dirty="0">
                          <a:effectLst/>
                        </a:rPr>
                        <a:t>Высокая  </a:t>
                      </a:r>
                    </a:p>
                    <a:p>
                      <a:pPr indent="450215" algn="ctr">
                        <a:lnSpc>
                          <a:spcPct val="100000"/>
                        </a:lnSpc>
                        <a:spcAft>
                          <a:spcPts val="0"/>
                        </a:spcAft>
                      </a:pPr>
                      <a:r>
                        <a:rPr lang="ru-RU" sz="1200" b="1" dirty="0">
                          <a:effectLst/>
                        </a:rPr>
                        <a:t> </a:t>
                      </a:r>
                      <a:endParaRPr lang="ru-RU" sz="1200" b="1" dirty="0">
                        <a:effectLst/>
                        <a:latin typeface="Calibri"/>
                        <a:ea typeface="Calibri"/>
                        <a:cs typeface="Times New Roman"/>
                      </a:endParaRPr>
                    </a:p>
                  </a:txBody>
                  <a:tcPr marL="11917" marR="11917" marT="0" marB="0" anchor="ctr"/>
                </a:tc>
              </a:tr>
              <a:tr h="253133">
                <a:tc>
                  <a:txBody>
                    <a:bodyPr/>
                    <a:lstStyle/>
                    <a:p>
                      <a:pPr indent="450215" algn="just">
                        <a:lnSpc>
                          <a:spcPct val="100000"/>
                        </a:lnSpc>
                        <a:spcAft>
                          <a:spcPts val="0"/>
                        </a:spcAft>
                      </a:pPr>
                      <a:r>
                        <a:rPr lang="ru-RU" sz="1200" b="1">
                          <a:effectLst/>
                        </a:rPr>
                        <a:t>Магнетит </a:t>
                      </a:r>
                      <a:endParaRPr lang="ru-RU" sz="1200" b="1">
                        <a:effectLst/>
                        <a:latin typeface="Calibri"/>
                        <a:ea typeface="Calibri"/>
                        <a:cs typeface="Times New Roman"/>
                      </a:endParaRPr>
                    </a:p>
                  </a:txBody>
                  <a:tcPr marL="11917" marR="11917" marT="0" marB="0"/>
                </a:tc>
                <a:tc>
                  <a:txBody>
                    <a:bodyPr/>
                    <a:lstStyle/>
                    <a:p>
                      <a:pPr indent="450215" algn="just">
                        <a:lnSpc>
                          <a:spcPct val="100000"/>
                        </a:lnSpc>
                        <a:spcAft>
                          <a:spcPts val="0"/>
                        </a:spcAft>
                      </a:pPr>
                      <a:r>
                        <a:rPr lang="ru-RU" sz="1200" b="1" dirty="0">
                          <a:effectLst/>
                        </a:rPr>
                        <a:t>5,20 </a:t>
                      </a:r>
                      <a:endParaRPr lang="ru-RU" sz="1200" b="1" dirty="0">
                        <a:effectLst/>
                        <a:latin typeface="Calibri"/>
                        <a:ea typeface="Calibri"/>
                        <a:cs typeface="Times New Roman"/>
                      </a:endParaRPr>
                    </a:p>
                  </a:txBody>
                  <a:tcPr marL="11917" marR="11917" marT="0" marB="0"/>
                </a:tc>
                <a:tc vMerge="1">
                  <a:txBody>
                    <a:bodyPr/>
                    <a:lstStyle/>
                    <a:p>
                      <a:endParaRPr lang="ru-RU"/>
                    </a:p>
                  </a:txBody>
                  <a:tcPr/>
                </a:tc>
              </a:tr>
              <a:tr h="253133">
                <a:tc>
                  <a:txBody>
                    <a:bodyPr/>
                    <a:lstStyle/>
                    <a:p>
                      <a:pPr indent="450215" algn="just">
                        <a:lnSpc>
                          <a:spcPct val="100000"/>
                        </a:lnSpc>
                        <a:spcAft>
                          <a:spcPts val="0"/>
                        </a:spcAft>
                      </a:pPr>
                      <a:r>
                        <a:rPr lang="ru-RU" sz="1200" b="1">
                          <a:effectLst/>
                        </a:rPr>
                        <a:t>Гематит </a:t>
                      </a:r>
                      <a:endParaRPr lang="ru-RU" sz="1200" b="1">
                        <a:effectLst/>
                        <a:latin typeface="Calibri"/>
                        <a:ea typeface="Calibri"/>
                        <a:cs typeface="Times New Roman"/>
                      </a:endParaRPr>
                    </a:p>
                  </a:txBody>
                  <a:tcPr marL="11917" marR="11917" marT="0" marB="0"/>
                </a:tc>
                <a:tc>
                  <a:txBody>
                    <a:bodyPr/>
                    <a:lstStyle/>
                    <a:p>
                      <a:pPr indent="450215" algn="just">
                        <a:lnSpc>
                          <a:spcPct val="100000"/>
                        </a:lnSpc>
                        <a:spcAft>
                          <a:spcPts val="0"/>
                        </a:spcAft>
                      </a:pPr>
                      <a:r>
                        <a:rPr lang="ru-RU" sz="1200" b="1" dirty="0">
                          <a:effectLst/>
                        </a:rPr>
                        <a:t>5,30 </a:t>
                      </a:r>
                      <a:endParaRPr lang="ru-RU" sz="1200" b="1" dirty="0">
                        <a:effectLst/>
                        <a:latin typeface="Calibri"/>
                        <a:ea typeface="Calibri"/>
                        <a:cs typeface="Times New Roman"/>
                      </a:endParaRPr>
                    </a:p>
                  </a:txBody>
                  <a:tcPr marL="11917" marR="11917" marT="0" marB="0"/>
                </a:tc>
                <a:tc vMerge="1">
                  <a:txBody>
                    <a:bodyPr/>
                    <a:lstStyle/>
                    <a:p>
                      <a:endParaRPr lang="ru-RU"/>
                    </a:p>
                  </a:txBody>
                  <a:tcPr/>
                </a:tc>
              </a:tr>
              <a:tr h="253133">
                <a:tc>
                  <a:txBody>
                    <a:bodyPr/>
                    <a:lstStyle/>
                    <a:p>
                      <a:pPr indent="450215" algn="just">
                        <a:lnSpc>
                          <a:spcPct val="100000"/>
                        </a:lnSpc>
                        <a:spcAft>
                          <a:spcPts val="0"/>
                        </a:spcAft>
                      </a:pPr>
                      <a:r>
                        <a:rPr lang="ru-RU" sz="1200" b="1">
                          <a:effectLst/>
                        </a:rPr>
                        <a:t>Галенит </a:t>
                      </a:r>
                      <a:endParaRPr lang="ru-RU" sz="1200" b="1">
                        <a:effectLst/>
                        <a:latin typeface="Calibri"/>
                        <a:ea typeface="Calibri"/>
                        <a:cs typeface="Times New Roman"/>
                      </a:endParaRPr>
                    </a:p>
                  </a:txBody>
                  <a:tcPr marL="11917" marR="11917" marT="0" marB="0"/>
                </a:tc>
                <a:tc>
                  <a:txBody>
                    <a:bodyPr/>
                    <a:lstStyle/>
                    <a:p>
                      <a:pPr indent="450215" algn="just">
                        <a:lnSpc>
                          <a:spcPct val="100000"/>
                        </a:lnSpc>
                        <a:spcAft>
                          <a:spcPts val="0"/>
                        </a:spcAft>
                      </a:pPr>
                      <a:r>
                        <a:rPr lang="ru-RU" sz="1200" b="1" dirty="0">
                          <a:effectLst/>
                        </a:rPr>
                        <a:t>7,00 </a:t>
                      </a:r>
                      <a:endParaRPr lang="ru-RU" sz="1200" b="1" dirty="0">
                        <a:effectLst/>
                        <a:latin typeface="Calibri"/>
                        <a:ea typeface="Calibri"/>
                        <a:cs typeface="Times New Roman"/>
                      </a:endParaRPr>
                    </a:p>
                  </a:txBody>
                  <a:tcPr marL="11917" marR="11917" marT="0" marB="0"/>
                </a:tc>
                <a:tc vMerge="1">
                  <a:txBody>
                    <a:bodyPr/>
                    <a:lstStyle/>
                    <a:p>
                      <a:endParaRPr lang="ru-RU"/>
                    </a:p>
                  </a:txBody>
                  <a:tcPr/>
                </a:tc>
              </a:tr>
              <a:tr h="296387">
                <a:tc>
                  <a:txBody>
                    <a:bodyPr/>
                    <a:lstStyle/>
                    <a:p>
                      <a:pPr indent="450215" algn="just">
                        <a:lnSpc>
                          <a:spcPct val="100000"/>
                        </a:lnSpc>
                        <a:spcAft>
                          <a:spcPts val="0"/>
                        </a:spcAft>
                      </a:pPr>
                      <a:r>
                        <a:rPr lang="ru-RU" sz="1200" b="1">
                          <a:effectLst/>
                        </a:rPr>
                        <a:t>Серебро </a:t>
                      </a:r>
                      <a:endParaRPr lang="ru-RU" sz="1200" b="1">
                        <a:effectLst/>
                        <a:latin typeface="Calibri"/>
                        <a:ea typeface="Calibri"/>
                        <a:cs typeface="Times New Roman"/>
                      </a:endParaRPr>
                    </a:p>
                  </a:txBody>
                  <a:tcPr marL="11917" marR="11917" marT="0" marB="0"/>
                </a:tc>
                <a:tc>
                  <a:txBody>
                    <a:bodyPr/>
                    <a:lstStyle/>
                    <a:p>
                      <a:pPr indent="450215" algn="just">
                        <a:lnSpc>
                          <a:spcPct val="100000"/>
                        </a:lnSpc>
                        <a:spcAft>
                          <a:spcPts val="0"/>
                        </a:spcAft>
                      </a:pPr>
                      <a:r>
                        <a:rPr lang="ru-RU" sz="1200" b="1" dirty="0">
                          <a:effectLst/>
                        </a:rPr>
                        <a:t>10,50 </a:t>
                      </a:r>
                      <a:endParaRPr lang="ru-RU" sz="1200" b="1" dirty="0">
                        <a:effectLst/>
                        <a:latin typeface="Calibri"/>
                        <a:ea typeface="Calibri"/>
                        <a:cs typeface="Times New Roman"/>
                      </a:endParaRPr>
                    </a:p>
                  </a:txBody>
                  <a:tcPr marL="11917" marR="11917" marT="0" marB="0"/>
                </a:tc>
                <a:tc vMerge="1">
                  <a:txBody>
                    <a:bodyPr/>
                    <a:lstStyle/>
                    <a:p>
                      <a:endParaRPr lang="ru-RU"/>
                    </a:p>
                  </a:txBody>
                  <a:tcPr/>
                </a:tc>
              </a:tr>
              <a:tr h="445571">
                <a:tc>
                  <a:txBody>
                    <a:bodyPr/>
                    <a:lstStyle/>
                    <a:p>
                      <a:pPr indent="450215" algn="just">
                        <a:lnSpc>
                          <a:spcPct val="100000"/>
                        </a:lnSpc>
                        <a:spcAft>
                          <a:spcPts val="0"/>
                        </a:spcAft>
                      </a:pPr>
                      <a:r>
                        <a:rPr lang="ru-RU" sz="1200" b="1">
                          <a:effectLst/>
                        </a:rPr>
                        <a:t>Золото </a:t>
                      </a:r>
                      <a:endParaRPr lang="ru-RU" sz="1200" b="1">
                        <a:effectLst/>
                        <a:latin typeface="Calibri"/>
                        <a:ea typeface="Calibri"/>
                        <a:cs typeface="Times New Roman"/>
                      </a:endParaRPr>
                    </a:p>
                  </a:txBody>
                  <a:tcPr marL="11917" marR="11917" marT="0" marB="0"/>
                </a:tc>
                <a:tc>
                  <a:txBody>
                    <a:bodyPr/>
                    <a:lstStyle/>
                    <a:p>
                      <a:pPr indent="450215" algn="just">
                        <a:lnSpc>
                          <a:spcPct val="100000"/>
                        </a:lnSpc>
                        <a:spcAft>
                          <a:spcPts val="0"/>
                        </a:spcAft>
                      </a:pPr>
                      <a:r>
                        <a:rPr lang="ru-RU" sz="1200" b="1">
                          <a:effectLst/>
                        </a:rPr>
                        <a:t>15,50—19,40 </a:t>
                      </a:r>
                      <a:endParaRPr lang="ru-RU" sz="1200" b="1">
                        <a:effectLst/>
                        <a:latin typeface="Calibri"/>
                        <a:ea typeface="Calibri"/>
                        <a:cs typeface="Times New Roman"/>
                      </a:endParaRPr>
                    </a:p>
                  </a:txBody>
                  <a:tcPr marL="11917" marR="11917" marT="0" marB="0"/>
                </a:tc>
                <a:tc>
                  <a:txBody>
                    <a:bodyPr/>
                    <a:lstStyle/>
                    <a:p>
                      <a:pPr indent="228600" algn="ctr">
                        <a:lnSpc>
                          <a:spcPct val="100000"/>
                        </a:lnSpc>
                        <a:spcAft>
                          <a:spcPts val="0"/>
                        </a:spcAft>
                      </a:pPr>
                      <a:r>
                        <a:rPr lang="ru-RU" sz="1200" b="1" dirty="0">
                          <a:effectLst/>
                        </a:rPr>
                        <a:t>Очень высокая  </a:t>
                      </a:r>
                      <a:endParaRPr lang="ru-RU" sz="1200" b="1" dirty="0">
                        <a:effectLst/>
                        <a:latin typeface="Calibri"/>
                        <a:ea typeface="Calibri"/>
                        <a:cs typeface="Times New Roman"/>
                      </a:endParaRPr>
                    </a:p>
                  </a:txBody>
                  <a:tcPr marL="11917" marR="11917" marT="0" marB="0" anchor="ctr"/>
                </a:tc>
              </a:tr>
            </a:tbl>
          </a:graphicData>
        </a:graphic>
      </p:graphicFrame>
      <p:sp>
        <p:nvSpPr>
          <p:cNvPr id="5" name="Rectangle 1"/>
          <p:cNvSpPr>
            <a:spLocks noChangeArrowheads="1"/>
          </p:cNvSpPr>
          <p:nvPr/>
        </p:nvSpPr>
        <p:spPr bwMode="auto">
          <a:xfrm>
            <a:off x="1043608" y="584579"/>
            <a:ext cx="590465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Характеристика плотности некоторых минералов</a:t>
            </a:r>
            <a:endParaRPr kumimoji="0" lang="ru-RU" sz="14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1224645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8AEA79EB98C0E246AC9D62295B8DC0C5" ma:contentTypeVersion="0" ma:contentTypeDescription="Создание документа." ma:contentTypeScope="" ma:versionID="8254900dee835b32cc12d7c76e289ea6">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774241-FA78-487D-A9F7-29B6A66DCF17}"/>
</file>

<file path=customXml/itemProps2.xml><?xml version="1.0" encoding="utf-8"?>
<ds:datastoreItem xmlns:ds="http://schemas.openxmlformats.org/officeDocument/2006/customXml" ds:itemID="{63EC0279-07F1-423D-8F3A-1CCC99742B85}"/>
</file>

<file path=customXml/itemProps3.xml><?xml version="1.0" encoding="utf-8"?>
<ds:datastoreItem xmlns:ds="http://schemas.openxmlformats.org/officeDocument/2006/customXml" ds:itemID="{6CFB268F-D894-4EC1-A382-A8F2F2494BD1}"/>
</file>

<file path=docProps/app.xml><?xml version="1.0" encoding="utf-8"?>
<Properties xmlns="http://schemas.openxmlformats.org/officeDocument/2006/extended-properties" xmlns:vt="http://schemas.openxmlformats.org/officeDocument/2006/docPropsVTypes">
  <Template>Тема9</Template>
  <TotalTime>384</TotalTime>
  <Words>1485</Words>
  <Application>Microsoft Office PowerPoint</Application>
  <PresentationFormat>Экран (4:3)</PresentationFormat>
  <Paragraphs>263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Кнопка</vt:lpstr>
      <vt:lpstr>Учреждение образования «Гомельский государственный университет  имени Франциска Скорины» Кафедра геологии и разведки полезных ископаемых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Учреждение образования «Гомельский государственный университет  имени Франциска Скорины» Кафедра геологии и разведки полезных ископаемых </dc:title>
  <dc:creator>Мележ</dc:creator>
  <cp:lastModifiedBy>XTreme</cp:lastModifiedBy>
  <cp:revision>28</cp:revision>
  <dcterms:created xsi:type="dcterms:W3CDTF">2013-06-04T10:43:40Z</dcterms:created>
  <dcterms:modified xsi:type="dcterms:W3CDTF">2013-06-05T20:03:39Z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0x0101008AEA79EB98C0E246AC9D62295B8DC0C5</vt:lpwstr>
  </property>
</Properties>
</file>