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wmf" ContentType="image/x-w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9" r:id="rId4"/>
    <p:sldId id="268" r:id="rId5"/>
    <p:sldId id="267" r:id="rId6"/>
    <p:sldId id="270" r:id="rId7"/>
    <p:sldId id="266" r:id="rId8"/>
    <p:sldId id="265" r:id="rId9"/>
    <p:sldId id="264" r:id="rId10"/>
    <p:sldId id="263" r:id="rId11"/>
    <p:sldId id="262" r:id="rId12"/>
    <p:sldId id="261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52" autoAdjust="0"/>
  </p:normalViewPr>
  <p:slideViewPr>
    <p:cSldViewPr>
      <p:cViewPr>
        <p:scale>
          <a:sx n="64" d="100"/>
          <a:sy n="64" d="100"/>
        </p:scale>
        <p:origin x="-2982" y="-1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7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0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80197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9592" y="1556792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Внешнее облучение жителей Земли.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Источники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en-US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космическое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излучение,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радионуклиды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земной коры,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медицинские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источники,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промышленные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2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3783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0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5875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0183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934262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620688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/>
              <a:t>Коллективная эффективная доза. </a:t>
            </a:r>
            <a:endParaRPr lang="ru-RU" sz="2400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u="sng" dirty="0"/>
              <a:t>Коллективная эффективная доза – это сумма индивидуальных эффективных доз, полученных группой людей от какого-либо источника излучения за определенный промежуток </a:t>
            </a:r>
            <a:r>
              <a:rPr lang="ru-RU" b="1" u="sng" dirty="0" smtClean="0"/>
              <a:t>времени</a:t>
            </a:r>
            <a:endParaRPr lang="en-US" b="1" u="sng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Величину </a:t>
            </a:r>
            <a:r>
              <a:rPr lang="ru-RU" dirty="0"/>
              <a:t>коллективной эффективной дозы группы людей получают, умножая среднюю индивидуальную эффективную дозу на количество людей в рассматриваемой группе.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Единицей измерения коллективной эффективной дозы служит </a:t>
            </a:r>
            <a:r>
              <a:rPr lang="ru-RU" b="1" dirty="0"/>
              <a:t>человеко-</a:t>
            </a:r>
            <a:r>
              <a:rPr lang="ru-RU" b="1" dirty="0" err="1"/>
              <a:t>зиверт</a:t>
            </a:r>
            <a:r>
              <a:rPr lang="ru-RU" b="1" dirty="0"/>
              <a:t> (чел.-Зв</a:t>
            </a:r>
            <a:r>
              <a:rPr lang="ru-RU" b="1" dirty="0" smtClean="0"/>
              <a:t>).</a:t>
            </a:r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b="1" dirty="0"/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b="1" dirty="0"/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b="1" dirty="0"/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b="1" dirty="0"/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b="1" dirty="0"/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334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1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934262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16632"/>
            <a:ext cx="914400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Средние эффективные дозы внешнего облучения от земных источников радиации в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мкЗв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/год.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 smtClean="0"/>
              <a:t>В </a:t>
            </a:r>
            <a:r>
              <a:rPr lang="ru-RU" sz="2000" b="1" dirty="0"/>
              <a:t>течение жизни жители Земли дополнительно облучаются и от источников ионизирующего излучения искусственного происхождения, получая, в среднем, эффективную дозу 0,4 </a:t>
            </a:r>
            <a:r>
              <a:rPr lang="ru-RU" sz="2000" b="1" dirty="0" err="1"/>
              <a:t>мЗв</a:t>
            </a:r>
            <a:r>
              <a:rPr lang="ru-RU" sz="2000" b="1" dirty="0"/>
              <a:t> в год (от 0,2 до 1,5 </a:t>
            </a:r>
            <a:r>
              <a:rPr lang="ru-RU" sz="2000" b="1" dirty="0" err="1"/>
              <a:t>мЗв</a:t>
            </a:r>
            <a:r>
              <a:rPr lang="ru-RU" sz="2000" b="1" dirty="0"/>
              <a:t> в год</a:t>
            </a:r>
            <a:r>
              <a:rPr lang="ru-RU" sz="2000" b="1" dirty="0" smtClean="0"/>
              <a:t>).</a:t>
            </a:r>
            <a:endParaRPr lang="en-US" sz="2000" b="1" dirty="0" smtClean="0"/>
          </a:p>
          <a:p>
            <a:pPr algn="just"/>
            <a:endParaRPr lang="ru-RU" sz="2000" b="1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/>
              <a:t>В среднем, годовая эффективная доза жителя Земли, получаемая от всех естественных источников ионизирующего излучения, составляет 2,4 </a:t>
            </a:r>
            <a:r>
              <a:rPr lang="ru-RU" sz="2000" b="1" dirty="0" err="1"/>
              <a:t>мЗв</a:t>
            </a:r>
            <a:r>
              <a:rPr lang="ru-RU" sz="2000" b="1" dirty="0"/>
              <a:t>. Более 60 % этой дозы связано с радионуклидами, которые поступают в организм с пищей, водой, атмосферным воздухом и обуславливают </a:t>
            </a:r>
            <a:r>
              <a:rPr lang="ru-RU" sz="2000" b="1" i="1" dirty="0"/>
              <a:t>внутреннее облучение </a:t>
            </a:r>
            <a:r>
              <a:rPr lang="ru-RU" sz="2000" b="1" dirty="0"/>
              <a:t>организма человека. Остальные 40 % дозы приходятся на </a:t>
            </a:r>
            <a:r>
              <a:rPr lang="ru-RU" sz="2000" b="1" i="1" dirty="0"/>
              <a:t>внешнее облучение, </a:t>
            </a:r>
            <a:r>
              <a:rPr lang="ru-RU" sz="2000" b="1" dirty="0"/>
              <a:t>которое в основном связано с космическим излучением и </a:t>
            </a:r>
            <a:r>
              <a:rPr lang="ru-RU" sz="2000" b="1" i="1" dirty="0"/>
              <a:t>гамма</a:t>
            </a:r>
            <a:r>
              <a:rPr lang="ru-RU" sz="2000" b="1" dirty="0"/>
              <a:t>-излучением радионуклидов земной коры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ru-RU" sz="2000" b="1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/>
              <a:t>За 55 лет жизни эффективная доза внутреннего облучения человека в результате попадания в его организм радионуклидов естественного происхождения составляет примерно 85 </a:t>
            </a:r>
            <a:r>
              <a:rPr lang="ru-RU" sz="2000" b="1" dirty="0" err="1"/>
              <a:t>мЗв</a:t>
            </a:r>
            <a:r>
              <a:rPr lang="ru-RU" sz="2000" b="1" dirty="0"/>
              <a:t> (1,55 </a:t>
            </a:r>
            <a:r>
              <a:rPr lang="ru-RU" sz="2000" b="1" dirty="0" err="1"/>
              <a:t>мЗв</a:t>
            </a:r>
            <a:r>
              <a:rPr lang="ru-RU" sz="2000" b="1" dirty="0"/>
              <a:t> в год).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758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7947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9592" y="908720"/>
            <a:ext cx="79208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Внутреннее облучение жителей Земли. </a:t>
            </a:r>
            <a:endParaRPr lang="en-US" sz="32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3200" b="1" i="1" dirty="0" smtClean="0"/>
          </a:p>
          <a:p>
            <a:r>
              <a:rPr lang="ru-RU" sz="2800" i="1" u="sng" dirty="0" smtClean="0"/>
              <a:t>Способы </a:t>
            </a:r>
            <a:r>
              <a:rPr lang="ru-RU" sz="2800" i="1" u="sng" dirty="0"/>
              <a:t>поступления радионуклидов в организм человека</a:t>
            </a:r>
            <a:r>
              <a:rPr lang="ru-RU" sz="2800" i="1" u="sng" dirty="0" smtClean="0"/>
              <a:t>:</a:t>
            </a:r>
            <a:endParaRPr lang="en-US" sz="2800" i="1" u="sng" dirty="0" smtClean="0"/>
          </a:p>
          <a:p>
            <a:endParaRPr lang="ru-RU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ингаляционный </a:t>
            </a:r>
            <a:r>
              <a:rPr lang="ru-RU" sz="2800" dirty="0"/>
              <a:t>(через органы дыхания),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пероральный </a:t>
            </a:r>
            <a:r>
              <a:rPr lang="ru-RU" sz="2800" dirty="0"/>
              <a:t>(с пищей и водой),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через </a:t>
            </a:r>
            <a:r>
              <a:rPr lang="ru-RU" sz="2800" dirty="0"/>
              <a:t>кожу, слизистые оболочки глаз.</a:t>
            </a:r>
          </a:p>
        </p:txBody>
      </p:sp>
    </p:spTree>
    <p:extLst>
      <p:ext uri="{BB962C8B-B14F-4D97-AF65-F5344CB8AC3E}">
        <p14:creationId xmlns:p14="http://schemas.microsoft.com/office/powerpoint/2010/main" val="22969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05875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9592" y="1166843"/>
            <a:ext cx="7704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Радионуклиды естественного происхождения поступают в организм человека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400" b="1" i="1" u="sng" dirty="0"/>
              <a:t>вместе с вдыхаемым воздухом: </a:t>
            </a:r>
            <a:endParaRPr lang="en-US" sz="2400" b="1" i="1" u="sng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i="1" dirty="0" smtClean="0"/>
              <a:t>изотопы </a:t>
            </a:r>
            <a:r>
              <a:rPr lang="ru-RU" dirty="0"/>
              <a:t>радона </a:t>
            </a:r>
            <a:r>
              <a:rPr lang="ru-RU" i="1" dirty="0"/>
              <a:t>(</a:t>
            </a:r>
            <a:r>
              <a:rPr lang="ru-RU" i="1" baseline="30000" dirty="0"/>
              <a:t>222</a:t>
            </a:r>
            <a:r>
              <a:rPr lang="en-US" i="1" dirty="0" err="1"/>
              <a:t>Rn</a:t>
            </a:r>
            <a:r>
              <a:rPr lang="ru-RU" i="1" dirty="0"/>
              <a:t>, </a:t>
            </a:r>
            <a:r>
              <a:rPr lang="ru-RU" i="1" baseline="30000" dirty="0"/>
              <a:t>220</a:t>
            </a:r>
            <a:r>
              <a:rPr lang="en-US" i="1" dirty="0" err="1"/>
              <a:t>Rn</a:t>
            </a:r>
            <a:r>
              <a:rPr lang="ru-RU" i="1" dirty="0"/>
              <a:t>), </a:t>
            </a:r>
            <a:r>
              <a:rPr lang="ru-RU" dirty="0"/>
              <a:t>являющиеся промежуточными членами естественных радиоактивных семейств урана и тория, которые образуются в верхних слоях атмосферы под действием космического излучения, и др.;  радиоактивные углерод (</a:t>
            </a:r>
            <a:r>
              <a:rPr lang="ru-RU" baseline="30000" dirty="0"/>
              <a:t>14</a:t>
            </a:r>
            <a:r>
              <a:rPr lang="ru-RU" dirty="0"/>
              <a:t>С) и тритий</a:t>
            </a:r>
            <a:r>
              <a:rPr lang="ru-RU" dirty="0" smtClean="0"/>
              <a:t>.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400" b="1" i="1" u="sng" dirty="0"/>
              <a:t>с пищей и водой 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dirty="0" smtClean="0"/>
              <a:t>радионуклиды</a:t>
            </a:r>
            <a:r>
              <a:rPr lang="ru-RU" dirty="0"/>
              <a:t>, входящие в состав естественных радиоактивных семейств </a:t>
            </a:r>
            <a:r>
              <a:rPr lang="ru-RU" baseline="30000" dirty="0"/>
              <a:t>238</a:t>
            </a:r>
            <a:r>
              <a:rPr lang="en-US" dirty="0"/>
              <a:t>U</a:t>
            </a:r>
            <a:r>
              <a:rPr lang="ru-RU" dirty="0"/>
              <a:t>, </a:t>
            </a:r>
            <a:r>
              <a:rPr lang="ru-RU" baseline="30000" dirty="0"/>
              <a:t>232</a:t>
            </a:r>
            <a:r>
              <a:rPr lang="en-US" dirty="0" err="1"/>
              <a:t>Th</a:t>
            </a:r>
            <a:r>
              <a:rPr lang="ru-RU" dirty="0"/>
              <a:t>, </a:t>
            </a:r>
            <a:r>
              <a:rPr lang="ru-RU" baseline="30000" dirty="0"/>
              <a:t>235</a:t>
            </a:r>
            <a:r>
              <a:rPr lang="en-US" dirty="0"/>
              <a:t>U</a:t>
            </a:r>
            <a:r>
              <a:rPr lang="ru-RU" dirty="0"/>
              <a:t>,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dirty="0" smtClean="0"/>
              <a:t>радиоактивный </a:t>
            </a:r>
            <a:r>
              <a:rPr lang="ru-RU" dirty="0"/>
              <a:t>калий (</a:t>
            </a:r>
            <a:r>
              <a:rPr lang="ru-RU" baseline="30000" dirty="0"/>
              <a:t>40</a:t>
            </a:r>
            <a:r>
              <a:rPr lang="ru-RU" dirty="0"/>
              <a:t>К).</a:t>
            </a:r>
          </a:p>
        </p:txBody>
      </p:sp>
    </p:spTree>
    <p:extLst>
      <p:ext uri="{BB962C8B-B14F-4D97-AF65-F5344CB8AC3E}">
        <p14:creationId xmlns:p14="http://schemas.microsoft.com/office/powerpoint/2010/main" val="33608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9292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3608" y="751344"/>
            <a:ext cx="77048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Поглощенная доза излучения 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/>
              <a:t> </a:t>
            </a:r>
            <a:r>
              <a:rPr lang="ru-RU" b="1" i="1" u="sng" dirty="0"/>
              <a:t>это количество энергии ионизирующего излучения, поглощенной облучаемым объектом, в расчете на единицу его массы</a:t>
            </a:r>
            <a:r>
              <a:rPr lang="ru-RU" b="1" i="1" u="sng" dirty="0" smtClean="0"/>
              <a:t>.</a:t>
            </a:r>
            <a:endParaRPr lang="en-US" b="1" i="1" u="sng" dirty="0" smtClean="0"/>
          </a:p>
          <a:p>
            <a:endParaRPr lang="ru-RU" b="1" i="1" u="sng" dirty="0"/>
          </a:p>
          <a:p>
            <a:pPr algn="ctr"/>
            <a:r>
              <a:rPr lang="en-US" sz="2800" b="1" dirty="0"/>
              <a:t>D</a:t>
            </a:r>
            <a:r>
              <a:rPr lang="ru-RU" sz="2800" b="1" dirty="0"/>
              <a:t> = </a:t>
            </a:r>
            <a:r>
              <a:rPr lang="ru-RU" sz="2800" b="1" dirty="0">
                <a:sym typeface="Wingdings 3"/>
              </a:rPr>
              <a:t></a:t>
            </a:r>
            <a:r>
              <a:rPr lang="ru-RU" sz="2800" b="1" dirty="0"/>
              <a:t>Е /</a:t>
            </a:r>
            <a:r>
              <a:rPr lang="ru-RU" sz="2800" b="1" dirty="0">
                <a:sym typeface="Wingdings 3"/>
              </a:rPr>
              <a:t></a:t>
            </a:r>
            <a:r>
              <a:rPr lang="en-US" sz="2800" b="1" dirty="0" smtClean="0"/>
              <a:t>m</a:t>
            </a:r>
          </a:p>
          <a:p>
            <a:pPr algn="ctr"/>
            <a:endParaRPr lang="ru-RU" sz="2800" b="1" dirty="0"/>
          </a:p>
          <a:p>
            <a:r>
              <a:rPr lang="ru-RU" sz="2400" b="1" i="1" dirty="0"/>
              <a:t>где </a:t>
            </a:r>
            <a:r>
              <a:rPr lang="ru-RU" sz="2400" b="1" i="1" dirty="0">
                <a:sym typeface="Wingdings 3"/>
              </a:rPr>
              <a:t></a:t>
            </a:r>
            <a:r>
              <a:rPr lang="ru-RU" sz="2400" b="1" i="1" dirty="0"/>
              <a:t>Е – количество энергии, переданное излучением веществу в элементарном объеме</a:t>
            </a:r>
            <a:r>
              <a:rPr lang="ru-RU" sz="2400" b="1" i="1" dirty="0" smtClean="0"/>
              <a:t>;</a:t>
            </a:r>
            <a:endParaRPr lang="en-US" sz="2400" b="1" i="1" dirty="0" smtClean="0"/>
          </a:p>
          <a:p>
            <a:r>
              <a:rPr lang="ru-RU" sz="2400" b="1" i="1" dirty="0" smtClean="0"/>
              <a:t> </a:t>
            </a:r>
            <a:r>
              <a:rPr lang="ru-RU" sz="2400" b="1" i="1" dirty="0">
                <a:sym typeface="Wingdings 3"/>
              </a:rPr>
              <a:t></a:t>
            </a:r>
            <a:r>
              <a:rPr lang="en-US" sz="2400" b="1" i="1" dirty="0"/>
              <a:t>m </a:t>
            </a:r>
            <a:r>
              <a:rPr lang="ru-RU" sz="2400" b="1" i="1" dirty="0"/>
              <a:t>– масса вещества в этом объеме</a:t>
            </a:r>
            <a:r>
              <a:rPr lang="ru-RU" sz="2400" b="1" i="1" dirty="0" smtClean="0"/>
              <a:t>.</a:t>
            </a:r>
            <a:endParaRPr lang="en-US" sz="2400" b="1" i="1" dirty="0" smtClean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В системе СИ поглощенная доза измеряется в </a:t>
            </a:r>
            <a:r>
              <a:rPr lang="ru-RU" b="1" u="sng" dirty="0"/>
              <a:t>Джоулях на килограмм (Дж/кг).</a:t>
            </a:r>
            <a:r>
              <a:rPr lang="ru-RU" i="1" dirty="0"/>
              <a:t> </a:t>
            </a:r>
            <a:r>
              <a:rPr lang="ru-RU" dirty="0"/>
              <a:t>Эта единица получила название </a:t>
            </a:r>
            <a:r>
              <a:rPr lang="ru-RU" b="1" u="sng" dirty="0"/>
              <a:t>Грей (Гр) </a:t>
            </a:r>
            <a:r>
              <a:rPr lang="ru-RU" dirty="0"/>
              <a:t>в честь английского ученого Гарольда Грея, который внес значительный вклад в развитие дозиметрии.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 smtClean="0"/>
              <a:t>1 </a:t>
            </a:r>
            <a:r>
              <a:rPr lang="ru-RU" i="1" dirty="0"/>
              <a:t>Грей</a:t>
            </a:r>
            <a:r>
              <a:rPr lang="ru-RU" b="1" i="1" dirty="0"/>
              <a:t> –</a:t>
            </a:r>
            <a:r>
              <a:rPr lang="ru-RU" dirty="0"/>
              <a:t> это поглощенная доза любого ионизирующего излучения, которая соответствует поглощению </a:t>
            </a:r>
            <a:r>
              <a:rPr lang="ru-RU" i="1" dirty="0"/>
              <a:t>1 Дж </a:t>
            </a:r>
            <a:r>
              <a:rPr lang="ru-RU" dirty="0"/>
              <a:t>энергии излучения в расчете на </a:t>
            </a:r>
            <a:r>
              <a:rPr lang="ru-RU" i="1" dirty="0"/>
              <a:t>1 кг </a:t>
            </a:r>
            <a:r>
              <a:rPr lang="ru-RU" dirty="0"/>
              <a:t>облучаемого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2190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7502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03648" y="980728"/>
            <a:ext cx="69847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Мощность поглощенной дозы (МД) </a:t>
            </a:r>
            <a:endParaRPr lang="en-US" sz="32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i="1" dirty="0" smtClean="0"/>
          </a:p>
          <a:p>
            <a:r>
              <a:rPr lang="ru-RU" sz="2000" b="1" u="sng" dirty="0" smtClean="0"/>
              <a:t>это </a:t>
            </a:r>
            <a:r>
              <a:rPr lang="ru-RU" sz="2000" b="1" u="sng" dirty="0"/>
              <a:t>изменение поглощенной дозы в единицу </a:t>
            </a:r>
            <a:r>
              <a:rPr lang="ru-RU" sz="2000" b="1" u="sng" dirty="0" smtClean="0"/>
              <a:t>времени</a:t>
            </a:r>
            <a:endParaRPr lang="en-US" sz="2000" b="1" u="sng" dirty="0" smtClean="0"/>
          </a:p>
          <a:p>
            <a:endParaRPr lang="ru-RU" sz="2000" b="1" u="sng" dirty="0"/>
          </a:p>
          <a:p>
            <a:pPr algn="ctr"/>
            <a:r>
              <a:rPr lang="ru-RU" sz="2800" b="1" dirty="0"/>
              <a:t>МД = AD / </a:t>
            </a:r>
            <a:r>
              <a:rPr lang="ru-RU" sz="2800" b="1" dirty="0" err="1"/>
              <a:t>At</a:t>
            </a:r>
            <a:r>
              <a:rPr lang="ru-RU" sz="2800" b="1" dirty="0" smtClean="0"/>
              <a:t>,</a:t>
            </a:r>
            <a:endParaRPr lang="en-US" sz="2800" b="1" dirty="0" smtClean="0"/>
          </a:p>
          <a:p>
            <a:pPr algn="ctr"/>
            <a:endParaRPr lang="ru-RU" sz="2800" b="1" dirty="0"/>
          </a:p>
          <a:p>
            <a:r>
              <a:rPr lang="ru-RU" sz="2400" b="1" dirty="0"/>
              <a:t>где AD – изменение поглощенной дозы за промежуток времени </a:t>
            </a:r>
            <a:r>
              <a:rPr lang="ru-RU" sz="2400" b="1" dirty="0" err="1"/>
              <a:t>At</a:t>
            </a:r>
            <a:r>
              <a:rPr lang="ru-RU" sz="2400" b="1" dirty="0"/>
              <a:t>.</a:t>
            </a:r>
          </a:p>
          <a:p>
            <a:endParaRPr lang="en-US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Обычно </a:t>
            </a:r>
            <a:r>
              <a:rPr lang="ru-RU" sz="2400" dirty="0"/>
              <a:t>мощность поглощенной дозы измеряют в </a:t>
            </a:r>
            <a:r>
              <a:rPr lang="ru-RU" sz="2400" i="1" dirty="0" err="1"/>
              <a:t>миллигреях</a:t>
            </a:r>
            <a:r>
              <a:rPr lang="ru-RU" sz="2400" i="1" dirty="0"/>
              <a:t> в час (</a:t>
            </a:r>
            <a:r>
              <a:rPr lang="ru-RU" sz="2400" i="1" dirty="0" err="1"/>
              <a:t>мГр</a:t>
            </a:r>
            <a:r>
              <a:rPr lang="ru-RU" sz="2400" i="1" dirty="0"/>
              <a:t>/час) </a:t>
            </a:r>
            <a:r>
              <a:rPr lang="ru-RU" sz="2400" dirty="0"/>
              <a:t>или </a:t>
            </a:r>
            <a:r>
              <a:rPr lang="ru-RU" sz="2400" i="1" dirty="0" err="1"/>
              <a:t>микрогреях</a:t>
            </a:r>
            <a:r>
              <a:rPr lang="ru-RU" sz="2400" i="1" dirty="0"/>
              <a:t> в час (</a:t>
            </a:r>
            <a:r>
              <a:rPr lang="ru-RU" sz="2400" i="1" dirty="0" err="1"/>
              <a:t>мкГр</a:t>
            </a:r>
            <a:r>
              <a:rPr lang="ru-RU" sz="2400" i="1" dirty="0"/>
              <a:t>/час).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51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54026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3568" y="612845"/>
            <a:ext cx="77768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Эквивалентная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доза облучения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(H)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/>
              <a:t> </a:t>
            </a:r>
            <a:endParaRPr lang="ru-RU" dirty="0"/>
          </a:p>
          <a:p>
            <a:pPr algn="just"/>
            <a:r>
              <a:rPr lang="ru-RU" b="1" i="1" u="sng" dirty="0" smtClean="0"/>
              <a:t>это </a:t>
            </a:r>
            <a:r>
              <a:rPr lang="ru-RU" b="1" i="1" u="sng" dirty="0"/>
              <a:t>доза облучения, которая учитывает особенности действия любого вида ионизирующего излучения на биологическую ткань (или орган) человека с помощью взвешивающих коэффициентов излучения </a:t>
            </a:r>
            <a:endParaRPr lang="en-US" b="1" i="1" u="sng" dirty="0" smtClean="0"/>
          </a:p>
          <a:p>
            <a:endParaRPr lang="en-US" dirty="0"/>
          </a:p>
          <a:p>
            <a:pPr algn="ctr"/>
            <a:r>
              <a:rPr lang="ru-RU" sz="2400" b="1" dirty="0"/>
              <a:t>Н</a:t>
            </a:r>
            <a:r>
              <a:rPr lang="ru-RU" sz="2400" b="1" baseline="-25000" dirty="0"/>
              <a:t>Т</a:t>
            </a:r>
            <a:r>
              <a:rPr lang="ru-RU" sz="2400" b="1" dirty="0"/>
              <a:t> = </a:t>
            </a:r>
            <a:r>
              <a:rPr lang="en-US" sz="2400" b="1" dirty="0"/>
              <a:t>D</a:t>
            </a:r>
            <a:r>
              <a:rPr lang="en-US" sz="2400" b="1" baseline="-25000" dirty="0"/>
              <a:t>T </a:t>
            </a:r>
            <a:r>
              <a:rPr lang="ru-RU" sz="2400" b="1" baseline="30000" dirty="0"/>
              <a:t>.</a:t>
            </a:r>
            <a:r>
              <a:rPr lang="ru-RU" sz="2400" b="1" baseline="-25000" dirty="0"/>
              <a:t> </a:t>
            </a:r>
            <a:r>
              <a:rPr lang="en-US" sz="2400" b="1" dirty="0"/>
              <a:t>W</a:t>
            </a:r>
            <a:r>
              <a:rPr lang="ru-RU" sz="2400" b="1" baseline="-25000" dirty="0" smtClean="0"/>
              <a:t>R</a:t>
            </a:r>
            <a:endParaRPr lang="en-US" sz="2400" b="1" baseline="-25000" dirty="0" smtClean="0"/>
          </a:p>
          <a:p>
            <a:endParaRPr lang="ru-RU" dirty="0"/>
          </a:p>
          <a:p>
            <a:pPr algn="just"/>
            <a:r>
              <a:rPr lang="ru-RU" b="1" dirty="0"/>
              <a:t>где </a:t>
            </a:r>
            <a:r>
              <a:rPr lang="en-US" b="1" i="1" dirty="0"/>
              <a:t>D</a:t>
            </a:r>
            <a:r>
              <a:rPr lang="en-US" b="1" i="1" baseline="-25000" dirty="0"/>
              <a:t>T</a:t>
            </a:r>
            <a:r>
              <a:rPr lang="en-US" b="1" dirty="0"/>
              <a:t> </a:t>
            </a:r>
            <a:r>
              <a:rPr lang="ru-RU" b="1" dirty="0"/>
              <a:t>– средняя </a:t>
            </a:r>
            <a:r>
              <a:rPr lang="ru-RU" b="1" i="1" dirty="0"/>
              <a:t>поглощенная </a:t>
            </a:r>
            <a:r>
              <a:rPr lang="ru-RU" b="1" dirty="0"/>
              <a:t>доза излучения </a:t>
            </a:r>
            <a:r>
              <a:rPr lang="en-US" b="1" i="1" dirty="0"/>
              <a:t>R </a:t>
            </a:r>
            <a:r>
              <a:rPr lang="ru-RU" b="1" dirty="0"/>
              <a:t>типа α, β, γ (или др.), действующего на биологическую ткань (или орган) человека; </a:t>
            </a:r>
            <a:endParaRPr lang="en-US" b="1" dirty="0" smtClean="0"/>
          </a:p>
          <a:p>
            <a:pPr algn="just"/>
            <a:r>
              <a:rPr lang="en-US" b="1" dirty="0" smtClean="0"/>
              <a:t>W</a:t>
            </a:r>
            <a:r>
              <a:rPr lang="en-US" b="1" baseline="-25000" dirty="0" smtClean="0"/>
              <a:t>R</a:t>
            </a:r>
            <a:r>
              <a:rPr lang="en-US" b="1" dirty="0" smtClean="0"/>
              <a:t> </a:t>
            </a:r>
            <a:r>
              <a:rPr lang="ru-RU" b="1" dirty="0"/>
              <a:t>– взвешивающий коэффициент излучения.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48383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8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0477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3608" y="620688"/>
            <a:ext cx="810039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Эквивалентную дозу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(Н) можно получить, если умножить среднюю поглощенную дозу в биологической ткани (или органе) человека на взвешивающий коэффициент ионизирующего излучения, действующего на эту биологическую ткань (или орган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/>
              <a:t>Чтобы различать эквивалентную и поглощенную дозы, для их измерения пользуются разными единицами. </a:t>
            </a:r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/>
              <a:t>В </a:t>
            </a:r>
            <a:r>
              <a:rPr lang="ru-RU" b="1" dirty="0"/>
              <a:t>системе СИ единицей измерения </a:t>
            </a:r>
            <a:r>
              <a:rPr lang="ru-RU" b="1" i="1" dirty="0"/>
              <a:t>поглощенной дозы </a:t>
            </a:r>
            <a:r>
              <a:rPr lang="ru-RU" b="1" dirty="0"/>
              <a:t>является </a:t>
            </a:r>
            <a:r>
              <a:rPr lang="ru-RU" b="1" i="1" dirty="0">
                <a:solidFill>
                  <a:srgbClr val="C00000"/>
                </a:solidFill>
              </a:rPr>
              <a:t>Грей</a:t>
            </a:r>
            <a:r>
              <a:rPr lang="ru-RU" b="1" i="1" dirty="0"/>
              <a:t>, </a:t>
            </a:r>
            <a:r>
              <a:rPr lang="ru-RU" b="1" dirty="0"/>
              <a:t>а единицей измерения </a:t>
            </a:r>
            <a:r>
              <a:rPr lang="ru-RU" b="1" i="1" dirty="0"/>
              <a:t>эквивалентной дозы — </a:t>
            </a:r>
            <a:r>
              <a:rPr lang="ru-RU" b="1" i="1" dirty="0" err="1">
                <a:solidFill>
                  <a:srgbClr val="C00000"/>
                </a:solidFill>
              </a:rPr>
              <a:t>Зиверт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(Зв</a:t>
            </a:r>
            <a:r>
              <a:rPr lang="ru-RU" b="1" dirty="0" smtClean="0">
                <a:solidFill>
                  <a:srgbClr val="C00000"/>
                </a:solidFill>
              </a:rPr>
              <a:t>).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ru-RU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>
                <a:solidFill>
                  <a:srgbClr val="C00000"/>
                </a:solidFill>
              </a:rPr>
              <a:t>1 </a:t>
            </a:r>
            <a:r>
              <a:rPr lang="ru-RU" b="1" i="1" dirty="0" err="1">
                <a:solidFill>
                  <a:srgbClr val="C00000"/>
                </a:solidFill>
              </a:rPr>
              <a:t>Зиверт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dirty="0"/>
              <a:t>соответствует поглощенной дозе величиной в </a:t>
            </a:r>
            <a:r>
              <a:rPr lang="ru-RU" b="1" i="1" dirty="0">
                <a:solidFill>
                  <a:srgbClr val="C00000"/>
                </a:solidFill>
              </a:rPr>
              <a:t>1 Грей </a:t>
            </a:r>
            <a:r>
              <a:rPr lang="ru-RU" b="1" dirty="0"/>
              <a:t>для ионизирующего излучения, </a:t>
            </a:r>
            <a:r>
              <a:rPr lang="ru-RU" b="1" dirty="0">
                <a:solidFill>
                  <a:srgbClr val="C00000"/>
                </a:solidFill>
              </a:rPr>
              <a:t>взвешивающий коэффициент которого равен единице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/>
              <a:t>1 </a:t>
            </a:r>
            <a:r>
              <a:rPr lang="ru-RU" b="1" i="1" dirty="0" err="1"/>
              <a:t>Зиверт</a:t>
            </a:r>
            <a:r>
              <a:rPr lang="ru-RU" b="1" i="1" dirty="0"/>
              <a:t>, </a:t>
            </a:r>
            <a:r>
              <a:rPr lang="ru-RU" b="1" dirty="0"/>
              <a:t>как и </a:t>
            </a:r>
            <a:r>
              <a:rPr lang="ru-RU" b="1" i="1" dirty="0"/>
              <a:t>1 Грей, </a:t>
            </a:r>
            <a:r>
              <a:rPr lang="ru-RU" b="1" dirty="0"/>
              <a:t>относится к большим дозам. </a:t>
            </a:r>
            <a:r>
              <a:rPr lang="ru-RU" b="1" dirty="0" smtClean="0"/>
              <a:t>Поэтому </a:t>
            </a:r>
            <a:r>
              <a:rPr lang="ru-RU" b="1" dirty="0"/>
              <a:t>на практике для измерения эквивалентных доз облучения органов или биологических тканей людей обычно используют производные </a:t>
            </a:r>
            <a:r>
              <a:rPr lang="ru-RU" b="1" dirty="0" err="1"/>
              <a:t>Зиверта</a:t>
            </a:r>
            <a:r>
              <a:rPr lang="ru-RU" b="1" dirty="0"/>
              <a:t>: </a:t>
            </a:r>
            <a:r>
              <a:rPr lang="ru-RU" b="1" i="1" dirty="0" err="1"/>
              <a:t>миллизиверт</a:t>
            </a:r>
            <a:r>
              <a:rPr lang="ru-RU" b="1" i="1" dirty="0"/>
              <a:t> (</a:t>
            </a:r>
            <a:r>
              <a:rPr lang="ru-RU" b="1" i="1" dirty="0" err="1"/>
              <a:t>мЗв</a:t>
            </a:r>
            <a:r>
              <a:rPr lang="ru-RU" b="1" i="1" dirty="0"/>
              <a:t>) </a:t>
            </a:r>
            <a:r>
              <a:rPr lang="ru-RU" b="1" dirty="0"/>
              <a:t>и </a:t>
            </a:r>
            <a:r>
              <a:rPr lang="ru-RU" b="1" i="1" dirty="0" err="1"/>
              <a:t>микрозиверт</a:t>
            </a:r>
            <a:r>
              <a:rPr lang="ru-RU" b="1" i="1" dirty="0"/>
              <a:t> (</a:t>
            </a:r>
            <a:r>
              <a:rPr lang="ru-RU" b="1" i="1" dirty="0" err="1"/>
              <a:t>мкЗв</a:t>
            </a:r>
            <a:r>
              <a:rPr lang="ru-RU" b="1" i="1" dirty="0" smtClean="0"/>
              <a:t>).</a:t>
            </a:r>
            <a:endParaRPr lang="en-US" b="1" i="1" dirty="0" smtClean="0"/>
          </a:p>
          <a:p>
            <a:endParaRPr lang="ru-RU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u="sng" dirty="0">
                <a:solidFill>
                  <a:srgbClr val="C00000"/>
                </a:solidFill>
              </a:rPr>
              <a:t>1 </a:t>
            </a:r>
            <a:r>
              <a:rPr lang="ru-RU" b="1" u="sng" dirty="0" err="1">
                <a:solidFill>
                  <a:srgbClr val="C00000"/>
                </a:solidFill>
              </a:rPr>
              <a:t>Зиверт</a:t>
            </a:r>
            <a:r>
              <a:rPr lang="ru-RU" b="1" u="sng" dirty="0">
                <a:solidFill>
                  <a:srgbClr val="C00000"/>
                </a:solidFill>
              </a:rPr>
              <a:t> (Зв) = 1 000 </a:t>
            </a:r>
            <a:r>
              <a:rPr lang="ru-RU" b="1" u="sng" dirty="0" err="1">
                <a:solidFill>
                  <a:srgbClr val="C00000"/>
                </a:solidFill>
              </a:rPr>
              <a:t>миллизиверт</a:t>
            </a:r>
            <a:r>
              <a:rPr lang="ru-RU" b="1" u="sng" dirty="0">
                <a:solidFill>
                  <a:srgbClr val="C00000"/>
                </a:solidFill>
              </a:rPr>
              <a:t> (</a:t>
            </a:r>
            <a:r>
              <a:rPr lang="ru-RU" b="1" u="sng" dirty="0" err="1">
                <a:solidFill>
                  <a:srgbClr val="C00000"/>
                </a:solidFill>
              </a:rPr>
              <a:t>мЗв</a:t>
            </a:r>
            <a:r>
              <a:rPr lang="ru-RU" b="1" u="sng" dirty="0">
                <a:solidFill>
                  <a:srgbClr val="C00000"/>
                </a:solidFill>
              </a:rPr>
              <a:t>) = 1 000 000 </a:t>
            </a:r>
            <a:r>
              <a:rPr lang="ru-RU" b="1" u="sng" dirty="0" err="1">
                <a:solidFill>
                  <a:srgbClr val="C00000"/>
                </a:solidFill>
              </a:rPr>
              <a:t>микрозиверт</a:t>
            </a:r>
            <a:r>
              <a:rPr lang="ru-RU" b="1" u="sng" dirty="0">
                <a:solidFill>
                  <a:srgbClr val="C00000"/>
                </a:solidFill>
              </a:rPr>
              <a:t> (</a:t>
            </a:r>
            <a:r>
              <a:rPr lang="ru-RU" b="1" u="sng" dirty="0" err="1">
                <a:solidFill>
                  <a:srgbClr val="C00000"/>
                </a:solidFill>
              </a:rPr>
              <a:t>мкЗв</a:t>
            </a:r>
            <a:r>
              <a:rPr lang="ru-RU" b="1" u="sng" dirty="0">
                <a:solidFill>
                  <a:srgbClr val="C00000"/>
                </a:solidFill>
              </a:rPr>
              <a:t>).</a:t>
            </a:r>
          </a:p>
          <a:p>
            <a:endParaRPr lang="ru-RU" dirty="0"/>
          </a:p>
          <a:p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1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6671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3568" y="612845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Эффективная доза облучения (Е)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u="sng" dirty="0" smtClean="0"/>
              <a:t>это </a:t>
            </a:r>
            <a:r>
              <a:rPr lang="ru-RU" b="1" i="1" u="sng" dirty="0"/>
              <a:t>сумма эквивалентных доз облучения (Н</a:t>
            </a:r>
            <a:r>
              <a:rPr lang="ru-RU" b="1" i="1" u="sng" baseline="-25000" dirty="0"/>
              <a:t>T</a:t>
            </a:r>
            <a:r>
              <a:rPr lang="en-US" b="1" i="1" u="sng" baseline="-25000" dirty="0" err="1"/>
              <a:t>i</a:t>
            </a:r>
            <a:r>
              <a:rPr lang="ru-RU" b="1" i="1" u="sng" dirty="0"/>
              <a:t>) отдельных биологических тканей (или органов), умноженных на соответствующие взвешивающие </a:t>
            </a:r>
            <a:r>
              <a:rPr lang="ru-RU" b="1" i="1" u="sng" dirty="0" smtClean="0"/>
              <a:t>коэффициенты </a:t>
            </a:r>
            <a:r>
              <a:rPr lang="ru-RU" b="1" i="1" u="sng" dirty="0"/>
              <a:t>для тканей и органов (</a:t>
            </a:r>
            <a:r>
              <a:rPr lang="en-US" b="1" i="1" u="sng" dirty="0"/>
              <a:t>W</a:t>
            </a:r>
            <a:r>
              <a:rPr lang="ru-RU" b="1" i="1" u="sng" baseline="-25000" dirty="0"/>
              <a:t>T</a:t>
            </a:r>
            <a:r>
              <a:rPr lang="en-US" b="1" i="1" u="sng" baseline="-25000" dirty="0" err="1"/>
              <a:t>i</a:t>
            </a:r>
            <a:r>
              <a:rPr lang="ru-RU" b="1" i="1" u="sng" dirty="0" smtClean="0"/>
              <a:t>).</a:t>
            </a:r>
            <a:endParaRPr lang="en-US" b="1" i="1" u="sng" dirty="0" smtClean="0"/>
          </a:p>
          <a:p>
            <a:endParaRPr lang="ru-RU" dirty="0"/>
          </a:p>
          <a:p>
            <a:pPr algn="ctr"/>
            <a:r>
              <a:rPr lang="ru-RU" sz="2400" b="1" dirty="0"/>
              <a:t>Е</a:t>
            </a:r>
            <a:r>
              <a:rPr lang="ru-RU" sz="2400" dirty="0"/>
              <a:t> = </a:t>
            </a:r>
            <a:r>
              <a:rPr lang="ru-RU" sz="2400" b="1" dirty="0"/>
              <a:t>Н</a:t>
            </a:r>
            <a:r>
              <a:rPr lang="ru-RU" sz="2400" baseline="-25000" dirty="0"/>
              <a:t>Т1</a:t>
            </a:r>
            <a:r>
              <a:rPr lang="ru-RU" sz="2400" dirty="0"/>
              <a:t>• </a:t>
            </a:r>
            <a:r>
              <a:rPr lang="en-US" sz="2400" b="1" dirty="0"/>
              <a:t>W</a:t>
            </a:r>
            <a:r>
              <a:rPr lang="en-US" sz="2400" baseline="-25000" dirty="0"/>
              <a:t> </a:t>
            </a:r>
            <a:r>
              <a:rPr lang="ru-RU" sz="2400" baseline="-25000" dirty="0"/>
              <a:t>Т1</a:t>
            </a:r>
            <a:r>
              <a:rPr lang="ru-RU" sz="2400" dirty="0"/>
              <a:t>+ </a:t>
            </a:r>
            <a:r>
              <a:rPr lang="ru-RU" sz="2400" b="1" dirty="0"/>
              <a:t>Н</a:t>
            </a:r>
            <a:r>
              <a:rPr lang="ru-RU" sz="2400" baseline="-25000" dirty="0"/>
              <a:t> Т2</a:t>
            </a:r>
            <a:r>
              <a:rPr lang="ru-RU" sz="2400" dirty="0"/>
              <a:t>• </a:t>
            </a:r>
            <a:r>
              <a:rPr lang="en-US" sz="2400" b="1" dirty="0"/>
              <a:t>W</a:t>
            </a:r>
            <a:r>
              <a:rPr lang="ru-RU" sz="2400" baseline="-25000" dirty="0"/>
              <a:t> Т2 </a:t>
            </a:r>
            <a:r>
              <a:rPr lang="ru-RU" sz="2400" dirty="0"/>
              <a:t>+ </a:t>
            </a:r>
            <a:r>
              <a:rPr lang="ru-RU" sz="2400" b="1" dirty="0"/>
              <a:t>Н</a:t>
            </a:r>
            <a:r>
              <a:rPr lang="ru-RU" sz="2400" baseline="-25000" dirty="0"/>
              <a:t> Т3 </a:t>
            </a:r>
            <a:r>
              <a:rPr lang="ru-RU" sz="2400" dirty="0"/>
              <a:t>• </a:t>
            </a:r>
            <a:r>
              <a:rPr lang="en-US" sz="2400" b="1" dirty="0"/>
              <a:t>W</a:t>
            </a:r>
            <a:r>
              <a:rPr lang="ru-RU" sz="2400" baseline="-25000" dirty="0"/>
              <a:t> Т3</a:t>
            </a:r>
            <a:r>
              <a:rPr lang="ru-RU" sz="2400" dirty="0"/>
              <a:t> +   </a:t>
            </a:r>
            <a:endParaRPr lang="en-US" sz="2400" dirty="0" smtClean="0"/>
          </a:p>
          <a:p>
            <a:endParaRPr lang="en-US" b="1" dirty="0"/>
          </a:p>
          <a:p>
            <a:r>
              <a:rPr lang="ru-RU" b="1" dirty="0" smtClean="0"/>
              <a:t>Н</a:t>
            </a:r>
            <a:r>
              <a:rPr lang="ru-RU" baseline="-25000" dirty="0" smtClean="0"/>
              <a:t>Т1 </a:t>
            </a:r>
            <a:r>
              <a:rPr lang="ru-RU" baseline="-25000" dirty="0"/>
              <a:t>И </a:t>
            </a:r>
            <a:r>
              <a:rPr lang="ru-RU" b="1" dirty="0"/>
              <a:t>Н</a:t>
            </a:r>
            <a:r>
              <a:rPr lang="ru-RU" baseline="-25000" dirty="0"/>
              <a:t> Т2 </a:t>
            </a:r>
            <a:r>
              <a:rPr lang="ru-RU" dirty="0"/>
              <a:t>– </a:t>
            </a:r>
            <a:r>
              <a:rPr lang="ru-RU" b="1" i="1" dirty="0"/>
              <a:t>эквивалентные </a:t>
            </a:r>
            <a:r>
              <a:rPr lang="ru-RU" b="1" dirty="0"/>
              <a:t>дозы</a:t>
            </a:r>
            <a:r>
              <a:rPr lang="ru-RU" b="1" i="1" dirty="0"/>
              <a:t> </a:t>
            </a:r>
            <a:r>
              <a:rPr lang="ru-RU" b="1" dirty="0"/>
              <a:t>в биологических тканях или органах человека, обозначенных индексами Т1</a:t>
            </a:r>
            <a:r>
              <a:rPr lang="ru-RU" dirty="0"/>
              <a:t> </a:t>
            </a:r>
            <a:r>
              <a:rPr lang="ru-RU" b="1" dirty="0"/>
              <a:t>, Т2</a:t>
            </a:r>
            <a:r>
              <a:rPr lang="ru-RU" dirty="0"/>
              <a:t> и т. д</a:t>
            </a:r>
          </a:p>
          <a:p>
            <a:r>
              <a:rPr lang="en-US" b="1" dirty="0"/>
              <a:t>W</a:t>
            </a:r>
            <a:r>
              <a:rPr lang="ru-RU" baseline="-25000" dirty="0"/>
              <a:t> Т1, </a:t>
            </a:r>
            <a:r>
              <a:rPr lang="en-US" b="1" dirty="0"/>
              <a:t>W</a:t>
            </a:r>
            <a:r>
              <a:rPr lang="ru-RU" baseline="-25000" dirty="0"/>
              <a:t> Т2 И </a:t>
            </a:r>
            <a:r>
              <a:rPr lang="ru-RU" dirty="0"/>
              <a:t>т.д. – </a:t>
            </a:r>
            <a:r>
              <a:rPr lang="ru-RU" b="1" dirty="0"/>
              <a:t>взвешивающие коэффициенты для соответствующих биологических тканей и органов</a:t>
            </a:r>
            <a:r>
              <a:rPr lang="ru-RU" b="1" dirty="0" smtClean="0"/>
              <a:t>.</a:t>
            </a:r>
            <a:endParaRPr lang="en-US" b="1" dirty="0" smtClean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При равномерном облучении организма, когда эквивалентная доза для всех органов и биологических тканей одинакова, эффективная доза, полученная человеком, равна этой эквивалентной дозе. Поэтому сумма взвешивающих  коэффициентов равна 1,00.</a:t>
            </a:r>
          </a:p>
        </p:txBody>
      </p:sp>
    </p:spTree>
    <p:extLst>
      <p:ext uri="{BB962C8B-B14F-4D97-AF65-F5344CB8AC3E}">
        <p14:creationId xmlns:p14="http://schemas.microsoft.com/office/powerpoint/2010/main" val="33334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48243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6713" cy="6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2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2AFF9E-4E49-430C-BE57-3DB07FD794A8}"/>
</file>

<file path=customXml/itemProps2.xml><?xml version="1.0" encoding="utf-8"?>
<ds:datastoreItem xmlns:ds="http://schemas.openxmlformats.org/officeDocument/2006/customXml" ds:itemID="{31543FFD-DA08-40C1-ADF7-C81A01287EA6}"/>
</file>

<file path=customXml/itemProps3.xml><?xml version="1.0" encoding="utf-8"?>
<ds:datastoreItem xmlns:ds="http://schemas.openxmlformats.org/officeDocument/2006/customXml" ds:itemID="{9660CFFC-E8C7-4B80-BE67-ABEA5A6C1B6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736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8</cp:revision>
  <dcterms:created xsi:type="dcterms:W3CDTF">2013-05-12T10:15:45Z</dcterms:created>
  <dcterms:modified xsi:type="dcterms:W3CDTF">2013-05-12T10:53:54Z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