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dp" ContentType="image/vnd.ms-photo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0D5232-0BEB-4A45-BA31-A1EF284E8718}" type="doc">
      <dgm:prSet loTypeId="urn:microsoft.com/office/officeart/2005/8/layout/StepDownProcess" loCatId="process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AA961B7E-15E5-4B16-AD49-314643752409}">
      <dgm:prSet phldrT="[Текст]" custT="1"/>
      <dgm:spPr/>
      <dgm:t>
        <a:bodyPr/>
        <a:lstStyle/>
        <a:p>
          <a:r>
            <a:rPr lang="ru-RU" sz="1800" dirty="0" smtClean="0"/>
            <a:t>Выяснение общих свойств нашей планеты и основных внешних черт ее поверхности</a:t>
          </a:r>
        </a:p>
      </dgm:t>
    </dgm:pt>
    <dgm:pt modelId="{1BC370D1-D9AC-4C25-9CC0-922F24C307CC}" type="parTrans" cxnId="{77FD5433-E233-4F96-9792-11291DF210C3}">
      <dgm:prSet/>
      <dgm:spPr/>
      <dgm:t>
        <a:bodyPr/>
        <a:lstStyle/>
        <a:p>
          <a:endParaRPr lang="ru-RU"/>
        </a:p>
      </dgm:t>
    </dgm:pt>
    <dgm:pt modelId="{A491EBE4-0072-46FB-BB7C-5A3EF98FC2D0}" type="sibTrans" cxnId="{77FD5433-E233-4F96-9792-11291DF210C3}">
      <dgm:prSet/>
      <dgm:spPr/>
      <dgm:t>
        <a:bodyPr/>
        <a:lstStyle/>
        <a:p>
          <a:endParaRPr lang="ru-RU"/>
        </a:p>
      </dgm:t>
    </dgm:pt>
    <dgm:pt modelId="{048098A5-4915-4D95-9A93-5FA049FF9AE2}">
      <dgm:prSet phldrT="[Текст]" custT="1"/>
      <dgm:spPr/>
      <dgm:t>
        <a:bodyPr/>
        <a:lstStyle/>
        <a:p>
          <a:r>
            <a:rPr lang="ru-RU" sz="1800" dirty="0" smtClean="0"/>
            <a:t>Изучение отдельных элементов природы</a:t>
          </a:r>
          <a:endParaRPr lang="ru-RU" sz="1800" dirty="0"/>
        </a:p>
      </dgm:t>
    </dgm:pt>
    <dgm:pt modelId="{E9B09233-DC94-4F7A-9722-43E49B03B7B3}" type="parTrans" cxnId="{4814D5FF-566F-4C1B-BDEA-0CBC1CE4131B}">
      <dgm:prSet/>
      <dgm:spPr/>
      <dgm:t>
        <a:bodyPr/>
        <a:lstStyle/>
        <a:p>
          <a:endParaRPr lang="ru-RU"/>
        </a:p>
      </dgm:t>
    </dgm:pt>
    <dgm:pt modelId="{D781E7C8-3730-4154-B9CE-A52ECA4CF0F6}" type="sibTrans" cxnId="{4814D5FF-566F-4C1B-BDEA-0CBC1CE4131B}">
      <dgm:prSet/>
      <dgm:spPr/>
      <dgm:t>
        <a:bodyPr/>
        <a:lstStyle/>
        <a:p>
          <a:endParaRPr lang="ru-RU"/>
        </a:p>
      </dgm:t>
    </dgm:pt>
    <dgm:pt modelId="{7FA7889F-03F7-4AF0-9FD7-92753164307D}">
      <dgm:prSet phldrT="[Текст]" custT="1"/>
      <dgm:spPr/>
      <dgm:t>
        <a:bodyPr/>
        <a:lstStyle/>
        <a:p>
          <a:r>
            <a:rPr lang="ru-RU" sz="1800" dirty="0" smtClean="0"/>
            <a:t>Установление взаимных связей между отдельными элементами природы</a:t>
          </a:r>
        </a:p>
      </dgm:t>
    </dgm:pt>
    <dgm:pt modelId="{AC461562-2A32-4A69-9158-57BE202F563D}" type="parTrans" cxnId="{96C398E5-6918-479D-BBD4-67AAE64FC679}">
      <dgm:prSet/>
      <dgm:spPr/>
      <dgm:t>
        <a:bodyPr/>
        <a:lstStyle/>
        <a:p>
          <a:endParaRPr lang="ru-RU"/>
        </a:p>
      </dgm:t>
    </dgm:pt>
    <dgm:pt modelId="{8485927B-CB54-4553-89AB-E3C4ECD600A4}" type="sibTrans" cxnId="{96C398E5-6918-479D-BBD4-67AAE64FC679}">
      <dgm:prSet/>
      <dgm:spPr/>
      <dgm:t>
        <a:bodyPr/>
        <a:lstStyle/>
        <a:p>
          <a:endParaRPr lang="ru-RU"/>
        </a:p>
      </dgm:t>
    </dgm:pt>
    <dgm:pt modelId="{D6B66F73-413E-4613-ADD7-D8C803859175}">
      <dgm:prSet phldrT="[Текст]" custT="1"/>
      <dgm:spPr/>
      <dgm:t>
        <a:bodyPr/>
        <a:lstStyle/>
        <a:p>
          <a:r>
            <a:rPr lang="ru-RU" sz="1800" dirty="0" smtClean="0"/>
            <a:t>Исследование географических комплексов или </a:t>
          </a:r>
          <a:r>
            <a:rPr lang="ru-RU" sz="1800" dirty="0" err="1" smtClean="0"/>
            <a:t>геосистем</a:t>
          </a:r>
          <a:endParaRPr lang="ru-RU" sz="1800" dirty="0"/>
        </a:p>
      </dgm:t>
    </dgm:pt>
    <dgm:pt modelId="{A4A49454-DEF0-43F3-B7FF-2B20449555EF}" type="parTrans" cxnId="{E916F4B9-C1CF-4F6F-B729-5F1BDF7EB274}">
      <dgm:prSet/>
      <dgm:spPr/>
      <dgm:t>
        <a:bodyPr/>
        <a:lstStyle/>
        <a:p>
          <a:endParaRPr lang="ru-RU"/>
        </a:p>
      </dgm:t>
    </dgm:pt>
    <dgm:pt modelId="{9177A448-6DF5-43EE-B004-2E98F024D8BD}" type="sibTrans" cxnId="{E916F4B9-C1CF-4F6F-B729-5F1BDF7EB274}">
      <dgm:prSet/>
      <dgm:spPr/>
      <dgm:t>
        <a:bodyPr/>
        <a:lstStyle/>
        <a:p>
          <a:endParaRPr lang="ru-RU"/>
        </a:p>
      </dgm:t>
    </dgm:pt>
    <dgm:pt modelId="{E8A75E62-E4A7-4FA9-895D-06C8BC0FE32C}" type="pres">
      <dgm:prSet presAssocID="{C20D5232-0BEB-4A45-BA31-A1EF284E871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880BBD1-3D25-4953-B37B-F09C5B6F6E53}" type="pres">
      <dgm:prSet presAssocID="{AA961B7E-15E5-4B16-AD49-314643752409}" presName="composite" presStyleCnt="0"/>
      <dgm:spPr/>
    </dgm:pt>
    <dgm:pt modelId="{0D600120-6350-479A-A7E5-F62E126ACA13}" type="pres">
      <dgm:prSet presAssocID="{AA961B7E-15E5-4B16-AD49-314643752409}" presName="bentUpArrow1" presStyleLbl="alignImgPlace1" presStyleIdx="0" presStyleCnt="3" custLinFactX="-8282" custLinFactNeighborX="-100000" custLinFactNeighborY="-15135"/>
      <dgm:spPr/>
    </dgm:pt>
    <dgm:pt modelId="{8AEB32FB-5EEA-4F86-B034-4ECD0E7BE224}" type="pres">
      <dgm:prSet presAssocID="{AA961B7E-15E5-4B16-AD49-314643752409}" presName="ParentText" presStyleLbl="node1" presStyleIdx="0" presStyleCnt="4" custScaleX="293957" custScaleY="167056" custLinFactNeighborX="-506" custLinFactNeighborY="-502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958605-4413-493A-87CA-1E8B0AD3FD9D}" type="pres">
      <dgm:prSet presAssocID="{AA961B7E-15E5-4B16-AD49-31464375240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85CF911-10BE-4703-AA15-84A4737A0D30}" type="pres">
      <dgm:prSet presAssocID="{A491EBE4-0072-46FB-BB7C-5A3EF98FC2D0}" presName="sibTrans" presStyleCnt="0"/>
      <dgm:spPr/>
    </dgm:pt>
    <dgm:pt modelId="{ABE21378-4A30-4D65-AA64-BD9EDA7D7A7E}" type="pres">
      <dgm:prSet presAssocID="{048098A5-4915-4D95-9A93-5FA049FF9AE2}" presName="composite" presStyleCnt="0"/>
      <dgm:spPr/>
    </dgm:pt>
    <dgm:pt modelId="{8B14D562-7ED2-479E-B32A-2B7D896B1CE0}" type="pres">
      <dgm:prSet presAssocID="{048098A5-4915-4D95-9A93-5FA049FF9AE2}" presName="bentUpArrow1" presStyleLbl="alignImgPlace1" presStyleIdx="1" presStyleCnt="3" custLinFactX="-47537" custLinFactNeighborX="-100000" custLinFactNeighborY="1840"/>
      <dgm:spPr/>
    </dgm:pt>
    <dgm:pt modelId="{C09B3196-9032-4A10-AF57-94386EDC517F}" type="pres">
      <dgm:prSet presAssocID="{048098A5-4915-4D95-9A93-5FA049FF9AE2}" presName="ParentText" presStyleLbl="node1" presStyleIdx="1" presStyleCnt="4" custScaleX="280135" custScaleY="102822" custLinFactNeighborX="-39944" custLinFactNeighborY="40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F34F0-72A3-4561-AF22-7EE3E6CBA891}" type="pres">
      <dgm:prSet presAssocID="{048098A5-4915-4D95-9A93-5FA049FF9AE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9C40C72F-D58F-4C0C-B3FD-CFA88AF86795}" type="pres">
      <dgm:prSet presAssocID="{D781E7C8-3730-4154-B9CE-A52ECA4CF0F6}" presName="sibTrans" presStyleCnt="0"/>
      <dgm:spPr/>
    </dgm:pt>
    <dgm:pt modelId="{AFDF43C8-30EF-4F25-AA49-45882269307E}" type="pres">
      <dgm:prSet presAssocID="{7FA7889F-03F7-4AF0-9FD7-92753164307D}" presName="composite" presStyleCnt="0"/>
      <dgm:spPr/>
    </dgm:pt>
    <dgm:pt modelId="{AFF07BC7-2077-4C66-84DB-CCC62CBA1B24}" type="pres">
      <dgm:prSet presAssocID="{7FA7889F-03F7-4AF0-9FD7-92753164307D}" presName="bentUpArrow1" presStyleLbl="alignImgPlace1" presStyleIdx="2" presStyleCnt="3" custLinFactX="-67433" custLinFactNeighborX="-100000" custLinFactNeighborY="24026"/>
      <dgm:spPr/>
    </dgm:pt>
    <dgm:pt modelId="{C3B1C429-EE1A-417F-A906-783E4FC0F557}" type="pres">
      <dgm:prSet presAssocID="{7FA7889F-03F7-4AF0-9FD7-92753164307D}" presName="ParentText" presStyleLbl="node1" presStyleIdx="2" presStyleCnt="4" custScaleX="276009" custScaleY="122126" custLinFactNeighborX="-67423" custLinFactNeighborY="626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45F71-A740-4695-8C7E-1F865F309D87}" type="pres">
      <dgm:prSet presAssocID="{7FA7889F-03F7-4AF0-9FD7-92753164307D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911E8E31-40E1-44A4-8CF6-8F60AAB75CB5}" type="pres">
      <dgm:prSet presAssocID="{8485927B-CB54-4553-89AB-E3C4ECD600A4}" presName="sibTrans" presStyleCnt="0"/>
      <dgm:spPr/>
    </dgm:pt>
    <dgm:pt modelId="{AB6FFCD1-12FD-45FD-9C6D-ECA47E857138}" type="pres">
      <dgm:prSet presAssocID="{D6B66F73-413E-4613-ADD7-D8C803859175}" presName="composite" presStyleCnt="0"/>
      <dgm:spPr/>
    </dgm:pt>
    <dgm:pt modelId="{44073D47-2E5F-4D69-AB93-099E61CA3CB4}" type="pres">
      <dgm:prSet presAssocID="{D6B66F73-413E-4613-ADD7-D8C803859175}" presName="ParentText" presStyleLbl="node1" presStyleIdx="3" presStyleCnt="4" custScaleX="311236" custScaleY="134174" custLinFactNeighborX="-82941" custLinFactNeighborY="336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EB8DD5-7C2F-4BBC-9FF1-FBC66312D9AB}" type="presOf" srcId="{048098A5-4915-4D95-9A93-5FA049FF9AE2}" destId="{C09B3196-9032-4A10-AF57-94386EDC517F}" srcOrd="0" destOrd="0" presId="urn:microsoft.com/office/officeart/2005/8/layout/StepDownProcess"/>
    <dgm:cxn modelId="{3672A37F-29BC-491B-AEB6-EF5AE4BF9185}" type="presOf" srcId="{7FA7889F-03F7-4AF0-9FD7-92753164307D}" destId="{C3B1C429-EE1A-417F-A906-783E4FC0F557}" srcOrd="0" destOrd="0" presId="urn:microsoft.com/office/officeart/2005/8/layout/StepDownProcess"/>
    <dgm:cxn modelId="{A180E2EE-C9DA-4FB1-BCD2-A0C0B03A1F16}" type="presOf" srcId="{AA961B7E-15E5-4B16-AD49-314643752409}" destId="{8AEB32FB-5EEA-4F86-B034-4ECD0E7BE224}" srcOrd="0" destOrd="0" presId="urn:microsoft.com/office/officeart/2005/8/layout/StepDownProcess"/>
    <dgm:cxn modelId="{169D285C-6342-48A3-B97C-2BAF8BA90564}" type="presOf" srcId="{C20D5232-0BEB-4A45-BA31-A1EF284E8718}" destId="{E8A75E62-E4A7-4FA9-895D-06C8BC0FE32C}" srcOrd="0" destOrd="0" presId="urn:microsoft.com/office/officeart/2005/8/layout/StepDownProcess"/>
    <dgm:cxn modelId="{96C398E5-6918-479D-BBD4-67AAE64FC679}" srcId="{C20D5232-0BEB-4A45-BA31-A1EF284E8718}" destId="{7FA7889F-03F7-4AF0-9FD7-92753164307D}" srcOrd="2" destOrd="0" parTransId="{AC461562-2A32-4A69-9158-57BE202F563D}" sibTransId="{8485927B-CB54-4553-89AB-E3C4ECD600A4}"/>
    <dgm:cxn modelId="{77FD5433-E233-4F96-9792-11291DF210C3}" srcId="{C20D5232-0BEB-4A45-BA31-A1EF284E8718}" destId="{AA961B7E-15E5-4B16-AD49-314643752409}" srcOrd="0" destOrd="0" parTransId="{1BC370D1-D9AC-4C25-9CC0-922F24C307CC}" sibTransId="{A491EBE4-0072-46FB-BB7C-5A3EF98FC2D0}"/>
    <dgm:cxn modelId="{BA1A9D36-C653-4D5D-9A10-BC3988D695A4}" type="presOf" srcId="{D6B66F73-413E-4613-ADD7-D8C803859175}" destId="{44073D47-2E5F-4D69-AB93-099E61CA3CB4}" srcOrd="0" destOrd="0" presId="urn:microsoft.com/office/officeart/2005/8/layout/StepDownProcess"/>
    <dgm:cxn modelId="{E916F4B9-C1CF-4F6F-B729-5F1BDF7EB274}" srcId="{C20D5232-0BEB-4A45-BA31-A1EF284E8718}" destId="{D6B66F73-413E-4613-ADD7-D8C803859175}" srcOrd="3" destOrd="0" parTransId="{A4A49454-DEF0-43F3-B7FF-2B20449555EF}" sibTransId="{9177A448-6DF5-43EE-B004-2E98F024D8BD}"/>
    <dgm:cxn modelId="{4814D5FF-566F-4C1B-BDEA-0CBC1CE4131B}" srcId="{C20D5232-0BEB-4A45-BA31-A1EF284E8718}" destId="{048098A5-4915-4D95-9A93-5FA049FF9AE2}" srcOrd="1" destOrd="0" parTransId="{E9B09233-DC94-4F7A-9722-43E49B03B7B3}" sibTransId="{D781E7C8-3730-4154-B9CE-A52ECA4CF0F6}"/>
    <dgm:cxn modelId="{C0A3E397-A8F4-4F69-9354-8A8E52665473}" type="presParOf" srcId="{E8A75E62-E4A7-4FA9-895D-06C8BC0FE32C}" destId="{9880BBD1-3D25-4953-B37B-F09C5B6F6E53}" srcOrd="0" destOrd="0" presId="urn:microsoft.com/office/officeart/2005/8/layout/StepDownProcess"/>
    <dgm:cxn modelId="{239CB4C8-8301-4D23-91A1-D522A08AB720}" type="presParOf" srcId="{9880BBD1-3D25-4953-B37B-F09C5B6F6E53}" destId="{0D600120-6350-479A-A7E5-F62E126ACA13}" srcOrd="0" destOrd="0" presId="urn:microsoft.com/office/officeart/2005/8/layout/StepDownProcess"/>
    <dgm:cxn modelId="{E6534696-C716-442B-B2DC-86735633647B}" type="presParOf" srcId="{9880BBD1-3D25-4953-B37B-F09C5B6F6E53}" destId="{8AEB32FB-5EEA-4F86-B034-4ECD0E7BE224}" srcOrd="1" destOrd="0" presId="urn:microsoft.com/office/officeart/2005/8/layout/StepDownProcess"/>
    <dgm:cxn modelId="{F6F7735A-5864-4618-A311-053400EB10B7}" type="presParOf" srcId="{9880BBD1-3D25-4953-B37B-F09C5B6F6E53}" destId="{58958605-4413-493A-87CA-1E8B0AD3FD9D}" srcOrd="2" destOrd="0" presId="urn:microsoft.com/office/officeart/2005/8/layout/StepDownProcess"/>
    <dgm:cxn modelId="{7853DB97-C58E-495A-8D65-DDB7772A99A0}" type="presParOf" srcId="{E8A75E62-E4A7-4FA9-895D-06C8BC0FE32C}" destId="{485CF911-10BE-4703-AA15-84A4737A0D30}" srcOrd="1" destOrd="0" presId="urn:microsoft.com/office/officeart/2005/8/layout/StepDownProcess"/>
    <dgm:cxn modelId="{EAAAC400-C359-417C-B5CF-D8108BE51211}" type="presParOf" srcId="{E8A75E62-E4A7-4FA9-895D-06C8BC0FE32C}" destId="{ABE21378-4A30-4D65-AA64-BD9EDA7D7A7E}" srcOrd="2" destOrd="0" presId="urn:microsoft.com/office/officeart/2005/8/layout/StepDownProcess"/>
    <dgm:cxn modelId="{8BA1D2DE-7CDE-4925-A473-22773318A0B7}" type="presParOf" srcId="{ABE21378-4A30-4D65-AA64-BD9EDA7D7A7E}" destId="{8B14D562-7ED2-479E-B32A-2B7D896B1CE0}" srcOrd="0" destOrd="0" presId="urn:microsoft.com/office/officeart/2005/8/layout/StepDownProcess"/>
    <dgm:cxn modelId="{EDF43E29-B989-4F50-9805-77EEBF9D5E0F}" type="presParOf" srcId="{ABE21378-4A30-4D65-AA64-BD9EDA7D7A7E}" destId="{C09B3196-9032-4A10-AF57-94386EDC517F}" srcOrd="1" destOrd="0" presId="urn:microsoft.com/office/officeart/2005/8/layout/StepDownProcess"/>
    <dgm:cxn modelId="{740A26A1-4949-495C-A360-1C831ABEBC0D}" type="presParOf" srcId="{ABE21378-4A30-4D65-AA64-BD9EDA7D7A7E}" destId="{FFDF34F0-72A3-4561-AF22-7EE3E6CBA891}" srcOrd="2" destOrd="0" presId="urn:microsoft.com/office/officeart/2005/8/layout/StepDownProcess"/>
    <dgm:cxn modelId="{A838F4E5-742C-49E2-A1A2-2530CD76C7E9}" type="presParOf" srcId="{E8A75E62-E4A7-4FA9-895D-06C8BC0FE32C}" destId="{9C40C72F-D58F-4C0C-B3FD-CFA88AF86795}" srcOrd="3" destOrd="0" presId="urn:microsoft.com/office/officeart/2005/8/layout/StepDownProcess"/>
    <dgm:cxn modelId="{3805D87D-7DCE-4F2D-9069-867F8DA60189}" type="presParOf" srcId="{E8A75E62-E4A7-4FA9-895D-06C8BC0FE32C}" destId="{AFDF43C8-30EF-4F25-AA49-45882269307E}" srcOrd="4" destOrd="0" presId="urn:microsoft.com/office/officeart/2005/8/layout/StepDownProcess"/>
    <dgm:cxn modelId="{5279E818-4701-46E9-BD11-79FCF89D2770}" type="presParOf" srcId="{AFDF43C8-30EF-4F25-AA49-45882269307E}" destId="{AFF07BC7-2077-4C66-84DB-CCC62CBA1B24}" srcOrd="0" destOrd="0" presId="urn:microsoft.com/office/officeart/2005/8/layout/StepDownProcess"/>
    <dgm:cxn modelId="{376CEF25-BD33-4298-88E4-2801F341E348}" type="presParOf" srcId="{AFDF43C8-30EF-4F25-AA49-45882269307E}" destId="{C3B1C429-EE1A-417F-A906-783E4FC0F557}" srcOrd="1" destOrd="0" presId="urn:microsoft.com/office/officeart/2005/8/layout/StepDownProcess"/>
    <dgm:cxn modelId="{4F333C73-79F4-4D56-8F9E-1FD2676ADF12}" type="presParOf" srcId="{AFDF43C8-30EF-4F25-AA49-45882269307E}" destId="{76845F71-A740-4695-8C7E-1F865F309D87}" srcOrd="2" destOrd="0" presId="urn:microsoft.com/office/officeart/2005/8/layout/StepDownProcess"/>
    <dgm:cxn modelId="{575BC819-A11E-424E-998E-3177C05595F6}" type="presParOf" srcId="{E8A75E62-E4A7-4FA9-895D-06C8BC0FE32C}" destId="{911E8E31-40E1-44A4-8CF6-8F60AAB75CB5}" srcOrd="5" destOrd="0" presId="urn:microsoft.com/office/officeart/2005/8/layout/StepDownProcess"/>
    <dgm:cxn modelId="{1E86BBFF-3B1E-4E66-BA17-05AC25BCE8B6}" type="presParOf" srcId="{E8A75E62-E4A7-4FA9-895D-06C8BC0FE32C}" destId="{AB6FFCD1-12FD-45FD-9C6D-ECA47E857138}" srcOrd="6" destOrd="0" presId="urn:microsoft.com/office/officeart/2005/8/layout/StepDownProcess"/>
    <dgm:cxn modelId="{1906D855-3E2D-4C24-9C8F-5FBE1D351FEA}" type="presParOf" srcId="{AB6FFCD1-12FD-45FD-9C6D-ECA47E857138}" destId="{44073D47-2E5F-4D69-AB93-099E61CA3CB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00120-6350-479A-A7E5-F62E126ACA13}">
      <dsp:nvSpPr>
        <dsp:cNvPr id="0" name=""/>
        <dsp:cNvSpPr/>
      </dsp:nvSpPr>
      <dsp:spPr>
        <a:xfrm rot="5400000">
          <a:off x="481570" y="1272004"/>
          <a:ext cx="715296" cy="8143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EB32FB-5EEA-4F86-B034-4ECD0E7BE224}">
      <dsp:nvSpPr>
        <dsp:cNvPr id="0" name=""/>
        <dsp:cNvSpPr/>
      </dsp:nvSpPr>
      <dsp:spPr>
        <a:xfrm>
          <a:off x="0" y="0"/>
          <a:ext cx="3539649" cy="1408044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Выяснение общих свойств нашей планеты и основных внешних черт ее поверхности</a:t>
          </a:r>
        </a:p>
      </dsp:txBody>
      <dsp:txXfrm>
        <a:off x="68747" y="68747"/>
        <a:ext cx="3402155" cy="1270550"/>
      </dsp:txXfrm>
    </dsp:sp>
    <dsp:sp modelId="{58958605-4413-493A-87CA-1E8B0AD3FD9D}">
      <dsp:nvSpPr>
        <dsp:cNvPr id="0" name=""/>
        <dsp:cNvSpPr/>
      </dsp:nvSpPr>
      <dsp:spPr>
        <a:xfrm>
          <a:off x="2377982" y="667729"/>
          <a:ext cx="875775" cy="681234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4D562-7ED2-479E-B32A-2B7D896B1CE0}">
      <dsp:nvSpPr>
        <dsp:cNvPr id="0" name=""/>
        <dsp:cNvSpPr/>
      </dsp:nvSpPr>
      <dsp:spPr>
        <a:xfrm rot="5400000">
          <a:off x="1777714" y="2352126"/>
          <a:ext cx="715296" cy="8143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5370"/>
            <a:satOff val="-241"/>
            <a:lumOff val="76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09B3196-9032-4A10-AF57-94386EDC517F}">
      <dsp:nvSpPr>
        <dsp:cNvPr id="0" name=""/>
        <dsp:cNvSpPr/>
      </dsp:nvSpPr>
      <dsp:spPr>
        <a:xfrm>
          <a:off x="1224138" y="1537548"/>
          <a:ext cx="3373213" cy="866643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13333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Изучение отдельных элементов природы</a:t>
          </a:r>
          <a:endParaRPr lang="ru-RU" sz="1800" kern="1200" dirty="0"/>
        </a:p>
      </dsp:txBody>
      <dsp:txXfrm>
        <a:off x="1266452" y="1579862"/>
        <a:ext cx="3288585" cy="782015"/>
      </dsp:txXfrm>
    </dsp:sp>
    <dsp:sp modelId="{FFDF34F0-72A3-4561-AF22-7EE3E6CBA891}">
      <dsp:nvSpPr>
        <dsp:cNvPr id="0" name=""/>
        <dsp:cNvSpPr/>
      </dsp:nvSpPr>
      <dsp:spPr>
        <a:xfrm>
          <a:off x="3993795" y="1626429"/>
          <a:ext cx="875775" cy="681234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07BC7-2077-4C66-84DB-CCC62CBA1B24}">
      <dsp:nvSpPr>
        <dsp:cNvPr id="0" name=""/>
        <dsp:cNvSpPr/>
      </dsp:nvSpPr>
      <dsp:spPr>
        <a:xfrm rot="5400000">
          <a:off x="3289883" y="3550874"/>
          <a:ext cx="715296" cy="81433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0739"/>
            <a:satOff val="-481"/>
            <a:lumOff val="1537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3B1C429-EE1A-417F-A906-783E4FC0F557}">
      <dsp:nvSpPr>
        <dsp:cNvPr id="0" name=""/>
        <dsp:cNvSpPr/>
      </dsp:nvSpPr>
      <dsp:spPr>
        <a:xfrm>
          <a:off x="2592285" y="2545665"/>
          <a:ext cx="3323530" cy="1029348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26667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Установление взаимных связей между отдельными элементами природы</a:t>
          </a:r>
        </a:p>
      </dsp:txBody>
      <dsp:txXfrm>
        <a:off x="2642543" y="2595923"/>
        <a:ext cx="3223014" cy="928832"/>
      </dsp:txXfrm>
    </dsp:sp>
    <dsp:sp modelId="{76845F71-A740-4695-8C7E-1F865F309D87}">
      <dsp:nvSpPr>
        <dsp:cNvPr id="0" name=""/>
        <dsp:cNvSpPr/>
      </dsp:nvSpPr>
      <dsp:spPr>
        <a:xfrm>
          <a:off x="5667986" y="2666482"/>
          <a:ext cx="875775" cy="681234"/>
        </a:xfrm>
        <a:prstGeom prst="rect">
          <a:avLst/>
        </a:prstGeom>
        <a:noFill/>
        <a:ln w="12700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73D47-2E5F-4D69-AB93-099E61CA3CB4}">
      <dsp:nvSpPr>
        <dsp:cNvPr id="0" name=""/>
        <dsp:cNvSpPr/>
      </dsp:nvSpPr>
      <dsp:spPr>
        <a:xfrm>
          <a:off x="4104458" y="3816425"/>
          <a:ext cx="3747712" cy="1130896"/>
        </a:xfrm>
        <a:prstGeom prst="roundRect">
          <a:avLst>
            <a:gd name="adj" fmla="val 16670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Исследование географических комплексов или </a:t>
          </a:r>
          <a:r>
            <a:rPr lang="ru-RU" sz="1800" kern="1200" dirty="0" err="1" smtClean="0"/>
            <a:t>геосистем</a:t>
          </a:r>
          <a:endParaRPr lang="ru-RU" sz="1800" kern="1200" dirty="0"/>
        </a:p>
      </dsp:txBody>
      <dsp:txXfrm>
        <a:off x="4159674" y="3871641"/>
        <a:ext cx="3637280" cy="1020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22FC-6253-43A4-ADD2-814B76345937}" type="datetimeFigureOut">
              <a:rPr lang="ru-RU" smtClean="0"/>
              <a:t>07.05.2014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AFC3D-5D26-4D3A-BC7A-38CBF674A04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4459"/>
            <a:ext cx="8064896" cy="619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784976" cy="396044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66FF99"/>
                </a:solidFill>
              </a:rPr>
              <a:t>Предмет и задачи курса.</a:t>
            </a:r>
            <a:br>
              <a:rPr lang="ru-RU" sz="5400" b="1" dirty="0" smtClean="0">
                <a:solidFill>
                  <a:srgbClr val="66FF99"/>
                </a:solidFill>
              </a:rPr>
            </a:br>
            <a:r>
              <a:rPr lang="ru-RU" sz="5400" b="1" dirty="0" smtClean="0">
                <a:solidFill>
                  <a:srgbClr val="66FF99"/>
                </a:solidFill>
              </a:rPr>
              <a:t>Основные этапы развития географии</a:t>
            </a:r>
            <a:endParaRPr lang="ru-RU" sz="5400" b="1" dirty="0">
              <a:solidFill>
                <a:srgbClr val="66FF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949280"/>
            <a:ext cx="3960440" cy="648072"/>
          </a:xfrm>
        </p:spPr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Подготовила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ассистент кафедры географии  Ю.С.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Зезюлина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125113" cy="924475"/>
          </a:xfrm>
        </p:spPr>
        <p:txBody>
          <a:bodyPr/>
          <a:lstStyle/>
          <a:p>
            <a:r>
              <a:rPr lang="ru-RU" sz="4000" b="1" dirty="0" smtClean="0"/>
              <a:t>План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1"/>
            <a:ext cx="8568951" cy="482453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1. Цели, задачи и содержание курса</a:t>
            </a:r>
          </a:p>
          <a:p>
            <a:pPr marL="0" indent="0">
              <a:buNone/>
            </a:pPr>
            <a:endParaRPr lang="ru-RU" sz="1200" b="1" dirty="0" smtClean="0"/>
          </a:p>
          <a:p>
            <a:r>
              <a:rPr lang="ru-RU" sz="2800" b="1" dirty="0" smtClean="0"/>
              <a:t>2. Категории «наука», «теория», «практика», «методология», «история»</a:t>
            </a:r>
          </a:p>
          <a:p>
            <a:pPr marL="0" indent="0">
              <a:buNone/>
            </a:pPr>
            <a:endParaRPr lang="ru-RU" sz="1200" b="1" dirty="0" smtClean="0"/>
          </a:p>
          <a:p>
            <a:r>
              <a:rPr lang="ru-RU" sz="2800" b="1" dirty="0" smtClean="0"/>
              <a:t>3. Основные этапы развития географии (по А.Г. Исаченко)</a:t>
            </a:r>
          </a:p>
          <a:p>
            <a:pPr marL="0" indent="0">
              <a:buNone/>
            </a:pPr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36394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125113" cy="92447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66FF99"/>
                </a:solidFill>
              </a:rPr>
              <a:t>1. Цели, задачи и содержание курса</a:t>
            </a:r>
            <a:br>
              <a:rPr lang="ru-RU" b="1" dirty="0">
                <a:solidFill>
                  <a:srgbClr val="66FF99"/>
                </a:solidFill>
              </a:rPr>
            </a:br>
            <a:endParaRPr lang="ru-RU" dirty="0">
              <a:solidFill>
                <a:srgbClr val="66FF9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7811027" cy="540059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1900" b="1" u="sng" dirty="0" smtClean="0">
                <a:solidFill>
                  <a:schemeClr val="bg1"/>
                </a:solidFill>
              </a:rPr>
              <a:t>Цель курса «История и методология географии»:</a:t>
            </a:r>
          </a:p>
          <a:p>
            <a:pPr>
              <a:buFontTx/>
              <a:buChar char="-"/>
            </a:pPr>
            <a:r>
              <a:rPr lang="ru-RU" sz="1900" dirty="0" smtClean="0"/>
              <a:t>Овладение знаниями в области истории, методологии и теории современной географии.</a:t>
            </a:r>
          </a:p>
          <a:p>
            <a:pPr>
              <a:buFontTx/>
              <a:buChar char="-"/>
            </a:pPr>
            <a:endParaRPr lang="ru-RU" sz="1900" dirty="0"/>
          </a:p>
          <a:p>
            <a:pPr marL="0" indent="0">
              <a:buNone/>
            </a:pPr>
            <a:r>
              <a:rPr lang="ru-RU" sz="1900" b="1" u="sng" dirty="0" smtClean="0">
                <a:solidFill>
                  <a:schemeClr val="bg1"/>
                </a:solidFill>
              </a:rPr>
              <a:t>Задачи:</a:t>
            </a:r>
          </a:p>
          <a:p>
            <a:pPr>
              <a:buFontTx/>
              <a:buChar char="-"/>
            </a:pPr>
            <a:r>
              <a:rPr lang="ru-RU" sz="1900" dirty="0" smtClean="0"/>
              <a:t>Ознакомление с основными этапами развития географии с древнейших времен до настоящего времени; </a:t>
            </a:r>
          </a:p>
          <a:p>
            <a:pPr>
              <a:buFontTx/>
              <a:buChar char="-"/>
            </a:pPr>
            <a:r>
              <a:rPr lang="ru-RU" sz="1900" dirty="0" smtClean="0"/>
              <a:t>Раскрытие противоречий, ведущих тенденций и </a:t>
            </a:r>
            <a:r>
              <a:rPr lang="ru-RU" sz="1900" dirty="0" err="1" smtClean="0"/>
              <a:t>парадигмальных</a:t>
            </a:r>
            <a:r>
              <a:rPr lang="ru-RU" sz="1900" dirty="0" smtClean="0"/>
              <a:t> сдвигов в определении объекта, предмета, целей и метода географических исследований;</a:t>
            </a:r>
          </a:p>
          <a:p>
            <a:pPr>
              <a:buFontTx/>
              <a:buChar char="-"/>
            </a:pPr>
            <a:r>
              <a:rPr lang="ru-RU" sz="1900" dirty="0" smtClean="0"/>
              <a:t>Раскрытие содержания научных теорий, концепций и гипотез, составляющих теоретическое ядро современной физической и экономической географии и современного научного мировоззрения в целом.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5814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752" r="98120"/>
                    </a14:imgEffect>
                    <a14:imgEffect>
                      <a14:colorTemperature colorTemp="53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1569"/>
            <a:ext cx="7776864" cy="6652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667011" cy="5184576"/>
          </a:xfrm>
        </p:spPr>
        <p:txBody>
          <a:bodyPr anchor="t"/>
          <a:lstStyle/>
          <a:p>
            <a:pPr algn="ctr"/>
            <a:r>
              <a:rPr lang="ru-RU" dirty="0" smtClean="0"/>
              <a:t>Курс «История и методология географии» охватывает историю географической науки и ее методологию, анализ современного состояния и прогноз развития географии.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31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66FF99"/>
                </a:solidFill>
              </a:rPr>
              <a:t>2. Категории </a:t>
            </a:r>
            <a:r>
              <a:rPr lang="ru-RU" b="1" dirty="0">
                <a:solidFill>
                  <a:srgbClr val="66FF99"/>
                </a:solidFill>
              </a:rPr>
              <a:t>«наука», «теория», «практика», «методология», «история»</a:t>
            </a:r>
            <a:br>
              <a:rPr lang="ru-RU" b="1" dirty="0">
                <a:solidFill>
                  <a:srgbClr val="66FF99"/>
                </a:solidFill>
              </a:rPr>
            </a:br>
            <a:endParaRPr lang="ru-RU" dirty="0">
              <a:solidFill>
                <a:srgbClr val="66FF99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51520" y="1809749"/>
            <a:ext cx="4229199" cy="4859611"/>
          </a:xfrm>
        </p:spPr>
        <p:txBody>
          <a:bodyPr anchor="t"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Наука </a:t>
            </a:r>
            <a:r>
              <a:rPr lang="ru-RU" sz="2400" dirty="0" smtClean="0"/>
              <a:t>– сфера человеческой деятельности, функцией которой является выработка и теоретическая систематизация объективных знаний о действительности; одна из форм общественного сознания.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499992" y="1809748"/>
            <a:ext cx="3888433" cy="4859611"/>
          </a:xfrm>
        </p:spPr>
        <p:txBody>
          <a:bodyPr anchor="t"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Теория </a:t>
            </a:r>
            <a:r>
              <a:rPr lang="ru-RU" sz="2400" dirty="0" smtClean="0"/>
              <a:t>– система основных идей в той или иной отрасли знания; форма научного знания, дающая целостное представление о закономерностях и существенных связях действительности.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29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96944" cy="1411559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Практика </a:t>
            </a:r>
            <a:r>
              <a:rPr lang="ru-RU" sz="2400" dirty="0" smtClean="0"/>
              <a:t>– материальная, целеполагающая деятельность людей; освоение и преобразование объективной действительности; всеобщая основа развития человеческого общества и познания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01207" cy="4536504"/>
          </a:xfrm>
        </p:spPr>
        <p:txBody>
          <a:bodyPr anchor="t"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Методология</a:t>
            </a:r>
            <a:r>
              <a:rPr lang="ru-RU" sz="2400" dirty="0" smtClean="0"/>
              <a:t> – учение о структуре, логической организации, методах и средствах деятельности. </a:t>
            </a:r>
          </a:p>
          <a:p>
            <a:r>
              <a:rPr lang="ru-RU" sz="2400" b="1" dirty="0" smtClean="0">
                <a:solidFill>
                  <a:schemeClr val="bg1"/>
                </a:solidFill>
              </a:rPr>
              <a:t>Методология науки</a:t>
            </a:r>
            <a:r>
              <a:rPr lang="ru-RU" sz="2400" dirty="0" smtClean="0"/>
              <a:t> – это учение о принципах построения, формах и способах научного познания.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63280" y="1988840"/>
            <a:ext cx="3725143" cy="4680519"/>
          </a:xfrm>
        </p:spPr>
        <p:txBody>
          <a:bodyPr anchor="t"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История</a:t>
            </a:r>
            <a:r>
              <a:rPr lang="ru-RU" sz="2400" dirty="0" smtClean="0"/>
              <a:t> – процесс развития науки и общества; комплекс общественных наук, изучающих прошлое человечества во всей его конкретности и многообразии.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1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66FF99"/>
                </a:solidFill>
              </a:rPr>
              <a:t>3. Основные этапы развития географии </a:t>
            </a:r>
            <a:r>
              <a:rPr lang="ru-RU" b="1" dirty="0" smtClean="0">
                <a:solidFill>
                  <a:srgbClr val="66FF99"/>
                </a:solidFill>
              </a:rPr>
              <a:t/>
            </a:r>
            <a:br>
              <a:rPr lang="ru-RU" b="1" dirty="0" smtClean="0">
                <a:solidFill>
                  <a:srgbClr val="66FF99"/>
                </a:solidFill>
              </a:rPr>
            </a:br>
            <a:r>
              <a:rPr lang="ru-RU" b="1" dirty="0" smtClean="0">
                <a:solidFill>
                  <a:srgbClr val="66FF99"/>
                </a:solidFill>
              </a:rPr>
              <a:t>(</a:t>
            </a:r>
            <a:r>
              <a:rPr lang="ru-RU" b="1" dirty="0">
                <a:solidFill>
                  <a:srgbClr val="66FF99"/>
                </a:solidFill>
              </a:rPr>
              <a:t>по А.Г. Исаченко)</a:t>
            </a:r>
            <a:br>
              <a:rPr lang="ru-RU" b="1" dirty="0">
                <a:solidFill>
                  <a:srgbClr val="66FF99"/>
                </a:solidFill>
              </a:rPr>
            </a:br>
            <a:endParaRPr lang="ru-RU" dirty="0">
              <a:solidFill>
                <a:srgbClr val="66FF99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956111"/>
              </p:ext>
            </p:extLst>
          </p:nvPr>
        </p:nvGraphicFramePr>
        <p:xfrm>
          <a:off x="107504" y="1772816"/>
          <a:ext cx="8856984" cy="4968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7534" b="76712" l="19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996" r="68516" b="24989"/>
          <a:stretch/>
        </p:blipFill>
        <p:spPr bwMode="auto">
          <a:xfrm>
            <a:off x="5868144" y="1844824"/>
            <a:ext cx="2520280" cy="3317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3216" b="68454" l="37069" r="663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405" t="17561" r="29961" b="25891"/>
          <a:stretch/>
        </p:blipFill>
        <p:spPr bwMode="auto">
          <a:xfrm>
            <a:off x="-108520" y="3968386"/>
            <a:ext cx="2589684" cy="2855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66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7e839a83d6c1514068ec077acfed996db583"/>
</p:tagLst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4F4F4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D9F79E6-DF96-453F-B0D2-5A148E848701}"/>
</file>

<file path=customXml/itemProps2.xml><?xml version="1.0" encoding="utf-8"?>
<ds:datastoreItem xmlns:ds="http://schemas.openxmlformats.org/officeDocument/2006/customXml" ds:itemID="{048DE76A-52EB-4332-A024-E8318A5D8AF0}"/>
</file>

<file path=customXml/itemProps3.xml><?xml version="1.0" encoding="utf-8"?>
<ds:datastoreItem xmlns:ds="http://schemas.openxmlformats.org/officeDocument/2006/customXml" ds:itemID="{0C4FAA4B-7ABF-47F2-A419-C865811620EC}"/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111</TotalTime>
  <Words>335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Предмет и задачи курса. Основные этапы развития географии</vt:lpstr>
      <vt:lpstr>План</vt:lpstr>
      <vt:lpstr>1. Цели, задачи и содержание курса </vt:lpstr>
      <vt:lpstr>Курс «История и методология географии» охватывает историю географической науки и ее методологию, анализ современного состояния и прогноз развития географии.</vt:lpstr>
      <vt:lpstr>2. Категории «наука», «теория», «практика», «методология», «история» </vt:lpstr>
      <vt:lpstr>Практика – материальная, целеполагающая деятельность людей; освоение и преобразование объективной действительности; всеобщая основа развития человеческого общества и познания.</vt:lpstr>
      <vt:lpstr>3. Основные этапы развития географии  (по А.Г. Исаченко)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 и задачи курса. Основные этапы развития географии</dc:title>
  <dc:creator>Admin</dc:creator>
  <cp:lastModifiedBy>Admin</cp:lastModifiedBy>
  <cp:revision>14</cp:revision>
  <dcterms:created xsi:type="dcterms:W3CDTF">2014-05-06T13:56:53Z</dcterms:created>
  <dcterms:modified xsi:type="dcterms:W3CDTF">2014-05-07T15:41:05Z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