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6"/>
  </p:notesMasterIdLst>
  <p:handoutMasterIdLst>
    <p:handoutMasterId r:id="rId27"/>
  </p:handoutMasterIdLst>
  <p:sldIdLst>
    <p:sldId id="256" r:id="rId2"/>
    <p:sldId id="332" r:id="rId3"/>
    <p:sldId id="269" r:id="rId4"/>
    <p:sldId id="314" r:id="rId5"/>
    <p:sldId id="315" r:id="rId6"/>
    <p:sldId id="333" r:id="rId7"/>
    <p:sldId id="371" r:id="rId8"/>
    <p:sldId id="318" r:id="rId9"/>
    <p:sldId id="319" r:id="rId10"/>
    <p:sldId id="392" r:id="rId11"/>
    <p:sldId id="373" r:id="rId12"/>
    <p:sldId id="376" r:id="rId13"/>
    <p:sldId id="377" r:id="rId14"/>
    <p:sldId id="379" r:id="rId15"/>
    <p:sldId id="383" r:id="rId16"/>
    <p:sldId id="387" r:id="rId17"/>
    <p:sldId id="374" r:id="rId18"/>
    <p:sldId id="375" r:id="rId19"/>
    <p:sldId id="389" r:id="rId20"/>
    <p:sldId id="395" r:id="rId21"/>
    <p:sldId id="390" r:id="rId22"/>
    <p:sldId id="391" r:id="rId23"/>
    <p:sldId id="393" r:id="rId24"/>
    <p:sldId id="394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E473"/>
    <a:srgbClr val="FFFF66"/>
    <a:srgbClr val="0032A2"/>
    <a:srgbClr val="003FCC"/>
    <a:srgbClr val="FFFFFF"/>
    <a:srgbClr val="FFCC00"/>
    <a:srgbClr val="FE4A6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536" autoAdjust="0"/>
    <p:restoredTop sz="90929"/>
  </p:normalViewPr>
  <p:slideViewPr>
    <p:cSldViewPr>
      <p:cViewPr>
        <p:scale>
          <a:sx n="95" d="100"/>
          <a:sy n="95" d="100"/>
        </p:scale>
        <p:origin x="-78" y="-72"/>
      </p:cViewPr>
      <p:guideLst>
        <p:guide orient="horz" pos="3552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6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7.xml"/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fld id="{CDD0FF91-DC05-48F3-BC81-EF6B8D7E915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noProof="0" smtClean="0"/>
              <a:t>Click to edit Master text styles</a:t>
            </a:r>
          </a:p>
          <a:p>
            <a:pPr lvl="1"/>
            <a:r>
              <a:rPr lang="en-US" altLang="ru-RU" noProof="0" smtClean="0"/>
              <a:t>Second level</a:t>
            </a:r>
          </a:p>
          <a:p>
            <a:pPr lvl="2"/>
            <a:r>
              <a:rPr lang="en-US" altLang="ru-RU" noProof="0" smtClean="0"/>
              <a:t>Third level</a:t>
            </a:r>
          </a:p>
          <a:p>
            <a:pPr lvl="3"/>
            <a:r>
              <a:rPr lang="en-US" altLang="ru-RU" noProof="0" smtClean="0"/>
              <a:t>Fourth level</a:t>
            </a:r>
          </a:p>
          <a:p>
            <a:pPr lvl="4"/>
            <a:r>
              <a:rPr lang="en-US" altLang="ru-RU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fld id="{655585CB-2084-49C6-9FB8-4BDD158339B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DEE83BE-9AD6-4ABB-B578-1F1F00E5986A}" type="slidenum">
              <a:rPr lang="en-US" altLang="ru-RU" smtClean="0">
                <a:latin typeface="Times New Roman" pitchFamily="18" charset="0"/>
              </a:rPr>
              <a:pPr/>
              <a:t>22</a:t>
            </a:fld>
            <a:endParaRPr lang="en-US" altLang="ru-RU" smtClean="0">
              <a:latin typeface="Times New Roman" pitchFamily="18" charset="0"/>
            </a:endParaRPr>
          </a:p>
        </p:txBody>
      </p:sp>
      <p:sp>
        <p:nvSpPr>
          <p:cNvPr id="289794" name="Rectangle 2"/>
          <p:cNvSpPr>
            <a:spLocks noGrp="1" noRo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D4F55-E421-4C3D-8F9B-1F3B68A6007E}" type="datetime1">
              <a:rPr lang="en-US"/>
              <a:pPr>
                <a:defRPr/>
              </a:pPr>
              <a:t>6/12/2015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9473B-9020-4061-8A16-4642332D9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728FC-1591-4B41-A647-F140B40CF377}" type="datetime1">
              <a:rPr lang="en-US"/>
              <a:pPr>
                <a:defRPr/>
              </a:pPr>
              <a:t>6/12/2015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3E0CC-9E2C-475A-B9B8-FC47EC08D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14A7D-CC59-463F-A7A0-9EE1DFB90497}" type="datetime1">
              <a:rPr lang="en-US"/>
              <a:pPr>
                <a:defRPr/>
              </a:pPr>
              <a:t>6/12/2015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23BD0-836F-4CC1-840D-E5C4995F7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3209C-443A-43E2-8B8B-72DB895A8E8F}" type="datetime1">
              <a:rPr lang="en-US"/>
              <a:pPr>
                <a:defRPr/>
              </a:pPr>
              <a:t>6/12/2015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F7689-C2C5-423D-8A73-C39D8335A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E55B5-410B-4108-9224-BC3E8913AA07}" type="datetime1">
              <a:rPr lang="en-US"/>
              <a:pPr>
                <a:defRPr/>
              </a:pPr>
              <a:t>6/12/2015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13821-F1EE-46F1-8D96-FCBC219BC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86BD8-49AB-4E86-9243-EC2483BD706B}" type="datetime1">
              <a:rPr lang="en-US"/>
              <a:pPr>
                <a:defRPr/>
              </a:pPr>
              <a:t>6/12/2015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0C2F9-E652-42A0-9340-D110CF6B6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42409-80E0-4618-A448-D3D4A9FFA190}" type="datetime1">
              <a:rPr lang="en-US"/>
              <a:pPr>
                <a:defRPr/>
              </a:pPr>
              <a:t>6/12/2015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B9822-91EE-49EF-BDA1-417ED6837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E9A5A-6FA0-4F68-9FC5-0B8369DBF0D3}" type="datetime1">
              <a:rPr lang="en-US"/>
              <a:pPr>
                <a:defRPr/>
              </a:pPr>
              <a:t>6/12/2015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AB157-6D47-400B-A962-317A4065D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53F7A-9785-405D-AC7D-F3EF54100989}" type="datetime1">
              <a:rPr lang="en-US"/>
              <a:pPr>
                <a:defRPr/>
              </a:pPr>
              <a:t>6/12/2015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820DD-1309-4787-B0B9-7A32801A2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0307A-1530-4C78-92B8-95037BC87A61}" type="datetime1">
              <a:rPr lang="en-US"/>
              <a:pPr>
                <a:defRPr/>
              </a:pPr>
              <a:t>6/12/2015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CBFD0-6C14-4906-AE79-9DBDD8BEB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715EF-5A34-4D31-92B7-B6C00D060EE8}" type="datetime1">
              <a:rPr lang="en-US"/>
              <a:pPr>
                <a:defRPr/>
              </a:pPr>
              <a:t>6/12/2015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BFC1C-86B0-48CE-9FEA-6ED1BEED1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0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AB194CF-0FC1-4B88-97A9-306080D2381A}" type="datetime1">
              <a:rPr lang="en-US"/>
              <a:pPr>
                <a:defRPr/>
              </a:pPr>
              <a:t>6/12/2015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000"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0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0CC7665-CB53-4520-B12A-2472EF40D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4" r:id="rId3"/>
    <p:sldLayoutId id="2147483671" r:id="rId4"/>
    <p:sldLayoutId id="2147483670" r:id="rId5"/>
    <p:sldLayoutId id="2147483669" r:id="rId6"/>
    <p:sldLayoutId id="2147483675" r:id="rId7"/>
    <p:sldLayoutId id="2147483676" r:id="rId8"/>
    <p:sldLayoutId id="2147483677" r:id="rId9"/>
    <p:sldLayoutId id="2147483668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584325"/>
            <a:ext cx="8458200" cy="2297113"/>
          </a:xfrm>
        </p:spPr>
        <p:txBody>
          <a:bodyPr/>
          <a:lstStyle/>
          <a:p>
            <a:r>
              <a:rPr lang="en-US" altLang="en-US" sz="4800" smtClean="0"/>
              <a:t>ArcGIS</a:t>
            </a:r>
            <a:r>
              <a:rPr lang="ru-RU" altLang="en-US" sz="4800" smtClean="0"/>
              <a:t/>
            </a:r>
            <a:br>
              <a:rPr lang="ru-RU" altLang="en-US" sz="4800" smtClean="0"/>
            </a:br>
            <a:r>
              <a:rPr lang="ru-RU" altLang="en-US" sz="4800" smtClean="0"/>
              <a:t>семейство программных продуктов </a:t>
            </a:r>
            <a:r>
              <a:rPr lang="en-US" altLang="en-US" sz="4800" smtClean="0"/>
              <a:t>ESRI</a:t>
            </a:r>
          </a:p>
        </p:txBody>
      </p:sp>
      <p:sp>
        <p:nvSpPr>
          <p:cNvPr id="1536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4419600"/>
            <a:ext cx="5029200" cy="1295400"/>
          </a:xfrm>
        </p:spPr>
        <p:txBody>
          <a:bodyPr/>
          <a:lstStyle/>
          <a:p>
            <a:r>
              <a:rPr lang="ru-RU" altLang="ru-RU" smtClean="0">
                <a:solidFill>
                  <a:srgbClr val="FFFF00"/>
                </a:solidFill>
              </a:rPr>
              <a:t>Презентация по ГИС-технологиям</a:t>
            </a:r>
            <a:endParaRPr lang="en-US" altLang="ru-RU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6225"/>
            <a:ext cx="5943600" cy="1382713"/>
          </a:xfrm>
        </p:spPr>
        <p:txBody>
          <a:bodyPr/>
          <a:lstStyle/>
          <a:p>
            <a:r>
              <a:rPr lang="ru-RU" altLang="ru-RU" sz="2800" smtClean="0"/>
              <a:t>Три основных топологических концепции </a:t>
            </a:r>
            <a:r>
              <a:rPr lang="en-US" altLang="ru-RU" sz="2800" smtClean="0"/>
              <a:t>ArcInfo </a:t>
            </a:r>
            <a:r>
              <a:rPr lang="ru-RU" altLang="ru-RU" sz="2800" smtClean="0"/>
              <a:t/>
            </a:r>
            <a:br>
              <a:rPr lang="ru-RU" altLang="ru-RU" sz="2800" smtClean="0"/>
            </a:br>
            <a:r>
              <a:rPr lang="en-US" altLang="ru-RU" sz="2800" smtClean="0"/>
              <a:t>(</a:t>
            </a:r>
            <a:r>
              <a:rPr lang="ru-RU" altLang="ru-RU" sz="2800" smtClean="0"/>
              <a:t>для покрытий</a:t>
            </a:r>
            <a:r>
              <a:rPr lang="en-US" altLang="ru-RU" sz="2800" smtClean="0"/>
              <a:t>)</a:t>
            </a:r>
            <a:endParaRPr lang="ru-RU" altLang="ru-RU" sz="2800" smtClean="0"/>
          </a:p>
        </p:txBody>
      </p:sp>
      <p:sp>
        <p:nvSpPr>
          <p:cNvPr id="275458" name="Rectangle 3"/>
          <p:cNvSpPr>
            <a:spLocks noChangeArrowheads="1"/>
          </p:cNvSpPr>
          <p:nvPr/>
        </p:nvSpPr>
        <p:spPr bwMode="auto">
          <a:xfrm>
            <a:off x="381000" y="5562600"/>
            <a:ext cx="8839200" cy="12954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grpSp>
        <p:nvGrpSpPr>
          <p:cNvPr id="269316" name="Group 4"/>
          <p:cNvGrpSpPr>
            <a:grpSpLocks/>
          </p:cNvGrpSpPr>
          <p:nvPr/>
        </p:nvGrpSpPr>
        <p:grpSpPr bwMode="auto">
          <a:xfrm>
            <a:off x="76200" y="2133600"/>
            <a:ext cx="6172200" cy="838200"/>
            <a:chOff x="-96" y="1344"/>
            <a:chExt cx="5232" cy="528"/>
          </a:xfrm>
        </p:grpSpPr>
        <p:sp>
          <p:nvSpPr>
            <p:cNvPr id="275469" name="Rectangle 5"/>
            <p:cNvSpPr>
              <a:spLocks noChangeArrowheads="1"/>
            </p:cNvSpPr>
            <p:nvPr/>
          </p:nvSpPr>
          <p:spPr bwMode="auto">
            <a:xfrm>
              <a:off x="-96" y="1344"/>
              <a:ext cx="5232" cy="528"/>
            </a:xfrm>
            <a:prstGeom prst="rect">
              <a:avLst/>
            </a:prstGeom>
            <a:solidFill>
              <a:srgbClr val="D3E4F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275470" name="Text Box 6"/>
            <p:cNvSpPr txBox="1">
              <a:spLocks noChangeArrowheads="1"/>
            </p:cNvSpPr>
            <p:nvPr/>
          </p:nvSpPr>
          <p:spPr bwMode="auto">
            <a:xfrm>
              <a:off x="432" y="1344"/>
              <a:ext cx="350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000" b="0">
                  <a:latin typeface="Tahoma" pitchFamily="34" charset="0"/>
                </a:rPr>
                <a:t>Дуги соединяются между собой в узлах (</a:t>
              </a:r>
              <a:r>
                <a:rPr lang="ru-RU" altLang="ru-RU" sz="2800" b="0">
                  <a:latin typeface="Tahoma" pitchFamily="34" charset="0"/>
                </a:rPr>
                <a:t>связанность</a:t>
              </a:r>
              <a:r>
                <a:rPr lang="ru-RU" altLang="ru-RU" sz="2000" b="0">
                  <a:latin typeface="Tahoma" pitchFamily="34" charset="0"/>
                </a:rPr>
                <a:t>)</a:t>
              </a:r>
              <a:endParaRPr lang="en-US" altLang="ru-RU" sz="2000" b="0">
                <a:latin typeface="Tahoma" pitchFamily="34" charset="0"/>
              </a:endParaRPr>
            </a:p>
          </p:txBody>
        </p:sp>
      </p:grpSp>
      <p:grpSp>
        <p:nvGrpSpPr>
          <p:cNvPr id="269319" name="Group 7"/>
          <p:cNvGrpSpPr>
            <a:grpSpLocks/>
          </p:cNvGrpSpPr>
          <p:nvPr/>
        </p:nvGrpSpPr>
        <p:grpSpPr bwMode="auto">
          <a:xfrm>
            <a:off x="76200" y="2986088"/>
            <a:ext cx="8305800" cy="976312"/>
            <a:chOff x="-96" y="1881"/>
            <a:chExt cx="5232" cy="615"/>
          </a:xfrm>
        </p:grpSpPr>
        <p:sp>
          <p:nvSpPr>
            <p:cNvPr id="275467" name="Rectangle 8"/>
            <p:cNvSpPr>
              <a:spLocks noChangeArrowheads="1"/>
            </p:cNvSpPr>
            <p:nvPr/>
          </p:nvSpPr>
          <p:spPr bwMode="auto">
            <a:xfrm>
              <a:off x="-96" y="1968"/>
              <a:ext cx="5232" cy="528"/>
            </a:xfrm>
            <a:prstGeom prst="rect">
              <a:avLst/>
            </a:prstGeom>
            <a:solidFill>
              <a:srgbClr val="D3E4F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275468" name="Text Box 9"/>
            <p:cNvSpPr txBox="1">
              <a:spLocks noChangeArrowheads="1"/>
            </p:cNvSpPr>
            <p:nvPr/>
          </p:nvSpPr>
          <p:spPr bwMode="auto">
            <a:xfrm>
              <a:off x="432" y="1881"/>
              <a:ext cx="4512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000" b="0">
                  <a:latin typeface="Tahoma" pitchFamily="34" charset="0"/>
                </a:rPr>
                <a:t>Дуги, ограничивающие фигуру, определяют полигон</a:t>
              </a:r>
              <a:r>
                <a:rPr lang="ru-RU" altLang="ru-RU" sz="2400" b="0">
                  <a:latin typeface="Tahoma" pitchFamily="34" charset="0"/>
                </a:rPr>
                <a:t> (</a:t>
              </a:r>
              <a:r>
                <a:rPr lang="ru-RU" altLang="ru-RU" sz="2800" b="0">
                  <a:latin typeface="Tahoma" pitchFamily="34" charset="0"/>
                </a:rPr>
                <a:t>определение фигуры</a:t>
              </a:r>
              <a:r>
                <a:rPr lang="ru-RU" altLang="ru-RU" sz="2400" b="0">
                  <a:latin typeface="Tahoma" pitchFamily="34" charset="0"/>
                </a:rPr>
                <a:t>)</a:t>
              </a:r>
              <a:endParaRPr lang="en-US" altLang="ru-RU" sz="2400" b="0">
                <a:latin typeface="Tahoma" pitchFamily="34" charset="0"/>
              </a:endParaRPr>
            </a:p>
          </p:txBody>
        </p:sp>
      </p:grpSp>
      <p:grpSp>
        <p:nvGrpSpPr>
          <p:cNvPr id="269322" name="Group 10"/>
          <p:cNvGrpSpPr>
            <a:grpSpLocks/>
          </p:cNvGrpSpPr>
          <p:nvPr/>
        </p:nvGrpSpPr>
        <p:grpSpPr bwMode="auto">
          <a:xfrm>
            <a:off x="0" y="4038600"/>
            <a:ext cx="8382000" cy="914400"/>
            <a:chOff x="-144" y="2544"/>
            <a:chExt cx="5280" cy="576"/>
          </a:xfrm>
        </p:grpSpPr>
        <p:sp>
          <p:nvSpPr>
            <p:cNvPr id="275465" name="Rectangle 11"/>
            <p:cNvSpPr>
              <a:spLocks noChangeArrowheads="1"/>
            </p:cNvSpPr>
            <p:nvPr/>
          </p:nvSpPr>
          <p:spPr bwMode="auto">
            <a:xfrm>
              <a:off x="-144" y="2592"/>
              <a:ext cx="5280" cy="528"/>
            </a:xfrm>
            <a:prstGeom prst="rect">
              <a:avLst/>
            </a:prstGeom>
            <a:solidFill>
              <a:srgbClr val="D3E4F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275466" name="Text Box 12"/>
            <p:cNvSpPr txBox="1">
              <a:spLocks noChangeArrowheads="1"/>
            </p:cNvSpPr>
            <p:nvPr/>
          </p:nvSpPr>
          <p:spPr bwMode="auto">
            <a:xfrm>
              <a:off x="480" y="2544"/>
              <a:ext cx="4608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000" b="0">
                  <a:latin typeface="Tahoma" pitchFamily="34" charset="0"/>
                </a:rPr>
                <a:t>Дуги имеют направление, а также левую и правую сторону</a:t>
              </a:r>
              <a:r>
                <a:rPr lang="ru-RU" altLang="ru-RU" sz="2400" b="0">
                  <a:latin typeface="Tahoma" pitchFamily="34" charset="0"/>
                </a:rPr>
                <a:t> (</a:t>
              </a:r>
              <a:r>
                <a:rPr lang="ru-RU" altLang="ru-RU" sz="2800" b="0">
                  <a:latin typeface="Tahoma" pitchFamily="34" charset="0"/>
                </a:rPr>
                <a:t>непрерывность</a:t>
              </a:r>
              <a:r>
                <a:rPr lang="ru-RU" altLang="ru-RU" sz="2400" b="0">
                  <a:latin typeface="Tahoma" pitchFamily="34" charset="0"/>
                </a:rPr>
                <a:t>)</a:t>
              </a:r>
              <a:endParaRPr lang="en-US" altLang="ru-RU" sz="2400" b="0">
                <a:latin typeface="Tahoma" pitchFamily="34" charset="0"/>
              </a:endParaRPr>
            </a:p>
          </p:txBody>
        </p:sp>
      </p:grpSp>
      <p:sp>
        <p:nvSpPr>
          <p:cNvPr id="269325" name="Text Box 13"/>
          <p:cNvSpPr txBox="1">
            <a:spLocks noChangeArrowheads="1"/>
          </p:cNvSpPr>
          <p:nvPr/>
        </p:nvSpPr>
        <p:spPr bwMode="auto">
          <a:xfrm>
            <a:off x="609600" y="5562600"/>
            <a:ext cx="815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0" i="1">
                <a:latin typeface="Tahoma" pitchFamily="34" charset="0"/>
              </a:rPr>
              <a:t>Дуги используются для представления осевых линий улиц. Узлы обозначают перекрестки</a:t>
            </a:r>
            <a:endParaRPr lang="en-US" altLang="ru-RU" sz="2400" b="0" i="1">
              <a:latin typeface="Tahoma" pitchFamily="34" charset="0"/>
            </a:endParaRPr>
          </a:p>
        </p:txBody>
      </p:sp>
      <p:sp>
        <p:nvSpPr>
          <p:cNvPr id="269326" name="Text Box 14"/>
          <p:cNvSpPr txBox="1">
            <a:spLocks noChangeArrowheads="1"/>
          </p:cNvSpPr>
          <p:nvPr/>
        </p:nvSpPr>
        <p:spPr bwMode="auto">
          <a:xfrm>
            <a:off x="762000" y="5791200"/>
            <a:ext cx="815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0" i="1">
                <a:solidFill>
                  <a:schemeClr val="tx2"/>
                </a:solidFill>
                <a:latin typeface="Tahoma" pitchFamily="34" charset="0"/>
              </a:rPr>
              <a:t>Кварталы, образованные улицами, представляются в виде полигонов</a:t>
            </a:r>
            <a:endParaRPr lang="en-US" altLang="ru-RU" sz="2400" b="0" i="1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269327" name="Text Box 15"/>
          <p:cNvSpPr txBox="1">
            <a:spLocks noChangeArrowheads="1"/>
          </p:cNvSpPr>
          <p:nvPr/>
        </p:nvSpPr>
        <p:spPr bwMode="auto">
          <a:xfrm>
            <a:off x="990600" y="6035675"/>
            <a:ext cx="815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0" i="1">
                <a:latin typeface="Tahoma" pitchFamily="34" charset="0"/>
              </a:rPr>
              <a:t>Непрерывность позволяет компьютеру узнавать, например, что один квартал примыкает к другому.</a:t>
            </a:r>
            <a:endParaRPr lang="en-US" altLang="ru-RU" sz="2400" b="0" i="1">
              <a:latin typeface="Tahoma" pitchFamily="34" charset="0"/>
            </a:endParaRPr>
          </a:p>
        </p:txBody>
      </p:sp>
      <p:graphicFrame>
        <p:nvGraphicFramePr>
          <p:cNvPr id="275456" name="Object 0"/>
          <p:cNvGraphicFramePr>
            <a:graphicFrameLocks noChangeAspect="1"/>
          </p:cNvGraphicFramePr>
          <p:nvPr/>
        </p:nvGraphicFramePr>
        <p:xfrm>
          <a:off x="6278563" y="0"/>
          <a:ext cx="3003550" cy="3048000"/>
        </p:xfrm>
        <a:graphic>
          <a:graphicData uri="http://schemas.openxmlformats.org/presentationml/2006/ole">
            <p:oleObj spid="_x0000_s275456" name="CorelDRAW" r:id="rId3" imgW="3790950" imgH="38481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9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9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9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9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9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9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25" grpId="0" autoUpdateAnimBg="0"/>
      <p:bldP spid="269326" grpId="0" autoUpdateAnimBg="0"/>
      <p:bldP spid="26932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62" name="Group 2"/>
          <p:cNvGrpSpPr>
            <a:grpSpLocks/>
          </p:cNvGrpSpPr>
          <p:nvPr/>
        </p:nvGrpSpPr>
        <p:grpSpPr bwMode="auto">
          <a:xfrm>
            <a:off x="5181600" y="4419600"/>
            <a:ext cx="3359150" cy="2260600"/>
            <a:chOff x="3259" y="2602"/>
            <a:chExt cx="2309" cy="1619"/>
          </a:xfrm>
        </p:grpSpPr>
        <p:sp>
          <p:nvSpPr>
            <p:cNvPr id="245763" name="Text Box 3"/>
            <p:cNvSpPr txBox="1">
              <a:spLocks noChangeArrowheads="1"/>
            </p:cNvSpPr>
            <p:nvPr/>
          </p:nvSpPr>
          <p:spPr bwMode="auto">
            <a:xfrm rot="-5360612">
              <a:off x="2628" y="3233"/>
              <a:ext cx="1619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ru-RU" sz="2800">
                  <a:solidFill>
                    <a:srgbClr val="0033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ArcToolbox </a:t>
              </a:r>
            </a:p>
          </p:txBody>
        </p:sp>
        <p:graphicFrame>
          <p:nvGraphicFramePr>
            <p:cNvPr id="245778" name="Object 18"/>
            <p:cNvGraphicFramePr>
              <a:graphicFrameLocks noChangeAspect="1"/>
            </p:cNvGraphicFramePr>
            <p:nvPr/>
          </p:nvGraphicFramePr>
          <p:xfrm>
            <a:off x="3556" y="2636"/>
            <a:ext cx="632" cy="1508"/>
          </p:xfrm>
          <a:graphic>
            <a:graphicData uri="http://schemas.openxmlformats.org/presentationml/2006/ole">
              <p:oleObj spid="_x0000_s245778" name="Bitmap Image" r:id="rId3" imgW="6923810" imgH="5229955" progId="">
                <p:embed/>
              </p:oleObj>
            </a:graphicData>
          </a:graphic>
        </p:graphicFrame>
        <p:pic>
          <p:nvPicPr>
            <p:cNvPr id="245765" name="Picture 5"/>
            <p:cNvPicPr>
              <a:picLocks noChangeAspect="1" noChangeArrowheads="1"/>
            </p:cNvPicPr>
            <p:nvPr/>
          </p:nvPicPr>
          <p:blipFill>
            <a:blip r:embed="rId4"/>
            <a:srcRect l="38228" t="11360" r="29375" b="51433"/>
            <a:stretch>
              <a:fillRect/>
            </a:stretch>
          </p:blipFill>
          <p:spPr bwMode="auto">
            <a:xfrm>
              <a:off x="4247" y="2647"/>
              <a:ext cx="1321" cy="1214"/>
            </a:xfrm>
            <a:prstGeom prst="rect">
              <a:avLst/>
            </a:prstGeom>
            <a:noFill/>
            <a:ln>
              <a:noFill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09E8E84-426E-40DD-AFC4-6F175D3DCCD1}"/>
              <a:ext uri="{91240B29-F687-4F45-9708-019B960494DF}"/>
            </a:extLst>
          </p:spPr>
        </p:pic>
      </p:grpSp>
      <p:grpSp>
        <p:nvGrpSpPr>
          <p:cNvPr id="245766" name="Group 6"/>
          <p:cNvGrpSpPr>
            <a:grpSpLocks/>
          </p:cNvGrpSpPr>
          <p:nvPr/>
        </p:nvGrpSpPr>
        <p:grpSpPr bwMode="auto">
          <a:xfrm>
            <a:off x="5105400" y="1828800"/>
            <a:ext cx="3716338" cy="2524125"/>
            <a:chOff x="2976" y="672"/>
            <a:chExt cx="2496" cy="1640"/>
          </a:xfrm>
        </p:grpSpPr>
        <p:sp>
          <p:nvSpPr>
            <p:cNvPr id="245767" name="Text Box 7"/>
            <p:cNvSpPr txBox="1">
              <a:spLocks noChangeArrowheads="1"/>
            </p:cNvSpPr>
            <p:nvPr/>
          </p:nvSpPr>
          <p:spPr bwMode="auto">
            <a:xfrm rot="-5400000">
              <a:off x="2473" y="1228"/>
              <a:ext cx="1354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ru-RU" sz="2800">
                  <a:solidFill>
                    <a:srgbClr val="0033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ArcCatalog</a:t>
              </a:r>
            </a:p>
          </p:txBody>
        </p:sp>
        <p:pic>
          <p:nvPicPr>
            <p:cNvPr id="245786" name="Picture 8" descr="CatalogOfMap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12" y="672"/>
              <a:ext cx="2160" cy="1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781" name="Group 15"/>
          <p:cNvGrpSpPr>
            <a:grpSpLocks/>
          </p:cNvGrpSpPr>
          <p:nvPr/>
        </p:nvGrpSpPr>
        <p:grpSpPr bwMode="auto">
          <a:xfrm>
            <a:off x="457200" y="2057400"/>
            <a:ext cx="4344988" cy="3922713"/>
            <a:chOff x="240" y="1344"/>
            <a:chExt cx="2737" cy="2471"/>
          </a:xfrm>
        </p:grpSpPr>
        <p:sp>
          <p:nvSpPr>
            <p:cNvPr id="245770" name="Text Box 10"/>
            <p:cNvSpPr txBox="1">
              <a:spLocks noChangeArrowheads="1"/>
            </p:cNvSpPr>
            <p:nvPr/>
          </p:nvSpPr>
          <p:spPr bwMode="auto">
            <a:xfrm rot="-5378110">
              <a:off x="-114" y="2033"/>
              <a:ext cx="10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altLang="ru-RU" sz="2800">
                  <a:solidFill>
                    <a:srgbClr val="0033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ArcMap</a:t>
              </a:r>
            </a:p>
          </p:txBody>
        </p:sp>
        <p:pic>
          <p:nvPicPr>
            <p:cNvPr id="245784" name="Picture 11" descr="BritishIsles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45" y="1344"/>
              <a:ext cx="2432" cy="2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782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839200" cy="1320800"/>
          </a:xfrm>
        </p:spPr>
        <p:txBody>
          <a:bodyPr/>
          <a:lstStyle/>
          <a:p>
            <a:r>
              <a:rPr lang="en-US" altLang="ru-RU" sz="4800" smtClean="0"/>
              <a:t>ArcGIS Desktop </a:t>
            </a:r>
            <a:r>
              <a:rPr lang="ru-RU" altLang="ru-RU" sz="4800" smtClean="0"/>
              <a:t/>
            </a:r>
            <a:br>
              <a:rPr lang="ru-RU" altLang="ru-RU" sz="4800" smtClean="0"/>
            </a:br>
            <a:r>
              <a:rPr lang="en-US" altLang="ru-RU" sz="3200" smtClean="0"/>
              <a:t>ArcView8, ArcInfo8 Editor, ArcInfo8 Desktop</a:t>
            </a: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ChangeArrowheads="1"/>
          </p:cNvSpPr>
          <p:nvPr/>
        </p:nvSpPr>
        <p:spPr bwMode="auto">
          <a:xfrm>
            <a:off x="1066800" y="65088"/>
            <a:ext cx="62484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488" tIns="44450" rIns="90488" bIns="44450" anchor="ctr">
            <a:spAutoFit/>
          </a:bodyPr>
          <a:lstStyle/>
          <a:p>
            <a:pPr eaLnBrk="0" hangingPunct="0">
              <a:defRPr/>
            </a:pPr>
            <a:r>
              <a:rPr lang="en-US" altLang="ru-RU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ArcView8 </a:t>
            </a:r>
            <a:r>
              <a:rPr lang="ru-RU" altLang="ru-RU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en-US" altLang="ru-RU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ArcInfo8 </a:t>
            </a:r>
            <a:r>
              <a:rPr lang="ru-RU" altLang="ru-RU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работают</a:t>
            </a:r>
            <a:r>
              <a:rPr lang="en-US" altLang="ru-RU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</a:t>
            </a:r>
            <a:r>
              <a:rPr lang="en-US" altLang="ru-RU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файловыми наборами данных и с базами геоданных </a:t>
            </a:r>
            <a:r>
              <a:rPr lang="en-US" altLang="ru-RU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49860" name="Freeform 4"/>
          <p:cNvSpPr>
            <a:spLocks/>
          </p:cNvSpPr>
          <p:nvPr/>
        </p:nvSpPr>
        <p:spPr bwMode="auto">
          <a:xfrm>
            <a:off x="1066800" y="1371600"/>
            <a:ext cx="7772400" cy="4953000"/>
          </a:xfrm>
          <a:custGeom>
            <a:avLst/>
            <a:gdLst>
              <a:gd name="T0" fmla="*/ 0 w 5472"/>
              <a:gd name="T1" fmla="*/ 1488 h 3504"/>
              <a:gd name="T2" fmla="*/ 4560 w 5472"/>
              <a:gd name="T3" fmla="*/ 336 h 3504"/>
              <a:gd name="T4" fmla="*/ 3936 w 5472"/>
              <a:gd name="T5" fmla="*/ 240 h 3504"/>
              <a:gd name="T6" fmla="*/ 5472 w 5472"/>
              <a:gd name="T7" fmla="*/ 0 h 3504"/>
              <a:gd name="T8" fmla="*/ 5376 w 5472"/>
              <a:gd name="T9" fmla="*/ 1248 h 3504"/>
              <a:gd name="T10" fmla="*/ 5136 w 5472"/>
              <a:gd name="T11" fmla="*/ 768 h 3504"/>
              <a:gd name="T12" fmla="*/ 1248 w 5472"/>
              <a:gd name="T13" fmla="*/ 3504 h 3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72" h="3504">
                <a:moveTo>
                  <a:pt x="0" y="1488"/>
                </a:moveTo>
                <a:lnTo>
                  <a:pt x="4560" y="336"/>
                </a:lnTo>
                <a:lnTo>
                  <a:pt x="3936" y="240"/>
                </a:lnTo>
                <a:lnTo>
                  <a:pt x="5472" y="0"/>
                </a:lnTo>
                <a:lnTo>
                  <a:pt x="5376" y="1248"/>
                </a:lnTo>
                <a:lnTo>
                  <a:pt x="5136" y="768"/>
                </a:lnTo>
                <a:lnTo>
                  <a:pt x="1248" y="3504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rgbClr val="AD2B6C"/>
              </a:gs>
            </a:gsLst>
            <a:lin ang="18900000" scaled="1"/>
          </a:gradFill>
          <a:ln>
            <a:noFill/>
          </a:ln>
          <a:effectLst>
            <a:outerShdw dist="107763" dir="2700000" algn="ctr" rotWithShape="0">
              <a:schemeClr val="tx1"/>
            </a:outer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49861" name="Text Box 5"/>
          <p:cNvSpPr txBox="1">
            <a:spLocks noChangeArrowheads="1"/>
          </p:cNvSpPr>
          <p:nvPr/>
        </p:nvSpPr>
        <p:spPr bwMode="auto">
          <a:xfrm>
            <a:off x="4876800" y="5486400"/>
            <a:ext cx="39544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altLang="ru-RU" sz="2400" i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«Покрытия и Топология» в </a:t>
            </a:r>
            <a:r>
              <a:rPr lang="en-US" altLang="ru-RU" sz="2400" i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400" i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СУБД</a:t>
            </a:r>
            <a:endParaRPr lang="en-US" altLang="ru-RU" i="1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49862" name="Group 6"/>
          <p:cNvGrpSpPr>
            <a:grpSpLocks/>
          </p:cNvGrpSpPr>
          <p:nvPr/>
        </p:nvGrpSpPr>
        <p:grpSpPr bwMode="auto">
          <a:xfrm>
            <a:off x="1203325" y="2928938"/>
            <a:ext cx="3749675" cy="2971800"/>
            <a:chOff x="192" y="1776"/>
            <a:chExt cx="2640" cy="2016"/>
          </a:xfrm>
        </p:grpSpPr>
        <p:sp>
          <p:nvSpPr>
            <p:cNvPr id="249863" name="Oval 7"/>
            <p:cNvSpPr>
              <a:spLocks noChangeArrowheads="1"/>
            </p:cNvSpPr>
            <p:nvPr/>
          </p:nvSpPr>
          <p:spPr bwMode="auto">
            <a:xfrm>
              <a:off x="192" y="1776"/>
              <a:ext cx="2640" cy="2016"/>
            </a:xfrm>
            <a:prstGeom prst="ellipse">
              <a:avLst/>
            </a:prstGeom>
            <a:solidFill>
              <a:srgbClr val="6812C6">
                <a:alpha val="50000"/>
              </a:srgbClr>
            </a:solidFill>
            <a:ln>
              <a:noFill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/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 altLang="ru-RU" sz="2000" b="0">
                <a:latin typeface="Times New Roman" charset="0"/>
              </a:endParaRPr>
            </a:p>
          </p:txBody>
        </p:sp>
        <p:sp>
          <p:nvSpPr>
            <p:cNvPr id="249864" name="Text Box 8"/>
            <p:cNvSpPr txBox="1">
              <a:spLocks noChangeArrowheads="1"/>
            </p:cNvSpPr>
            <p:nvPr/>
          </p:nvSpPr>
          <p:spPr bwMode="auto">
            <a:xfrm>
              <a:off x="679" y="1954"/>
              <a:ext cx="1702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altLang="ru-RU" sz="3200" b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Workspaces</a:t>
              </a:r>
              <a:endParaRPr lang="en-US" altLang="ru-RU" sz="36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grpSp>
          <p:nvGrpSpPr>
            <p:cNvPr id="282643" name="Group 9"/>
            <p:cNvGrpSpPr>
              <a:grpSpLocks/>
            </p:cNvGrpSpPr>
            <p:nvPr/>
          </p:nvGrpSpPr>
          <p:grpSpPr bwMode="auto">
            <a:xfrm>
              <a:off x="384" y="3120"/>
              <a:ext cx="912" cy="384"/>
              <a:chOff x="1392" y="2352"/>
              <a:chExt cx="912" cy="384"/>
            </a:xfrm>
          </p:grpSpPr>
          <p:sp>
            <p:nvSpPr>
              <p:cNvPr id="249866" name="Oval 10"/>
              <p:cNvSpPr>
                <a:spLocks noChangeArrowheads="1"/>
              </p:cNvSpPr>
              <p:nvPr/>
            </p:nvSpPr>
            <p:spPr bwMode="auto">
              <a:xfrm>
                <a:off x="1392" y="2352"/>
                <a:ext cx="912" cy="384"/>
              </a:xfrm>
              <a:prstGeom prst="ellipse">
                <a:avLst/>
              </a:prstGeom>
              <a:gradFill rotWithShape="0">
                <a:gsLst>
                  <a:gs pos="0">
                    <a:srgbClr val="89C86A"/>
                  </a:gs>
                  <a:gs pos="100000">
                    <a:srgbClr val="89C86A">
                      <a:gamma/>
                      <a:shade val="56078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>
                <a:outerShdw dist="107763" dir="2700000" algn="ctr" rotWithShape="0">
                  <a:schemeClr val="tx1"/>
                </a:outerShdw>
              </a:effectLst>
              <a:extLst>
                <a:ext uri="{91240B29-F687-4F45-9708-019B960494DF}"/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ru-RU"/>
              </a:p>
            </p:txBody>
          </p:sp>
          <p:sp>
            <p:nvSpPr>
              <p:cNvPr id="249867" name="Text Box 11"/>
              <p:cNvSpPr txBox="1">
                <a:spLocks noChangeArrowheads="1"/>
              </p:cNvSpPr>
              <p:nvPr/>
            </p:nvSpPr>
            <p:spPr bwMode="auto">
              <a:xfrm>
                <a:off x="1478" y="2411"/>
                <a:ext cx="719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ru-RU" altLang="ru-RU" sz="2000" b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Шейпы</a:t>
                </a:r>
                <a:endParaRPr lang="en-US" altLang="ru-RU" sz="2000" b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grpSp>
          <p:nvGrpSpPr>
            <p:cNvPr id="282644" name="Group 12"/>
            <p:cNvGrpSpPr>
              <a:grpSpLocks/>
            </p:cNvGrpSpPr>
            <p:nvPr/>
          </p:nvGrpSpPr>
          <p:grpSpPr bwMode="auto">
            <a:xfrm>
              <a:off x="288" y="2496"/>
              <a:ext cx="1104" cy="384"/>
              <a:chOff x="192" y="2304"/>
              <a:chExt cx="1104" cy="384"/>
            </a:xfrm>
          </p:grpSpPr>
          <p:sp>
            <p:nvSpPr>
              <p:cNvPr id="249869" name="Oval 13"/>
              <p:cNvSpPr>
                <a:spLocks noChangeArrowheads="1"/>
              </p:cNvSpPr>
              <p:nvPr/>
            </p:nvSpPr>
            <p:spPr bwMode="auto">
              <a:xfrm>
                <a:off x="192" y="2304"/>
                <a:ext cx="1104" cy="383"/>
              </a:xfrm>
              <a:prstGeom prst="ellipse">
                <a:avLst/>
              </a:prstGeom>
              <a:gradFill rotWithShape="0">
                <a:gsLst>
                  <a:gs pos="0">
                    <a:srgbClr val="89C86A"/>
                  </a:gs>
                  <a:gs pos="100000">
                    <a:srgbClr val="89C86A">
                      <a:gamma/>
                      <a:shade val="56078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>
                <a:outerShdw dist="107763" dir="2700000" algn="ctr" rotWithShape="0">
                  <a:schemeClr val="tx1"/>
                </a:outerShdw>
              </a:effectLst>
              <a:extLst>
                <a:ext uri="{91240B29-F687-4F45-9708-019B960494DF}"/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ru-RU"/>
              </a:p>
            </p:txBody>
          </p:sp>
          <p:sp>
            <p:nvSpPr>
              <p:cNvPr id="249870" name="Text Box 14"/>
              <p:cNvSpPr txBox="1">
                <a:spLocks noChangeArrowheads="1"/>
              </p:cNvSpPr>
              <p:nvPr/>
            </p:nvSpPr>
            <p:spPr bwMode="auto">
              <a:xfrm>
                <a:off x="236" y="2364"/>
                <a:ext cx="942" cy="2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ru-RU" altLang="ru-RU" sz="2000" b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Покрытия</a:t>
                </a:r>
                <a:endParaRPr lang="en-US" altLang="ru-RU" sz="2000" b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grpSp>
          <p:nvGrpSpPr>
            <p:cNvPr id="282645" name="Group 15"/>
            <p:cNvGrpSpPr>
              <a:grpSpLocks/>
            </p:cNvGrpSpPr>
            <p:nvPr/>
          </p:nvGrpSpPr>
          <p:grpSpPr bwMode="auto">
            <a:xfrm>
              <a:off x="912" y="2832"/>
              <a:ext cx="912" cy="384"/>
              <a:chOff x="432" y="2784"/>
              <a:chExt cx="912" cy="384"/>
            </a:xfrm>
          </p:grpSpPr>
          <p:sp>
            <p:nvSpPr>
              <p:cNvPr id="249872" name="Oval 16"/>
              <p:cNvSpPr>
                <a:spLocks noChangeArrowheads="1"/>
              </p:cNvSpPr>
              <p:nvPr/>
            </p:nvSpPr>
            <p:spPr bwMode="auto">
              <a:xfrm>
                <a:off x="432" y="2784"/>
                <a:ext cx="912" cy="383"/>
              </a:xfrm>
              <a:prstGeom prst="ellipse">
                <a:avLst/>
              </a:prstGeom>
              <a:gradFill rotWithShape="0">
                <a:gsLst>
                  <a:gs pos="0">
                    <a:srgbClr val="89C86A"/>
                  </a:gs>
                  <a:gs pos="100000">
                    <a:srgbClr val="89C86A">
                      <a:gamma/>
                      <a:shade val="56078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>
                <a:outerShdw dist="107763" dir="2700000" algn="ctr" rotWithShape="0">
                  <a:schemeClr val="tx1"/>
                </a:outerShdw>
              </a:effectLst>
              <a:extLst>
                <a:ext uri="{91240B29-F687-4F45-9708-019B960494DF}"/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ru-RU"/>
              </a:p>
            </p:txBody>
          </p:sp>
          <p:sp>
            <p:nvSpPr>
              <p:cNvPr id="249873" name="Text Box 17"/>
              <p:cNvSpPr txBox="1">
                <a:spLocks noChangeArrowheads="1"/>
              </p:cNvSpPr>
              <p:nvPr/>
            </p:nvSpPr>
            <p:spPr bwMode="auto">
              <a:xfrm>
                <a:off x="648" y="2814"/>
                <a:ext cx="468" cy="2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n-US" altLang="ru-RU" sz="2000" b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Tins</a:t>
                </a:r>
              </a:p>
            </p:txBody>
          </p:sp>
        </p:grpSp>
        <p:grpSp>
          <p:nvGrpSpPr>
            <p:cNvPr id="282646" name="Group 18"/>
            <p:cNvGrpSpPr>
              <a:grpSpLocks/>
            </p:cNvGrpSpPr>
            <p:nvPr/>
          </p:nvGrpSpPr>
          <p:grpSpPr bwMode="auto">
            <a:xfrm>
              <a:off x="1728" y="2736"/>
              <a:ext cx="912" cy="384"/>
              <a:chOff x="1728" y="3024"/>
              <a:chExt cx="912" cy="384"/>
            </a:xfrm>
          </p:grpSpPr>
          <p:sp>
            <p:nvSpPr>
              <p:cNvPr id="249875" name="Oval 19"/>
              <p:cNvSpPr>
                <a:spLocks noChangeArrowheads="1"/>
              </p:cNvSpPr>
              <p:nvPr/>
            </p:nvSpPr>
            <p:spPr bwMode="auto">
              <a:xfrm>
                <a:off x="1728" y="3024"/>
                <a:ext cx="912" cy="384"/>
              </a:xfrm>
              <a:prstGeom prst="ellipse">
                <a:avLst/>
              </a:prstGeom>
              <a:gradFill rotWithShape="0">
                <a:gsLst>
                  <a:gs pos="0">
                    <a:srgbClr val="89C86A"/>
                  </a:gs>
                  <a:gs pos="100000">
                    <a:srgbClr val="89C86A">
                      <a:gamma/>
                      <a:shade val="56078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>
                <a:outerShdw dist="107763" dir="2700000" algn="ctr" rotWithShape="0">
                  <a:schemeClr val="tx1"/>
                </a:outerShdw>
              </a:effectLst>
              <a:extLst>
                <a:ext uri="{91240B29-F687-4F45-9708-019B960494DF}"/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ru-RU"/>
              </a:p>
            </p:txBody>
          </p:sp>
          <p:sp>
            <p:nvSpPr>
              <p:cNvPr id="249876" name="Text Box 20"/>
              <p:cNvSpPr txBox="1">
                <a:spLocks noChangeArrowheads="1"/>
              </p:cNvSpPr>
              <p:nvPr/>
            </p:nvSpPr>
            <p:spPr bwMode="auto">
              <a:xfrm>
                <a:off x="1873" y="3082"/>
                <a:ext cx="596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ru-RU" altLang="ru-RU" sz="2000" b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ГРИД</a:t>
                </a:r>
                <a:endParaRPr lang="en-US" altLang="ru-RU" sz="2000" b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grpSp>
          <p:nvGrpSpPr>
            <p:cNvPr id="282647" name="Group 21"/>
            <p:cNvGrpSpPr>
              <a:grpSpLocks/>
            </p:cNvGrpSpPr>
            <p:nvPr/>
          </p:nvGrpSpPr>
          <p:grpSpPr bwMode="auto">
            <a:xfrm>
              <a:off x="1248" y="2352"/>
              <a:ext cx="912" cy="384"/>
              <a:chOff x="912" y="3072"/>
              <a:chExt cx="912" cy="384"/>
            </a:xfrm>
          </p:grpSpPr>
          <p:sp>
            <p:nvSpPr>
              <p:cNvPr id="249878" name="Oval 22"/>
              <p:cNvSpPr>
                <a:spLocks noChangeArrowheads="1"/>
              </p:cNvSpPr>
              <p:nvPr/>
            </p:nvSpPr>
            <p:spPr bwMode="auto">
              <a:xfrm>
                <a:off x="912" y="3072"/>
                <a:ext cx="912" cy="383"/>
              </a:xfrm>
              <a:prstGeom prst="ellipse">
                <a:avLst/>
              </a:prstGeom>
              <a:gradFill rotWithShape="0">
                <a:gsLst>
                  <a:gs pos="0">
                    <a:srgbClr val="89C86A"/>
                  </a:gs>
                  <a:gs pos="100000">
                    <a:srgbClr val="89C86A">
                      <a:gamma/>
                      <a:shade val="56078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>
                <a:outerShdw dist="107763" dir="2700000" algn="ctr" rotWithShape="0">
                  <a:schemeClr val="tx1"/>
                </a:outerShdw>
              </a:effectLst>
              <a:extLst>
                <a:ext uri="{91240B29-F687-4F45-9708-019B960494DF}"/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ru-RU"/>
              </a:p>
            </p:txBody>
          </p:sp>
          <p:sp>
            <p:nvSpPr>
              <p:cNvPr id="249879" name="Text Box 23"/>
              <p:cNvSpPr txBox="1">
                <a:spLocks noChangeArrowheads="1"/>
              </p:cNvSpPr>
              <p:nvPr/>
            </p:nvSpPr>
            <p:spPr bwMode="auto">
              <a:xfrm>
                <a:off x="1005" y="3111"/>
                <a:ext cx="748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ru-RU" altLang="ru-RU" sz="2000" b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Растры</a:t>
                </a:r>
                <a:endParaRPr lang="en-US" altLang="ru-RU" sz="2000" b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grpSp>
          <p:nvGrpSpPr>
            <p:cNvPr id="282648" name="Group 24"/>
            <p:cNvGrpSpPr>
              <a:grpSpLocks/>
            </p:cNvGrpSpPr>
            <p:nvPr/>
          </p:nvGrpSpPr>
          <p:grpSpPr bwMode="auto">
            <a:xfrm>
              <a:off x="1362" y="3168"/>
              <a:ext cx="942" cy="384"/>
              <a:chOff x="1170" y="2688"/>
              <a:chExt cx="942" cy="384"/>
            </a:xfrm>
          </p:grpSpPr>
          <p:sp>
            <p:nvSpPr>
              <p:cNvPr id="249881" name="Oval 25"/>
              <p:cNvSpPr>
                <a:spLocks noChangeArrowheads="1"/>
              </p:cNvSpPr>
              <p:nvPr/>
            </p:nvSpPr>
            <p:spPr bwMode="auto">
              <a:xfrm>
                <a:off x="1200" y="2688"/>
                <a:ext cx="912" cy="383"/>
              </a:xfrm>
              <a:prstGeom prst="ellipse">
                <a:avLst/>
              </a:prstGeom>
              <a:gradFill rotWithShape="0">
                <a:gsLst>
                  <a:gs pos="0">
                    <a:srgbClr val="89C86A"/>
                  </a:gs>
                  <a:gs pos="100000">
                    <a:srgbClr val="89C86A">
                      <a:gamma/>
                      <a:shade val="56078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>
                <a:outerShdw dist="107763" dir="2700000" algn="ctr" rotWithShape="0">
                  <a:schemeClr val="tx1"/>
                </a:outerShdw>
              </a:effectLst>
              <a:extLst>
                <a:ext uri="{91240B29-F687-4F45-9708-019B960494DF}"/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ru-RU"/>
              </a:p>
            </p:txBody>
          </p:sp>
          <p:sp>
            <p:nvSpPr>
              <p:cNvPr id="249882" name="Text Box 26"/>
              <p:cNvSpPr txBox="1">
                <a:spLocks noChangeArrowheads="1"/>
              </p:cNvSpPr>
              <p:nvPr/>
            </p:nvSpPr>
            <p:spPr bwMode="auto">
              <a:xfrm>
                <a:off x="1170" y="2748"/>
                <a:ext cx="877" cy="2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ru-RU" altLang="ru-RU" sz="2000" b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Таблицы</a:t>
                </a:r>
                <a:endParaRPr lang="en-US" altLang="ru-RU" sz="2000" b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sp>
        <p:nvSpPr>
          <p:cNvPr id="249884" name="AutoShape 28"/>
          <p:cNvSpPr>
            <a:spLocks noChangeArrowheads="1"/>
          </p:cNvSpPr>
          <p:nvPr/>
        </p:nvSpPr>
        <p:spPr bwMode="auto">
          <a:xfrm>
            <a:off x="5181600" y="2057400"/>
            <a:ext cx="3175000" cy="3043238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D49310"/>
              </a:gs>
              <a:gs pos="50000">
                <a:srgbClr val="FDDF03"/>
              </a:gs>
              <a:gs pos="100000">
                <a:srgbClr val="D49310"/>
              </a:gs>
            </a:gsLst>
            <a:lin ang="0" scaled="1"/>
          </a:gradFill>
          <a:ln>
            <a:noFill/>
          </a:ln>
          <a:effectLst>
            <a:outerShdw dist="107763" dir="2700000" algn="ctr" rotWithShape="0">
              <a:srgbClr val="D86C00"/>
            </a:outer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49885" name="Text Box 29"/>
          <p:cNvSpPr txBox="1">
            <a:spLocks noChangeArrowheads="1"/>
          </p:cNvSpPr>
          <p:nvPr/>
        </p:nvSpPr>
        <p:spPr bwMode="auto">
          <a:xfrm>
            <a:off x="5137150" y="1874838"/>
            <a:ext cx="3270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altLang="ru-RU" sz="3200" b="0">
                <a:effectLst>
                  <a:outerShdw blurRad="38100" dist="38100" dir="2700000" algn="tl">
                    <a:srgbClr val="FFFFFF"/>
                  </a:outerShdw>
                </a:effectLst>
              </a:rPr>
              <a:t>Базы геоданных</a:t>
            </a:r>
            <a:endParaRPr lang="en-US" altLang="ru-RU" sz="32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82631" name="AutoShape 30"/>
          <p:cNvSpPr>
            <a:spLocks noChangeArrowheads="1"/>
          </p:cNvSpPr>
          <p:nvPr/>
        </p:nvSpPr>
        <p:spPr bwMode="auto">
          <a:xfrm>
            <a:off x="6705600" y="3048000"/>
            <a:ext cx="1066800" cy="3810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A023B5"/>
              </a:gs>
              <a:gs pos="100000">
                <a:srgbClr val="E00C7B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49887" name="Text Box 31"/>
          <p:cNvSpPr txBox="1">
            <a:spLocks noChangeArrowheads="1"/>
          </p:cNvSpPr>
          <p:nvPr/>
        </p:nvSpPr>
        <p:spPr bwMode="auto">
          <a:xfrm>
            <a:off x="6629400" y="3048000"/>
            <a:ext cx="1173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alt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Вектора</a:t>
            </a:r>
            <a:endParaRPr lang="en-US" altLang="ru-RU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2633" name="AutoShape 32"/>
          <p:cNvSpPr>
            <a:spLocks noChangeArrowheads="1"/>
          </p:cNvSpPr>
          <p:nvPr/>
        </p:nvSpPr>
        <p:spPr bwMode="auto">
          <a:xfrm>
            <a:off x="5410200" y="3048000"/>
            <a:ext cx="1160463" cy="381000"/>
          </a:xfrm>
          <a:prstGeom prst="bevel">
            <a:avLst>
              <a:gd name="adj" fmla="val 12282"/>
            </a:avLst>
          </a:prstGeom>
          <a:gradFill rotWithShape="0">
            <a:gsLst>
              <a:gs pos="0">
                <a:srgbClr val="A023B5"/>
              </a:gs>
              <a:gs pos="100000">
                <a:srgbClr val="E00C7B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49889" name="Text Box 33"/>
          <p:cNvSpPr txBox="1">
            <a:spLocks noChangeArrowheads="1"/>
          </p:cNvSpPr>
          <p:nvPr/>
        </p:nvSpPr>
        <p:spPr bwMode="auto">
          <a:xfrm>
            <a:off x="5410200" y="3048000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altLang="ru-RU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Растры</a:t>
            </a:r>
            <a:endParaRPr lang="en-US" altLang="ru-RU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2635" name="AutoShape 34"/>
          <p:cNvSpPr>
            <a:spLocks noChangeArrowheads="1"/>
          </p:cNvSpPr>
          <p:nvPr/>
        </p:nvSpPr>
        <p:spPr bwMode="auto">
          <a:xfrm>
            <a:off x="5334000" y="4237038"/>
            <a:ext cx="1295400" cy="363537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A023B5"/>
              </a:gs>
              <a:gs pos="100000">
                <a:srgbClr val="E00C7B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49891" name="Text Box 35"/>
          <p:cNvSpPr txBox="1">
            <a:spLocks noChangeArrowheads="1"/>
          </p:cNvSpPr>
          <p:nvPr/>
        </p:nvSpPr>
        <p:spPr bwMode="auto">
          <a:xfrm>
            <a:off x="5334000" y="4191000"/>
            <a:ext cx="1354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altLang="ru-RU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Правила</a:t>
            </a:r>
            <a:endParaRPr lang="en-US" altLang="ru-RU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2637" name="AutoShape 38"/>
          <p:cNvSpPr>
            <a:spLocks noChangeArrowheads="1"/>
          </p:cNvSpPr>
          <p:nvPr/>
        </p:nvSpPr>
        <p:spPr bwMode="auto">
          <a:xfrm>
            <a:off x="5410200" y="3733800"/>
            <a:ext cx="2590800" cy="36195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A023B5"/>
              </a:gs>
              <a:gs pos="100000">
                <a:srgbClr val="E00C7B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49895" name="Text Box 39"/>
          <p:cNvSpPr txBox="1">
            <a:spLocks noChangeArrowheads="1"/>
          </p:cNvSpPr>
          <p:nvPr/>
        </p:nvSpPr>
        <p:spPr bwMode="auto">
          <a:xfrm>
            <a:off x="5410200" y="3706813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altLang="ru-RU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Взаимоотношения</a:t>
            </a:r>
            <a:endParaRPr lang="en-US" altLang="ru-RU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2639" name="AutoShape 40"/>
          <p:cNvSpPr>
            <a:spLocks noChangeArrowheads="1"/>
          </p:cNvSpPr>
          <p:nvPr/>
        </p:nvSpPr>
        <p:spPr bwMode="auto">
          <a:xfrm>
            <a:off x="6792913" y="4298950"/>
            <a:ext cx="1284287" cy="363538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A023B5"/>
              </a:gs>
              <a:gs pos="100000">
                <a:srgbClr val="E00C7B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49897" name="Text Box 41"/>
          <p:cNvSpPr txBox="1">
            <a:spLocks noChangeArrowheads="1"/>
          </p:cNvSpPr>
          <p:nvPr/>
        </p:nvSpPr>
        <p:spPr bwMode="auto">
          <a:xfrm>
            <a:off x="6842125" y="4275138"/>
            <a:ext cx="1235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alt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Таблицы</a:t>
            </a:r>
            <a:endParaRPr lang="en-US" altLang="ru-RU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4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0" grpId="0" animBg="1"/>
      <p:bldP spid="24986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3" name="Rectangle 3"/>
          <p:cNvSpPr>
            <a:spLocks noChangeArrowheads="1"/>
          </p:cNvSpPr>
          <p:nvPr/>
        </p:nvSpPr>
        <p:spPr bwMode="auto">
          <a:xfrm>
            <a:off x="685800" y="4191000"/>
            <a:ext cx="3581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graphicFrame>
        <p:nvGraphicFramePr>
          <p:cNvPr id="276480" name="Object 0"/>
          <p:cNvGraphicFramePr>
            <a:graphicFrameLocks noChangeAspect="1"/>
          </p:cNvGraphicFramePr>
          <p:nvPr/>
        </p:nvGraphicFramePr>
        <p:xfrm>
          <a:off x="762000" y="4267200"/>
          <a:ext cx="3429000" cy="428625"/>
        </p:xfrm>
        <a:graphic>
          <a:graphicData uri="http://schemas.openxmlformats.org/presentationml/2006/ole">
            <p:oleObj spid="_x0000_s276480" name="CorelDRAW" r:id="rId3" imgW="914400" imgH="914400" progId="">
              <p:embed/>
            </p:oleObj>
          </a:graphicData>
        </a:graphic>
      </p:graphicFrame>
      <p:graphicFrame>
        <p:nvGraphicFramePr>
          <p:cNvPr id="276481" name="Object 1"/>
          <p:cNvGraphicFramePr>
            <a:graphicFrameLocks noChangeAspect="1"/>
          </p:cNvGraphicFramePr>
          <p:nvPr/>
        </p:nvGraphicFramePr>
        <p:xfrm>
          <a:off x="4953000" y="4267200"/>
          <a:ext cx="3429000" cy="406400"/>
        </p:xfrm>
        <a:graphic>
          <a:graphicData uri="http://schemas.openxmlformats.org/presentationml/2006/ole">
            <p:oleObj spid="_x0000_s276481" name="CorelDRAW" r:id="rId4" imgW="914400" imgH="914400" progId="">
              <p:embed/>
            </p:oleObj>
          </a:graphicData>
        </a:graphic>
      </p:graphicFrame>
      <p:sp>
        <p:nvSpPr>
          <p:cNvPr id="276484" name="Line 7"/>
          <p:cNvSpPr>
            <a:spLocks noChangeShapeType="1"/>
          </p:cNvSpPr>
          <p:nvPr/>
        </p:nvSpPr>
        <p:spPr bwMode="auto">
          <a:xfrm flipV="1">
            <a:off x="1981200" y="3276600"/>
            <a:ext cx="2209800" cy="9144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76485" name="Line 8"/>
          <p:cNvSpPr>
            <a:spLocks noChangeShapeType="1"/>
          </p:cNvSpPr>
          <p:nvPr/>
        </p:nvSpPr>
        <p:spPr bwMode="auto">
          <a:xfrm flipH="1" flipV="1">
            <a:off x="4724400" y="3276600"/>
            <a:ext cx="1981200" cy="9144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76486" name="Rectangle 9"/>
          <p:cNvSpPr>
            <a:spLocks noChangeArrowheads="1"/>
          </p:cNvSpPr>
          <p:nvPr/>
        </p:nvSpPr>
        <p:spPr bwMode="auto">
          <a:xfrm>
            <a:off x="4876800" y="4191000"/>
            <a:ext cx="3581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76487" name="Text Box 10"/>
          <p:cNvSpPr txBox="1">
            <a:spLocks noChangeArrowheads="1"/>
          </p:cNvSpPr>
          <p:nvPr/>
        </p:nvSpPr>
        <p:spPr bwMode="auto">
          <a:xfrm>
            <a:off x="304800" y="5181600"/>
            <a:ext cx="8534400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>
                <a:solidFill>
                  <a:srgbClr val="FFFFFF"/>
                </a:solidFill>
              </a:rPr>
              <a:t>Объекты данных представляют собой  практически те же объекты , которые вы создаете в логической модели данных, например: строения, земельные участки, дороги и т.д </a:t>
            </a:r>
          </a:p>
          <a:p>
            <a:pPr algn="r">
              <a:spcBef>
                <a:spcPct val="50000"/>
              </a:spcBef>
            </a:pPr>
            <a:r>
              <a:rPr lang="ru-RU" altLang="ru-RU">
                <a:solidFill>
                  <a:srgbClr val="FFFFFF"/>
                </a:solidFill>
                <a:latin typeface="Tahoma" pitchFamily="34" charset="0"/>
              </a:rPr>
              <a:t>Особые типы поведения объектов (без написания кода)</a:t>
            </a:r>
            <a:endParaRPr lang="en-US" altLang="ru-RU">
              <a:solidFill>
                <a:srgbClr val="FFFFFF"/>
              </a:solidFill>
              <a:latin typeface="Tahoma" pitchFamily="34" charset="0"/>
            </a:endParaRPr>
          </a:p>
          <a:p>
            <a:pPr algn="r">
              <a:spcBef>
                <a:spcPct val="50000"/>
              </a:spcBef>
            </a:pPr>
            <a:endParaRPr lang="en-US" altLang="ru-RU">
              <a:solidFill>
                <a:srgbClr val="FFFFFF"/>
              </a:solidFill>
            </a:endParaRPr>
          </a:p>
        </p:txBody>
      </p:sp>
      <p:graphicFrame>
        <p:nvGraphicFramePr>
          <p:cNvPr id="276482" name="Object 2"/>
          <p:cNvGraphicFramePr>
            <a:graphicFrameLocks noChangeAspect="1"/>
          </p:cNvGraphicFramePr>
          <p:nvPr/>
        </p:nvGraphicFramePr>
        <p:xfrm>
          <a:off x="2971800" y="1600200"/>
          <a:ext cx="3000375" cy="1709738"/>
        </p:xfrm>
        <a:graphic>
          <a:graphicData uri="http://schemas.openxmlformats.org/presentationml/2006/ole">
            <p:oleObj spid="_x0000_s276482" name="CorelDRAW" r:id="rId5" imgW="3000375" imgH="1704975" progId="">
              <p:embed/>
            </p:oleObj>
          </a:graphicData>
        </a:graphic>
      </p:graphicFrame>
      <p:sp>
        <p:nvSpPr>
          <p:cNvPr id="276488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7743825" cy="831850"/>
          </a:xfrm>
        </p:spPr>
        <p:txBody>
          <a:bodyPr/>
          <a:lstStyle/>
          <a:p>
            <a:r>
              <a:rPr lang="ru-RU" altLang="ru-RU" sz="2400" smtClean="0">
                <a:latin typeface="Tahoma" pitchFamily="34" charset="0"/>
              </a:rPr>
              <a:t>Новая объектно-ориентированная модель данных</a:t>
            </a:r>
            <a:r>
              <a:rPr lang="en-US" altLang="ru-RU" sz="2400" smtClean="0">
                <a:latin typeface="Tahoma" pitchFamily="34" charset="0"/>
              </a:rPr>
              <a:t> ArcGIS</a:t>
            </a: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43825" cy="1749425"/>
          </a:xfrm>
        </p:spPr>
        <p:txBody>
          <a:bodyPr/>
          <a:lstStyle/>
          <a:p>
            <a:r>
              <a:rPr lang="ru-RU" altLang="ru-RU" sz="3600" smtClean="0"/>
              <a:t>Ключевые возможности объектно-ориентированной модели данных</a:t>
            </a:r>
          </a:p>
        </p:txBody>
      </p:sp>
      <p:sp>
        <p:nvSpPr>
          <p:cNvPr id="252932" name="Rectangle 2052"/>
          <p:cNvSpPr>
            <a:spLocks noChangeArrowheads="1"/>
          </p:cNvSpPr>
          <p:nvPr/>
        </p:nvSpPr>
        <p:spPr bwMode="auto">
          <a:xfrm>
            <a:off x="685800" y="23622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Свойства объектов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Отношения между объектами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Геометрия сетей, объединение различных объектов в единую сеть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Правила проверки правильности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Значения (оценки) по умолчанию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«Версии» данных для разных пользователей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Метаданные – данные о данных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Собственные пространственные объекты   (</a:t>
            </a:r>
            <a:r>
              <a:rPr lang="ru-RU" altLang="ru-RU" sz="20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GeoObjects</a:t>
            </a:r>
            <a:r>
              <a:rPr lang="ru-RU" altLang="ru-RU" sz="2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Управление данными через графический интерфейс пользователя (</a:t>
            </a:r>
            <a:r>
              <a:rPr lang="ru-RU" altLang="ru-RU" sz="20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Arc</a:t>
            </a:r>
            <a:r>
              <a:rPr lang="ru-RU" altLang="ru-RU" sz="2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altLang="ru-RU" sz="20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Catalog</a:t>
            </a:r>
            <a:r>
              <a:rPr lang="ru-RU" altLang="ru-RU" sz="2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CASE-средства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77" name="Picture 6" descr="UsPopulation_via_PieChar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5814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15888"/>
            <a:ext cx="7772400" cy="833437"/>
          </a:xfrm>
        </p:spPr>
        <p:txBody>
          <a:bodyPr/>
          <a:lstStyle/>
          <a:p>
            <a:r>
              <a:rPr lang="en-US" altLang="ru-RU" sz="4800" smtClean="0"/>
              <a:t>ArcMap</a:t>
            </a:r>
          </a:p>
        </p:txBody>
      </p:sp>
      <p:pic>
        <p:nvPicPr>
          <p:cNvPr id="280579" name="Picture 3" descr="IreEngland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19200"/>
            <a:ext cx="472440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7028" name="Text Box 4"/>
          <p:cNvSpPr txBox="1">
            <a:spLocks noChangeArrowheads="1"/>
          </p:cNvSpPr>
          <p:nvPr/>
        </p:nvSpPr>
        <p:spPr bwMode="auto">
          <a:xfrm rot="-5378110">
            <a:off x="-1454943" y="4045743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ru-RU" sz="280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ArcGIS Desktop</a:t>
            </a:r>
          </a:p>
        </p:txBody>
      </p:sp>
      <p:sp>
        <p:nvSpPr>
          <p:cNvPr id="257029" name="Rectangle 5"/>
          <p:cNvSpPr>
            <a:spLocks noChangeArrowheads="1"/>
          </p:cNvSpPr>
          <p:nvPr/>
        </p:nvSpPr>
        <p:spPr bwMode="auto">
          <a:xfrm>
            <a:off x="685800" y="4572000"/>
            <a:ext cx="41910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defRPr/>
            </a:pPr>
            <a:r>
              <a:rPr lang="ru-RU" alt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Функции базовой картографии</a:t>
            </a:r>
            <a:endParaRPr lang="en-US" altLang="ru-RU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7031" name="Rectangle 7"/>
          <p:cNvSpPr>
            <a:spLocks noChangeArrowheads="1"/>
          </p:cNvSpPr>
          <p:nvPr/>
        </p:nvSpPr>
        <p:spPr bwMode="auto">
          <a:xfrm>
            <a:off x="762000" y="6364288"/>
            <a:ext cx="35401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defRPr/>
            </a:pPr>
            <a:r>
              <a:rPr lang="ru-RU" alt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Карты с диаграммами</a:t>
            </a:r>
            <a:endParaRPr lang="en-US" altLang="ru-RU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7032" name="Rectangle 8"/>
          <p:cNvSpPr>
            <a:spLocks noChangeArrowheads="1"/>
          </p:cNvSpPr>
          <p:nvPr/>
        </p:nvSpPr>
        <p:spPr bwMode="auto">
          <a:xfrm>
            <a:off x="762000" y="5410200"/>
            <a:ext cx="44196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buFontTx/>
              <a:buChar char="•"/>
              <a:defRPr/>
            </a:pPr>
            <a:r>
              <a:rPr lang="en-US" alt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Более 50 форматов файлов</a:t>
            </a:r>
            <a:endParaRPr lang="en-US" altLang="ru-RU" b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FontTx/>
              <a:buChar char="•"/>
              <a:defRPr/>
            </a:pPr>
            <a:r>
              <a:rPr lang="en-US" alt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Работа с данными из СУБД, </a:t>
            </a:r>
            <a:r>
              <a:rPr lang="en-US" altLang="ru-RU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ArcIMS, ArcSDE</a:t>
            </a:r>
          </a:p>
        </p:txBody>
      </p:sp>
      <p:sp>
        <p:nvSpPr>
          <p:cNvPr id="257034" name="Rectangle 10"/>
          <p:cNvSpPr>
            <a:spLocks noChangeArrowheads="1"/>
          </p:cNvSpPr>
          <p:nvPr/>
        </p:nvSpPr>
        <p:spPr bwMode="auto">
          <a:xfrm>
            <a:off x="5943600" y="1295400"/>
            <a:ext cx="29718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buFontTx/>
              <a:buChar char="•"/>
              <a:defRPr/>
            </a:pPr>
            <a:r>
              <a:rPr lang="ru-RU" alt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Редактирование</a:t>
            </a:r>
          </a:p>
          <a:p>
            <a:pPr eaLnBrk="0" hangingPunct="0">
              <a:lnSpc>
                <a:spcPct val="110000"/>
              </a:lnSpc>
              <a:buFontTx/>
              <a:buChar char="•"/>
              <a:defRPr/>
            </a:pPr>
            <a:r>
              <a:rPr lang="ru-RU" alt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Анализ</a:t>
            </a:r>
          </a:p>
          <a:p>
            <a:pPr eaLnBrk="0" hangingPunct="0">
              <a:lnSpc>
                <a:spcPct val="110000"/>
              </a:lnSpc>
              <a:buFontTx/>
              <a:buChar char="•"/>
              <a:defRPr/>
            </a:pPr>
            <a:r>
              <a:rPr lang="ru-RU" alt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Производство карт высокого качества</a:t>
            </a:r>
            <a:endParaRPr lang="en-US" altLang="ru-RU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5" name="Picture 2" descr="legendwiza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914400"/>
            <a:ext cx="7924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506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153400" cy="711200"/>
          </a:xfrm>
        </p:spPr>
        <p:txBody>
          <a:bodyPr/>
          <a:lstStyle/>
          <a:p>
            <a:r>
              <a:rPr lang="en-US" altLang="ru-RU" sz="4000" smtClean="0"/>
              <a:t>ArcMap</a:t>
            </a:r>
            <a:r>
              <a:rPr lang="ru-RU" altLang="ru-RU" sz="4000" smtClean="0"/>
              <a:t>:</a:t>
            </a:r>
            <a:r>
              <a:rPr lang="ru-RU" altLang="ru-RU" sz="4000" smtClean="0">
                <a:solidFill>
                  <a:schemeClr val="folHlink"/>
                </a:solidFill>
              </a:rPr>
              <a:t> </a:t>
            </a:r>
            <a:r>
              <a:rPr lang="ru-RU" altLang="ru-RU" sz="4000" smtClean="0"/>
              <a:t>настройка легенды</a:t>
            </a:r>
            <a:endParaRPr lang="en-US" altLang="ru-RU" sz="4000" smtClean="0"/>
          </a:p>
        </p:txBody>
      </p:sp>
      <p:graphicFrame>
        <p:nvGraphicFramePr>
          <p:cNvPr id="277504" name="Object 1024"/>
          <p:cNvGraphicFramePr>
            <a:graphicFrameLocks/>
          </p:cNvGraphicFramePr>
          <p:nvPr/>
        </p:nvGraphicFramePr>
        <p:xfrm>
          <a:off x="-23801388" y="-10756900"/>
          <a:ext cx="56748363" cy="3687762"/>
        </p:xfrm>
        <a:graphic>
          <a:graphicData uri="http://schemas.openxmlformats.org/presentationml/2006/ole">
            <p:oleObj spid="_x0000_s277504" name="Точечный рисунок" r:id="rId4" imgW="0" imgH="0" progId="PBrush">
              <p:embed/>
            </p:oleObj>
          </a:graphicData>
        </a:graphic>
      </p:graphicFrame>
      <p:sp>
        <p:nvSpPr>
          <p:cNvPr id="261127" name="Text Box 7"/>
          <p:cNvSpPr txBox="1">
            <a:spLocks noChangeArrowheads="1"/>
          </p:cNvSpPr>
          <p:nvPr/>
        </p:nvSpPr>
        <p:spPr bwMode="auto">
          <a:xfrm rot="-5378110">
            <a:off x="-1454943" y="4045743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ru-RU" sz="280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ArcGIS Desktop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4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2667000" cy="2514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000" smtClean="0"/>
              <a:t>Таблицы</a:t>
            </a:r>
            <a:endParaRPr lang="en-US" altLang="ru-RU" sz="2000" smtClean="0"/>
          </a:p>
          <a:p>
            <a:pPr>
              <a:lnSpc>
                <a:spcPct val="90000"/>
              </a:lnSpc>
            </a:pPr>
            <a:r>
              <a:rPr lang="ru-RU" altLang="ru-RU" sz="2000" smtClean="0"/>
              <a:t>Диаграммы</a:t>
            </a:r>
            <a:endParaRPr lang="en-US" altLang="ru-RU" sz="2000" smtClean="0"/>
          </a:p>
          <a:p>
            <a:pPr>
              <a:lnSpc>
                <a:spcPct val="90000"/>
              </a:lnSpc>
            </a:pPr>
            <a:r>
              <a:rPr lang="ru-RU" altLang="ru-RU" sz="2000" smtClean="0"/>
              <a:t>Статистика</a:t>
            </a:r>
            <a:endParaRPr lang="en-US" altLang="ru-RU" sz="2000" smtClean="0"/>
          </a:p>
          <a:p>
            <a:pPr>
              <a:lnSpc>
                <a:spcPct val="90000"/>
              </a:lnSpc>
            </a:pPr>
            <a:r>
              <a:rPr lang="ru-RU" altLang="ru-RU" sz="2000" smtClean="0"/>
              <a:t>Отчеты</a:t>
            </a:r>
          </a:p>
          <a:p>
            <a:pPr>
              <a:lnSpc>
                <a:spcPct val="90000"/>
              </a:lnSpc>
            </a:pPr>
            <a:r>
              <a:rPr lang="ru-RU" altLang="ru-RU" sz="2000" smtClean="0"/>
              <a:t>Карты плотности</a:t>
            </a:r>
            <a:endParaRPr lang="en-US" altLang="ru-RU" sz="2000" smtClean="0"/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771525"/>
          </a:xfrm>
        </p:spPr>
        <p:txBody>
          <a:bodyPr/>
          <a:lstStyle/>
          <a:p>
            <a:r>
              <a:rPr lang="en-US" altLang="ru-RU" sz="4000" smtClean="0"/>
              <a:t>ArcMap</a:t>
            </a:r>
            <a:r>
              <a:rPr lang="ru-RU" altLang="ru-RU" sz="4000" smtClean="0"/>
              <a:t>: </a:t>
            </a:r>
            <a:r>
              <a:rPr lang="ru-RU" altLang="ru-RU" smtClean="0"/>
              <a:t>работа с атрибутами</a:t>
            </a:r>
            <a:endParaRPr lang="en-US" altLang="ru-RU" smtClean="0"/>
          </a:p>
        </p:txBody>
      </p:sp>
      <p:pic>
        <p:nvPicPr>
          <p:cNvPr id="247812" name="Picture 4" descr="States p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352800"/>
            <a:ext cx="4456113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7813" name="Picture 5" descr="Tab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176338"/>
            <a:ext cx="3640138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7814" name="Picture 6" descr="Repor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2127250"/>
            <a:ext cx="31718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7815" name="Picture 7" descr="Pie Char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56363" y="3470275"/>
            <a:ext cx="2535237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7816" name="Text Box 8"/>
          <p:cNvSpPr txBox="1">
            <a:spLocks noChangeArrowheads="1"/>
          </p:cNvSpPr>
          <p:nvPr/>
        </p:nvSpPr>
        <p:spPr bwMode="auto">
          <a:xfrm rot="-5378110">
            <a:off x="-1454943" y="4350543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ru-RU" sz="280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ArcGIS Desktop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6" name="Rectangle 4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3124200" cy="4495800"/>
          </a:xfrm>
        </p:spPr>
        <p:txBody>
          <a:bodyPr/>
          <a:lstStyle/>
          <a:p>
            <a:r>
              <a:rPr lang="ru-RU" altLang="ru-RU" smtClean="0"/>
              <a:t>Много форматов</a:t>
            </a:r>
            <a:endParaRPr lang="en-US" altLang="ru-RU" smtClean="0"/>
          </a:p>
          <a:p>
            <a:pPr lvl="1"/>
            <a:r>
              <a:rPr lang="en-US" altLang="ru-RU" sz="2400" smtClean="0"/>
              <a:t>ERDAS</a:t>
            </a:r>
          </a:p>
          <a:p>
            <a:pPr lvl="1"/>
            <a:r>
              <a:rPr lang="en-US" altLang="ru-RU" sz="2400" smtClean="0"/>
              <a:t>Grids</a:t>
            </a:r>
          </a:p>
          <a:p>
            <a:pPr lvl="1"/>
            <a:r>
              <a:rPr lang="en-US" altLang="ru-RU" sz="2400" smtClean="0"/>
              <a:t>GeoTiff</a:t>
            </a:r>
          </a:p>
          <a:p>
            <a:pPr lvl="1"/>
            <a:r>
              <a:rPr lang="en-US" altLang="ru-RU" sz="2400" smtClean="0"/>
              <a:t>MrSID ...</a:t>
            </a:r>
          </a:p>
          <a:p>
            <a:r>
              <a:rPr lang="ru-RU" altLang="ru-RU" smtClean="0"/>
              <a:t>Монохром и многозональные</a:t>
            </a:r>
          </a:p>
          <a:p>
            <a:r>
              <a:rPr lang="ru-RU" altLang="ru-RU" i="1" smtClean="0"/>
              <a:t>Пирамидные слои</a:t>
            </a:r>
            <a:endParaRPr lang="en-US" altLang="ru-RU" i="1" smtClean="0"/>
          </a:p>
        </p:txBody>
      </p:sp>
      <p:sp>
        <p:nvSpPr>
          <p:cNvPr id="24884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363"/>
            <a:ext cx="8458200" cy="1320800"/>
          </a:xfrm>
        </p:spPr>
        <p:txBody>
          <a:bodyPr/>
          <a:lstStyle/>
          <a:p>
            <a:r>
              <a:rPr lang="en-US" altLang="ru-RU" sz="4000" smtClean="0"/>
              <a:t>ArcMap</a:t>
            </a:r>
            <a:r>
              <a:rPr lang="ru-RU" altLang="ru-RU" sz="4000" smtClean="0"/>
              <a:t>: работа с растровыми данными</a:t>
            </a:r>
            <a:endParaRPr lang="en-US" altLang="ru-RU" sz="4000" smtClean="0"/>
          </a:p>
        </p:txBody>
      </p:sp>
      <p:graphicFrame>
        <p:nvGraphicFramePr>
          <p:cNvPr id="248835" name="Object 6"/>
          <p:cNvGraphicFramePr>
            <a:graphicFrameLocks noChangeAspect="1"/>
          </p:cNvGraphicFramePr>
          <p:nvPr/>
        </p:nvGraphicFramePr>
        <p:xfrm>
          <a:off x="3810000" y="1828800"/>
          <a:ext cx="5137150" cy="4389438"/>
        </p:xfrm>
        <a:graphic>
          <a:graphicData uri="http://schemas.openxmlformats.org/presentationml/2006/ole">
            <p:oleObj spid="_x0000_s248838" name="Bitmap Image" r:id="rId3" imgW="10333333" imgH="8828571" progId="PBrush">
              <p:embed/>
            </p:oleObj>
          </a:graphicData>
        </a:graphic>
      </p:graphicFrame>
      <p:sp>
        <p:nvSpPr>
          <p:cNvPr id="248837" name="Text Box 5"/>
          <p:cNvSpPr txBox="1">
            <a:spLocks noChangeArrowheads="1"/>
          </p:cNvSpPr>
          <p:nvPr/>
        </p:nvSpPr>
        <p:spPr bwMode="auto">
          <a:xfrm rot="-5378110">
            <a:off x="-1454943" y="4045743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ru-RU" sz="280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ArcGIS Desktop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8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8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8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8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8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8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8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8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8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8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88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88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88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88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6" grpId="0" build="p" autoUpdateAnimBg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697" name="Picture 2" descr="ToolboxBufferWi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533400"/>
            <a:ext cx="23304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3172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4419600" cy="4876800"/>
          </a:xfrm>
        </p:spPr>
        <p:txBody>
          <a:bodyPr rtlCol="0">
            <a:normAutofit lnSpcReduction="10000"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ru-RU"/>
              <a:t>ArcToolbox “Lite” </a:t>
            </a:r>
            <a:r>
              <a:rPr lang="ru-RU" altLang="ru-RU"/>
              <a:t>для</a:t>
            </a:r>
            <a:r>
              <a:rPr lang="en-US" altLang="ru-RU"/>
              <a:t> ArcView </a:t>
            </a:r>
            <a:r>
              <a:rPr lang="ru-RU" altLang="ru-RU"/>
              <a:t>и</a:t>
            </a:r>
            <a:r>
              <a:rPr lang="en-US" altLang="ru-RU"/>
              <a:t> ArcInfo Editor</a:t>
            </a:r>
            <a:endParaRPr lang="ru-RU" altLang="ru-RU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/>
              <a:t>Полная версия - </a:t>
            </a:r>
            <a:r>
              <a:rPr lang="en-US" altLang="ru-RU"/>
              <a:t>ArcInfo 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/>
              <a:t>Удобные мастера</a:t>
            </a:r>
            <a:endParaRPr lang="en-US" altLang="ru-RU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/>
              <a:t>Управление данными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2000"/>
              <a:t>	 - перепроектирование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2000"/>
              <a:t>	 - генерализация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2000"/>
              <a:t>	 - построение топологии и др.</a:t>
            </a:r>
            <a:endParaRPr lang="en-US" altLang="ru-RU" sz="200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/>
              <a:t>Анализ</a:t>
            </a:r>
          </a:p>
          <a:p>
            <a:pPr lvl="1" indent="-274320" fontAlgn="auto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2000"/>
              <a:t>- построение буферных зон</a:t>
            </a:r>
          </a:p>
          <a:p>
            <a:pPr lvl="1" indent="-274320" fontAlgn="auto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2000"/>
              <a:t>- статистика</a:t>
            </a:r>
          </a:p>
          <a:p>
            <a:pPr lvl="1" indent="-274320" fontAlgn="auto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2000"/>
              <a:t>- анализ видимости и др</a:t>
            </a:r>
            <a:endParaRPr lang="en-US" altLang="ru-RU" sz="200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/>
              <a:t>Экспорт</a:t>
            </a:r>
            <a:r>
              <a:rPr lang="en-US" altLang="ru-RU"/>
              <a:t>/</a:t>
            </a:r>
            <a:r>
              <a:rPr lang="ru-RU" altLang="ru-RU"/>
              <a:t>импорт из</a:t>
            </a:r>
            <a:r>
              <a:rPr lang="en-US" altLang="ru-RU"/>
              <a:t>/</a:t>
            </a:r>
            <a:r>
              <a:rPr lang="ru-RU" altLang="ru-RU"/>
              <a:t>во множество форматов и др.</a:t>
            </a:r>
            <a:endParaRPr lang="en-US" altLang="ru-RU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261938"/>
            <a:ext cx="4191000" cy="771525"/>
          </a:xfrm>
        </p:spPr>
        <p:txBody>
          <a:bodyPr/>
          <a:lstStyle/>
          <a:p>
            <a:r>
              <a:rPr lang="en-US" altLang="ru-RU" smtClean="0"/>
              <a:t>ArcToolbox</a:t>
            </a:r>
          </a:p>
        </p:txBody>
      </p:sp>
      <p:pic>
        <p:nvPicPr>
          <p:cNvPr id="285700" name="Picture 5" descr="BufferWiza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352800"/>
            <a:ext cx="381000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3174" name="Text Box 6"/>
          <p:cNvSpPr txBox="1">
            <a:spLocks noChangeArrowheads="1"/>
          </p:cNvSpPr>
          <p:nvPr/>
        </p:nvSpPr>
        <p:spPr bwMode="auto">
          <a:xfrm rot="-5378110">
            <a:off x="-1454943" y="4426743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ru-RU" sz="280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ArcGIS Desktop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050"/>
          <p:cNvSpPr>
            <a:spLocks noChangeArrowheads="1"/>
          </p:cNvSpPr>
          <p:nvPr/>
        </p:nvSpPr>
        <p:spPr bwMode="auto">
          <a:xfrm>
            <a:off x="381000" y="1765300"/>
            <a:ext cx="8382000" cy="3492500"/>
          </a:xfrm>
          <a:prstGeom prst="rect">
            <a:avLst/>
          </a:prstGeom>
          <a:gradFill rotWithShape="0">
            <a:gsLst>
              <a:gs pos="0">
                <a:srgbClr val="D85700"/>
              </a:gs>
              <a:gs pos="50000">
                <a:srgbClr val="8F3A00"/>
              </a:gs>
              <a:gs pos="100000">
                <a:srgbClr val="D857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96611" name="Rectangle 2051"/>
          <p:cNvSpPr>
            <a:spLocks noChangeArrowheads="1"/>
          </p:cNvSpPr>
          <p:nvPr/>
        </p:nvSpPr>
        <p:spPr bwMode="auto">
          <a:xfrm>
            <a:off x="3048000" y="3606800"/>
            <a:ext cx="3733800" cy="1524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2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6387" name="Oval 2052"/>
          <p:cNvSpPr>
            <a:spLocks noChangeArrowheads="1"/>
          </p:cNvSpPr>
          <p:nvPr/>
        </p:nvSpPr>
        <p:spPr bwMode="auto">
          <a:xfrm>
            <a:off x="3663950" y="6092825"/>
            <a:ext cx="2044700" cy="536575"/>
          </a:xfrm>
          <a:prstGeom prst="ellipse">
            <a:avLst/>
          </a:prstGeom>
          <a:gradFill rotWithShape="0">
            <a:gsLst>
              <a:gs pos="0">
                <a:srgbClr val="0E3FC9"/>
              </a:gs>
              <a:gs pos="50000">
                <a:srgbClr val="114FFB"/>
              </a:gs>
              <a:gs pos="100000">
                <a:srgbClr val="0E3FC9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6388" name="Rectangle 2053"/>
          <p:cNvSpPr>
            <a:spLocks noChangeArrowheads="1"/>
          </p:cNvSpPr>
          <p:nvPr/>
        </p:nvSpPr>
        <p:spPr bwMode="auto">
          <a:xfrm>
            <a:off x="3657600" y="5681663"/>
            <a:ext cx="2057400" cy="679450"/>
          </a:xfrm>
          <a:prstGeom prst="rect">
            <a:avLst/>
          </a:prstGeom>
          <a:gradFill rotWithShape="0">
            <a:gsLst>
              <a:gs pos="0">
                <a:srgbClr val="0E3FC9"/>
              </a:gs>
              <a:gs pos="50000">
                <a:srgbClr val="114FFB"/>
              </a:gs>
              <a:gs pos="100000">
                <a:srgbClr val="0E3FC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6389" name="Oval 2054"/>
          <p:cNvSpPr>
            <a:spLocks noChangeArrowheads="1"/>
          </p:cNvSpPr>
          <p:nvPr/>
        </p:nvSpPr>
        <p:spPr bwMode="auto">
          <a:xfrm>
            <a:off x="3663950" y="5346700"/>
            <a:ext cx="2044700" cy="536575"/>
          </a:xfrm>
          <a:prstGeom prst="ellipse">
            <a:avLst/>
          </a:prstGeom>
          <a:gradFill rotWithShape="0">
            <a:gsLst>
              <a:gs pos="0">
                <a:srgbClr val="114FFB"/>
              </a:gs>
              <a:gs pos="100000">
                <a:srgbClr val="0E3FC9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96615" name="Rectangle 2055"/>
          <p:cNvSpPr>
            <a:spLocks noChangeArrowheads="1"/>
          </p:cNvSpPr>
          <p:nvPr/>
        </p:nvSpPr>
        <p:spPr bwMode="auto">
          <a:xfrm>
            <a:off x="3886200" y="6019800"/>
            <a:ext cx="162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ru-RU" alt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СУБД</a:t>
            </a:r>
            <a:endParaRPr lang="en-US" altLang="ru-RU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16391" name="Line 2056"/>
          <p:cNvSpPr>
            <a:spLocks noChangeShapeType="1"/>
          </p:cNvSpPr>
          <p:nvPr/>
        </p:nvSpPr>
        <p:spPr bwMode="auto">
          <a:xfrm flipH="1">
            <a:off x="4724400" y="4591050"/>
            <a:ext cx="4763" cy="97155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2" name="Line 2058"/>
          <p:cNvSpPr>
            <a:spLocks noChangeShapeType="1"/>
          </p:cNvSpPr>
          <p:nvPr/>
        </p:nvSpPr>
        <p:spPr bwMode="auto">
          <a:xfrm flipH="1">
            <a:off x="1219200" y="2667000"/>
            <a:ext cx="4763" cy="60960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3" name="Line 2059"/>
          <p:cNvSpPr>
            <a:spLocks noChangeShapeType="1"/>
          </p:cNvSpPr>
          <p:nvPr/>
        </p:nvSpPr>
        <p:spPr bwMode="auto">
          <a:xfrm flipH="1">
            <a:off x="2814638" y="2667000"/>
            <a:ext cx="4762" cy="60960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4" name="Line 2060"/>
          <p:cNvSpPr>
            <a:spLocks noChangeShapeType="1"/>
          </p:cNvSpPr>
          <p:nvPr/>
        </p:nvSpPr>
        <p:spPr bwMode="auto">
          <a:xfrm flipH="1">
            <a:off x="4414838" y="2667000"/>
            <a:ext cx="4762" cy="60960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5" name="Line 2061"/>
          <p:cNvSpPr>
            <a:spLocks noChangeShapeType="1"/>
          </p:cNvSpPr>
          <p:nvPr/>
        </p:nvSpPr>
        <p:spPr bwMode="auto">
          <a:xfrm flipH="1">
            <a:off x="6091238" y="2667000"/>
            <a:ext cx="4762" cy="60960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6" name="Line 2062"/>
          <p:cNvSpPr>
            <a:spLocks noChangeShapeType="1"/>
          </p:cNvSpPr>
          <p:nvPr/>
        </p:nvSpPr>
        <p:spPr bwMode="auto">
          <a:xfrm flipH="1">
            <a:off x="7843838" y="2667000"/>
            <a:ext cx="4762" cy="60960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7" name="Line 2063"/>
          <p:cNvSpPr>
            <a:spLocks noChangeShapeType="1"/>
          </p:cNvSpPr>
          <p:nvPr/>
        </p:nvSpPr>
        <p:spPr bwMode="auto">
          <a:xfrm flipH="1">
            <a:off x="5481638" y="3276600"/>
            <a:ext cx="4762" cy="60960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8" name="Line 2064"/>
          <p:cNvSpPr>
            <a:spLocks noChangeShapeType="1"/>
          </p:cNvSpPr>
          <p:nvPr/>
        </p:nvSpPr>
        <p:spPr bwMode="auto">
          <a:xfrm flipH="1">
            <a:off x="3962400" y="3276600"/>
            <a:ext cx="0" cy="114300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9" name="Line 2065"/>
          <p:cNvSpPr>
            <a:spLocks noChangeShapeType="1"/>
          </p:cNvSpPr>
          <p:nvPr/>
        </p:nvSpPr>
        <p:spPr bwMode="auto">
          <a:xfrm>
            <a:off x="1219200" y="3276600"/>
            <a:ext cx="6629400" cy="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6626" name="Rectangle 2066"/>
          <p:cNvSpPr>
            <a:spLocks noChangeArrowheads="1"/>
          </p:cNvSpPr>
          <p:nvPr/>
        </p:nvSpPr>
        <p:spPr bwMode="auto">
          <a:xfrm>
            <a:off x="515938" y="1993900"/>
            <a:ext cx="1371600" cy="914400"/>
          </a:xfrm>
          <a:prstGeom prst="rect">
            <a:avLst/>
          </a:prstGeom>
          <a:solidFill>
            <a:srgbClr val="FA7E0E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96627" name="Rectangle 2067"/>
          <p:cNvSpPr>
            <a:spLocks noChangeArrowheads="1"/>
          </p:cNvSpPr>
          <p:nvPr/>
        </p:nvSpPr>
        <p:spPr bwMode="auto">
          <a:xfrm>
            <a:off x="457200" y="2146300"/>
            <a:ext cx="1506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en-US" alt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ArcInfo</a:t>
            </a:r>
          </a:p>
        </p:txBody>
      </p:sp>
      <p:sp>
        <p:nvSpPr>
          <p:cNvPr id="196628" name="Rectangle 2068"/>
          <p:cNvSpPr>
            <a:spLocks noChangeArrowheads="1"/>
          </p:cNvSpPr>
          <p:nvPr/>
        </p:nvSpPr>
        <p:spPr bwMode="auto">
          <a:xfrm>
            <a:off x="2098675" y="1993900"/>
            <a:ext cx="1371600" cy="914400"/>
          </a:xfrm>
          <a:prstGeom prst="rect">
            <a:avLst/>
          </a:prstGeom>
          <a:solidFill>
            <a:srgbClr val="FA7E0E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96629" name="Rectangle 2069"/>
          <p:cNvSpPr>
            <a:spLocks noChangeArrowheads="1"/>
          </p:cNvSpPr>
          <p:nvPr/>
        </p:nvSpPr>
        <p:spPr bwMode="auto">
          <a:xfrm>
            <a:off x="2039938" y="2073275"/>
            <a:ext cx="1506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en-US" alt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ArcInfo</a:t>
            </a:r>
          </a:p>
          <a:p>
            <a:pPr algn="ctr" eaLnBrk="0" hangingPunct="0">
              <a:defRPr/>
            </a:pPr>
            <a:r>
              <a:rPr lang="en-US" alt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Editor</a:t>
            </a:r>
          </a:p>
        </p:txBody>
      </p:sp>
      <p:sp>
        <p:nvSpPr>
          <p:cNvPr id="196630" name="Rectangle 2070"/>
          <p:cNvSpPr>
            <a:spLocks noChangeArrowheads="1"/>
          </p:cNvSpPr>
          <p:nvPr/>
        </p:nvSpPr>
        <p:spPr bwMode="auto">
          <a:xfrm>
            <a:off x="3698875" y="1993900"/>
            <a:ext cx="1371600" cy="914400"/>
          </a:xfrm>
          <a:prstGeom prst="rect">
            <a:avLst/>
          </a:prstGeom>
          <a:solidFill>
            <a:srgbClr val="FA7E0E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96631" name="Rectangle 2071"/>
          <p:cNvSpPr>
            <a:spLocks noChangeArrowheads="1"/>
          </p:cNvSpPr>
          <p:nvPr/>
        </p:nvSpPr>
        <p:spPr bwMode="auto">
          <a:xfrm>
            <a:off x="3640138" y="2146300"/>
            <a:ext cx="1506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en-US" alt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ArcView</a:t>
            </a:r>
          </a:p>
        </p:txBody>
      </p:sp>
      <p:sp>
        <p:nvSpPr>
          <p:cNvPr id="196632" name="Rectangle 2072"/>
          <p:cNvSpPr>
            <a:spLocks noChangeArrowheads="1"/>
          </p:cNvSpPr>
          <p:nvPr/>
        </p:nvSpPr>
        <p:spPr bwMode="auto">
          <a:xfrm>
            <a:off x="5299075" y="1993900"/>
            <a:ext cx="1558925" cy="914400"/>
          </a:xfrm>
          <a:prstGeom prst="rect">
            <a:avLst/>
          </a:prstGeom>
          <a:solidFill>
            <a:srgbClr val="FF500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96633" name="Rectangle 2073"/>
          <p:cNvSpPr>
            <a:spLocks noChangeArrowheads="1"/>
          </p:cNvSpPr>
          <p:nvPr/>
        </p:nvSpPr>
        <p:spPr bwMode="auto">
          <a:xfrm>
            <a:off x="5240338" y="2057400"/>
            <a:ext cx="16938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en-US" alt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ArcExplorer</a:t>
            </a:r>
            <a:br>
              <a:rPr lang="en-US" alt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</a:br>
            <a:r>
              <a:rPr lang="en-US" alt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(Java)</a:t>
            </a:r>
          </a:p>
        </p:txBody>
      </p:sp>
      <p:sp>
        <p:nvSpPr>
          <p:cNvPr id="196634" name="Rectangle 2074"/>
          <p:cNvSpPr>
            <a:spLocks noChangeArrowheads="1"/>
          </p:cNvSpPr>
          <p:nvPr/>
        </p:nvSpPr>
        <p:spPr bwMode="auto">
          <a:xfrm>
            <a:off x="7162800" y="1993900"/>
            <a:ext cx="1371600" cy="914400"/>
          </a:xfrm>
          <a:prstGeom prst="rect">
            <a:avLst/>
          </a:prstGeom>
          <a:solidFill>
            <a:srgbClr val="FF500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96635" name="Rectangle 2075"/>
          <p:cNvSpPr>
            <a:spLocks noChangeArrowheads="1"/>
          </p:cNvSpPr>
          <p:nvPr/>
        </p:nvSpPr>
        <p:spPr bwMode="auto">
          <a:xfrm>
            <a:off x="7086600" y="2057400"/>
            <a:ext cx="15065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en-US" alt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HTML</a:t>
            </a:r>
            <a:endParaRPr lang="ru-RU" altLang="ru-RU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ctr" eaLnBrk="0" hangingPunct="0">
              <a:defRPr/>
            </a:pPr>
            <a:r>
              <a:rPr lang="ru-RU" alt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броузер</a:t>
            </a:r>
            <a:endParaRPr lang="en-US" altLang="ru-RU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196636" name="Rectangle 2076"/>
          <p:cNvSpPr>
            <a:spLocks noChangeArrowheads="1"/>
          </p:cNvSpPr>
          <p:nvPr/>
        </p:nvSpPr>
        <p:spPr bwMode="auto">
          <a:xfrm>
            <a:off x="3429000" y="4298950"/>
            <a:ext cx="2133600" cy="679450"/>
          </a:xfrm>
          <a:prstGeom prst="rect">
            <a:avLst/>
          </a:prstGeom>
          <a:solidFill>
            <a:srgbClr val="FA7E0E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96637" name="Rectangle 2077"/>
          <p:cNvSpPr>
            <a:spLocks noChangeArrowheads="1"/>
          </p:cNvSpPr>
          <p:nvPr/>
        </p:nvSpPr>
        <p:spPr bwMode="auto">
          <a:xfrm>
            <a:off x="3471863" y="4495800"/>
            <a:ext cx="2105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ru-RU" alt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Сервер</a:t>
            </a:r>
            <a:r>
              <a:rPr lang="en-US" alt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ArcSDE</a:t>
            </a:r>
          </a:p>
        </p:txBody>
      </p:sp>
      <p:sp>
        <p:nvSpPr>
          <p:cNvPr id="196638" name="Rectangle 2078"/>
          <p:cNvSpPr>
            <a:spLocks noChangeArrowheads="1"/>
          </p:cNvSpPr>
          <p:nvPr/>
        </p:nvSpPr>
        <p:spPr bwMode="auto">
          <a:xfrm>
            <a:off x="4343400" y="3771900"/>
            <a:ext cx="2133600" cy="679450"/>
          </a:xfrm>
          <a:prstGeom prst="rect">
            <a:avLst/>
          </a:prstGeom>
          <a:solidFill>
            <a:srgbClr val="FF500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96639" name="Rectangle 2079"/>
          <p:cNvSpPr>
            <a:spLocks noChangeArrowheads="1"/>
          </p:cNvSpPr>
          <p:nvPr/>
        </p:nvSpPr>
        <p:spPr bwMode="auto">
          <a:xfrm>
            <a:off x="4421188" y="3886200"/>
            <a:ext cx="2035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ru-RU" alt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Сервер</a:t>
            </a:r>
            <a:r>
              <a:rPr lang="en-US" alt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ArcIMS</a:t>
            </a:r>
          </a:p>
        </p:txBody>
      </p:sp>
      <p:sp>
        <p:nvSpPr>
          <p:cNvPr id="196640" name="Rectangle 2080"/>
          <p:cNvSpPr>
            <a:spLocks noChangeArrowheads="1"/>
          </p:cNvSpPr>
          <p:nvPr/>
        </p:nvSpPr>
        <p:spPr bwMode="auto">
          <a:xfrm>
            <a:off x="381000" y="1219200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ru-RU" altLang="ru-RU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Семейство</a:t>
            </a:r>
            <a:r>
              <a:rPr lang="en-US" altLang="ru-RU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ArcGIS</a:t>
            </a:r>
          </a:p>
        </p:txBody>
      </p:sp>
      <p:sp>
        <p:nvSpPr>
          <p:cNvPr id="196641" name="Rectangle 2081"/>
          <p:cNvSpPr>
            <a:spLocks noChangeArrowheads="1"/>
          </p:cNvSpPr>
          <p:nvPr/>
        </p:nvSpPr>
        <p:spPr bwMode="auto">
          <a:xfrm>
            <a:off x="1447800" y="3778250"/>
            <a:ext cx="16208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>
            <a:spAutoFit/>
          </a:bodyPr>
          <a:lstStyle/>
          <a:p>
            <a:pPr algn="r" eaLnBrk="0" hangingPunct="0">
              <a:defRPr/>
            </a:pPr>
            <a:r>
              <a:rPr lang="ru-RU" altLang="ru-RU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Сервер</a:t>
            </a:r>
          </a:p>
          <a:p>
            <a:pPr algn="r" eaLnBrk="0" hangingPunct="0">
              <a:defRPr/>
            </a:pPr>
            <a:r>
              <a:rPr lang="en-US" altLang="ru-RU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ArcGIS</a:t>
            </a:r>
          </a:p>
        </p:txBody>
      </p:sp>
      <p:sp>
        <p:nvSpPr>
          <p:cNvPr id="16416" name="Line 2082"/>
          <p:cNvSpPr>
            <a:spLocks noChangeShapeType="1"/>
          </p:cNvSpPr>
          <p:nvPr/>
        </p:nvSpPr>
        <p:spPr bwMode="auto">
          <a:xfrm>
            <a:off x="7848600" y="3276600"/>
            <a:ext cx="0" cy="304800"/>
          </a:xfrm>
          <a:prstGeom prst="line">
            <a:avLst/>
          </a:prstGeom>
          <a:noFill/>
          <a:ln w="57150">
            <a:solidFill>
              <a:srgbClr val="FFFF07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6643" name="Rectangle 2083"/>
          <p:cNvSpPr>
            <a:spLocks noChangeArrowheads="1"/>
          </p:cNvSpPr>
          <p:nvPr/>
        </p:nvSpPr>
        <p:spPr bwMode="auto">
          <a:xfrm>
            <a:off x="7162800" y="3581400"/>
            <a:ext cx="1371600" cy="914400"/>
          </a:xfrm>
          <a:prstGeom prst="rect">
            <a:avLst/>
          </a:prstGeom>
          <a:solidFill>
            <a:srgbClr val="FF500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ArcPad</a:t>
            </a:r>
          </a:p>
        </p:txBody>
      </p:sp>
      <p:sp>
        <p:nvSpPr>
          <p:cNvPr id="16418" name="Rectangle 2085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15313" cy="588963"/>
          </a:xfrm>
        </p:spPr>
        <p:txBody>
          <a:bodyPr/>
          <a:lstStyle/>
          <a:p>
            <a:r>
              <a:rPr lang="ru-RU" altLang="ru-RU" sz="3200" smtClean="0">
                <a:latin typeface="Arial Narrow" pitchFamily="34" charset="0"/>
              </a:rPr>
              <a:t>Архитектура программного обеспечения </a:t>
            </a:r>
            <a:r>
              <a:rPr lang="en-US" altLang="ru-RU" sz="3200" smtClean="0">
                <a:latin typeface="Arial Narrow" pitchFamily="34" charset="0"/>
              </a:rPr>
              <a:t>ESRI</a:t>
            </a:r>
            <a:endParaRPr lang="ru-RU" alt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43825" cy="711200"/>
          </a:xfrm>
        </p:spPr>
        <p:txBody>
          <a:bodyPr/>
          <a:lstStyle/>
          <a:p>
            <a:r>
              <a:rPr lang="en-US" altLang="ru-RU" sz="4000" smtClean="0"/>
              <a:t>ArcCatalog</a:t>
            </a:r>
            <a:endParaRPr lang="ru-RU" altLang="ru-RU" sz="4000" smtClean="0"/>
          </a:p>
        </p:txBody>
      </p:sp>
      <p:sp>
        <p:nvSpPr>
          <p:cNvPr id="273411" name="Rectangle 3"/>
          <p:cNvSpPr>
            <a:spLocks noChangeArrowheads="1"/>
          </p:cNvSpPr>
          <p:nvPr/>
        </p:nvSpPr>
        <p:spPr bwMode="auto">
          <a:xfrm>
            <a:off x="1371600" y="1371600"/>
            <a:ext cx="441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488" tIns="44450" rIns="90488" bIns="44450"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FAFD00"/>
              </a:buClr>
              <a:buSzPct val="100000"/>
              <a:buFont typeface="Arial" charset="0"/>
              <a:buChar char="•"/>
              <a:defRPr/>
            </a:pPr>
            <a:endParaRPr lang="ru-RU" altLang="ru-RU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73412" name="Text Box 4"/>
          <p:cNvSpPr txBox="1">
            <a:spLocks noChangeArrowheads="1"/>
          </p:cNvSpPr>
          <p:nvPr/>
        </p:nvSpPr>
        <p:spPr bwMode="auto">
          <a:xfrm rot="-5378110">
            <a:off x="-1454943" y="4426743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ru-RU" sz="280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ArcGIS Desktop</a:t>
            </a:r>
          </a:p>
        </p:txBody>
      </p:sp>
      <p:graphicFrame>
        <p:nvGraphicFramePr>
          <p:cNvPr id="278528" name="Object 0"/>
          <p:cNvGraphicFramePr>
            <a:graphicFrameLocks noChangeAspect="1"/>
          </p:cNvGraphicFramePr>
          <p:nvPr/>
        </p:nvGraphicFramePr>
        <p:xfrm>
          <a:off x="4267200" y="1752600"/>
          <a:ext cx="4381500" cy="3219450"/>
        </p:xfrm>
        <a:graphic>
          <a:graphicData uri="http://schemas.openxmlformats.org/presentationml/2006/ole">
            <p:oleObj spid="_x0000_s278528" name="Bitmap Image" r:id="rId3" imgW="4382112" imgH="3219899" progId="PBrush">
              <p:embed/>
            </p:oleObj>
          </a:graphicData>
        </a:graphic>
      </p:graphicFrame>
      <p:sp>
        <p:nvSpPr>
          <p:cNvPr id="273414" name="Rectangle 6"/>
          <p:cNvSpPr>
            <a:spLocks noChangeArrowheads="1"/>
          </p:cNvSpPr>
          <p:nvPr/>
        </p:nvSpPr>
        <p:spPr bwMode="auto">
          <a:xfrm>
            <a:off x="533400" y="1447800"/>
            <a:ext cx="3505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488" tIns="44450" rIns="90488" bIns="44450"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rgbClr val="FAFD00"/>
              </a:buClr>
              <a:buSzPct val="100000"/>
              <a:buFont typeface="Arial" charset="0"/>
              <a:buChar char="•"/>
              <a:defRPr/>
            </a:pP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Просмотр</a:t>
            </a:r>
          </a:p>
          <a:p>
            <a:pPr lvl="1" eaLnBrk="0" hangingPunct="0">
              <a:spcBef>
                <a:spcPct val="20000"/>
              </a:spcBef>
              <a:buClr>
                <a:srgbClr val="FAFD00"/>
              </a:buClr>
              <a:buSzPct val="100000"/>
              <a:buFont typeface="Arial" charset="0"/>
              <a:buChar char="•"/>
              <a:defRPr/>
            </a:pPr>
            <a:r>
              <a:rPr lang="ru-RU" altLang="ru-RU" sz="2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Графика</a:t>
            </a:r>
          </a:p>
          <a:p>
            <a:pPr lvl="1" eaLnBrk="0" hangingPunct="0">
              <a:spcBef>
                <a:spcPct val="20000"/>
              </a:spcBef>
              <a:buClr>
                <a:srgbClr val="FAFD00"/>
              </a:buClr>
              <a:buSzPct val="100000"/>
              <a:buFont typeface="Arial" charset="0"/>
              <a:buChar char="•"/>
              <a:defRPr/>
            </a:pPr>
            <a:r>
              <a:rPr lang="ru-RU" altLang="ru-RU" sz="2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Атрибутика</a:t>
            </a:r>
          </a:p>
          <a:p>
            <a:pPr lvl="1" eaLnBrk="0" hangingPunct="0">
              <a:spcBef>
                <a:spcPct val="20000"/>
              </a:spcBef>
              <a:buClr>
                <a:srgbClr val="FAFD00"/>
              </a:buClr>
              <a:buSzPct val="100000"/>
              <a:buFont typeface="Arial" charset="0"/>
              <a:buChar char="•"/>
              <a:defRPr/>
            </a:pPr>
            <a:r>
              <a:rPr lang="ru-RU" altLang="ru-RU" sz="2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Метаданные (редактирование)</a:t>
            </a:r>
          </a:p>
          <a:p>
            <a:pPr eaLnBrk="0" hangingPunct="0">
              <a:spcBef>
                <a:spcPct val="20000"/>
              </a:spcBef>
              <a:buClr>
                <a:srgbClr val="FAFD00"/>
              </a:buClr>
              <a:buSzPct val="100000"/>
              <a:buFont typeface="Arial" charset="0"/>
              <a:buChar char="•"/>
              <a:defRPr/>
            </a:pP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Поиск </a:t>
            </a:r>
          </a:p>
          <a:p>
            <a:pPr lvl="1" eaLnBrk="0" hangingPunct="0">
              <a:spcBef>
                <a:spcPct val="20000"/>
              </a:spcBef>
              <a:buClr>
                <a:srgbClr val="FAFD00"/>
              </a:buClr>
              <a:buSzPct val="100000"/>
              <a:buFont typeface="Arial" charset="0"/>
              <a:buChar char="•"/>
              <a:defRPr/>
            </a:pP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Метаданные</a:t>
            </a:r>
          </a:p>
          <a:p>
            <a:pPr eaLnBrk="0" hangingPunct="0">
              <a:spcBef>
                <a:spcPct val="20000"/>
              </a:spcBef>
              <a:buClr>
                <a:srgbClr val="FAFD00"/>
              </a:buClr>
              <a:buSzPct val="100000"/>
              <a:buFont typeface="Arial" charset="0"/>
              <a:buChar char="•"/>
              <a:defRPr/>
            </a:pP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Управление</a:t>
            </a:r>
          </a:p>
          <a:p>
            <a:pPr lvl="1" eaLnBrk="0" hangingPunct="0">
              <a:spcBef>
                <a:spcPct val="20000"/>
              </a:spcBef>
              <a:buClr>
                <a:srgbClr val="FAFD00"/>
              </a:buClr>
              <a:buSzPct val="100000"/>
              <a:buFont typeface="Arial" charset="0"/>
              <a:buChar char="•"/>
              <a:defRPr/>
            </a:pPr>
            <a:r>
              <a:rPr lang="ru-RU" altLang="ru-RU" sz="2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Файлы</a:t>
            </a:r>
          </a:p>
          <a:p>
            <a:pPr lvl="1" eaLnBrk="0" hangingPunct="0">
              <a:spcBef>
                <a:spcPct val="20000"/>
              </a:spcBef>
              <a:buClr>
                <a:srgbClr val="FAFD00"/>
              </a:buClr>
              <a:buSzPct val="100000"/>
              <a:buFont typeface="Arial" charset="0"/>
              <a:buChar char="•"/>
              <a:defRPr/>
            </a:pPr>
            <a:r>
              <a:rPr lang="ru-RU" altLang="ru-RU" sz="2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Интернет</a:t>
            </a:r>
          </a:p>
          <a:p>
            <a:pPr lvl="1" eaLnBrk="0" hangingPunct="0">
              <a:spcBef>
                <a:spcPct val="20000"/>
              </a:spcBef>
              <a:buClr>
                <a:srgbClr val="FAFD00"/>
              </a:buClr>
              <a:buSzPct val="100000"/>
              <a:buFont typeface="Arial" charset="0"/>
              <a:buChar char="•"/>
              <a:defRPr/>
            </a:pPr>
            <a:r>
              <a:rPr lang="ru-RU" altLang="ru-RU" sz="2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Объекты базы </a:t>
            </a:r>
            <a:r>
              <a:rPr lang="ru-RU" altLang="ru-RU" sz="20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геоданных</a:t>
            </a:r>
            <a:endParaRPr lang="ru-RU" altLang="ru-RU" sz="20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3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3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3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3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3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3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3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3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3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3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3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3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3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3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34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34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3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3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34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34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4" grpId="0" build="p" autoUpdateAnimBg="0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6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3733800" cy="441960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ru-RU" altLang="ru-RU" sz="1800" smtClean="0"/>
              <a:t>Построение поверхностей и анализ в </a:t>
            </a:r>
            <a:r>
              <a:rPr lang="en-US" altLang="ru-RU" sz="1800" smtClean="0"/>
              <a:t>ArcMap and ArcToolbox</a:t>
            </a:r>
          </a:p>
          <a:p>
            <a:pPr>
              <a:spcBef>
                <a:spcPct val="30000"/>
              </a:spcBef>
            </a:pPr>
            <a:r>
              <a:rPr lang="ru-RU" altLang="ru-RU" sz="1800" smtClean="0"/>
              <a:t>Новое приложение</a:t>
            </a:r>
            <a:r>
              <a:rPr lang="en-US" altLang="ru-RU" sz="1800" smtClean="0"/>
              <a:t> ArcScene</a:t>
            </a:r>
          </a:p>
        </p:txBody>
      </p:sp>
      <p:sp>
        <p:nvSpPr>
          <p:cNvPr id="264200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825500"/>
            <a:ext cx="7743825" cy="711200"/>
          </a:xfrm>
        </p:spPr>
        <p:txBody>
          <a:bodyPr/>
          <a:lstStyle/>
          <a:p>
            <a:r>
              <a:rPr lang="en-US" altLang="ru-RU" sz="4000" smtClean="0"/>
              <a:t>3D Analyst </a:t>
            </a:r>
            <a:r>
              <a:rPr lang="ru-RU" altLang="ru-RU" sz="4000" smtClean="0"/>
              <a:t>в</a:t>
            </a:r>
            <a:r>
              <a:rPr lang="en-US" altLang="ru-RU" sz="4000" smtClean="0"/>
              <a:t> </a:t>
            </a:r>
            <a:r>
              <a:rPr lang="ru-RU" altLang="ru-RU" sz="4000" smtClean="0"/>
              <a:t>версии </a:t>
            </a:r>
            <a:r>
              <a:rPr lang="en-US" altLang="ru-RU" sz="4000" smtClean="0"/>
              <a:t>8.1</a:t>
            </a:r>
          </a:p>
        </p:txBody>
      </p:sp>
      <p:graphicFrame>
        <p:nvGraphicFramePr>
          <p:cNvPr id="264195" name="Object 6"/>
          <p:cNvGraphicFramePr>
            <a:graphicFrameLocks noChangeAspect="1"/>
          </p:cNvGraphicFramePr>
          <p:nvPr/>
        </p:nvGraphicFramePr>
        <p:xfrm>
          <a:off x="3500438" y="2670175"/>
          <a:ext cx="5643562" cy="4187825"/>
        </p:xfrm>
        <a:graphic>
          <a:graphicData uri="http://schemas.openxmlformats.org/presentationml/2006/ole">
            <p:oleObj spid="_x0000_s264198" name="Document" r:id="rId3" imgW="3915424" imgH="2905993" progId="Word.Document.8">
              <p:embed/>
            </p:oleObj>
          </a:graphicData>
        </a:graphic>
      </p:graphicFrame>
      <p:sp>
        <p:nvSpPr>
          <p:cNvPr id="264197" name="Text Box 5"/>
          <p:cNvSpPr txBox="1">
            <a:spLocks noChangeArrowheads="1"/>
          </p:cNvSpPr>
          <p:nvPr/>
        </p:nvSpPr>
        <p:spPr bwMode="auto">
          <a:xfrm rot="-5378110">
            <a:off x="-1454943" y="4198143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ru-RU" sz="280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ArcGIS Desktop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4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4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4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4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6" grpId="0" build="p" autoUpdateAnimBg="0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69" name="Picture 2" descr="geostat_pic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00025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8770" name="Rectangle 4"/>
          <p:cNvSpPr>
            <a:spLocks noGrp="1" noChangeArrowheads="1"/>
          </p:cNvSpPr>
          <p:nvPr>
            <p:ph idx="1"/>
          </p:nvPr>
        </p:nvSpPr>
        <p:spPr>
          <a:xfrm>
            <a:off x="152400" y="2057400"/>
            <a:ext cx="4114800" cy="40386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ru-RU" altLang="ru-RU" sz="2800" smtClean="0"/>
              <a:t>Охрана окружающей среды</a:t>
            </a:r>
            <a:endParaRPr lang="en-US" altLang="ru-RU" sz="2800" smtClean="0"/>
          </a:p>
          <a:p>
            <a:pPr lvl="1">
              <a:lnSpc>
                <a:spcPct val="90000"/>
              </a:lnSpc>
            </a:pPr>
            <a:r>
              <a:rPr lang="ru-RU" altLang="ru-RU" sz="2800" smtClean="0"/>
              <a:t>Сельское хозяйство</a:t>
            </a:r>
            <a:endParaRPr lang="en-US" altLang="ru-RU" sz="2800" smtClean="0"/>
          </a:p>
          <a:p>
            <a:pPr lvl="1">
              <a:lnSpc>
                <a:spcPct val="90000"/>
              </a:lnSpc>
            </a:pPr>
            <a:r>
              <a:rPr lang="ru-RU" altLang="ru-RU" sz="2800" smtClean="0"/>
              <a:t>Геология</a:t>
            </a:r>
            <a:endParaRPr lang="en-US" altLang="ru-RU" sz="2800" smtClean="0"/>
          </a:p>
          <a:p>
            <a:pPr lvl="1">
              <a:lnSpc>
                <a:spcPct val="90000"/>
              </a:lnSpc>
            </a:pPr>
            <a:r>
              <a:rPr lang="ru-RU" altLang="ru-RU" sz="2800" smtClean="0"/>
              <a:t>Метеорология</a:t>
            </a:r>
            <a:endParaRPr lang="en-US" altLang="ru-RU" sz="2800" smtClean="0"/>
          </a:p>
          <a:p>
            <a:pPr lvl="1">
              <a:lnSpc>
                <a:spcPct val="90000"/>
              </a:lnSpc>
            </a:pPr>
            <a:r>
              <a:rPr lang="ru-RU" altLang="ru-RU" sz="2800" smtClean="0"/>
              <a:t>Гидрология</a:t>
            </a:r>
            <a:endParaRPr lang="en-US" altLang="ru-RU" sz="2800" smtClean="0"/>
          </a:p>
          <a:p>
            <a:pPr lvl="1">
              <a:lnSpc>
                <a:spcPct val="90000"/>
              </a:lnSpc>
            </a:pPr>
            <a:r>
              <a:rPr lang="ru-RU" altLang="ru-RU" sz="2800" smtClean="0"/>
              <a:t>Эпидемиология</a:t>
            </a:r>
            <a:endParaRPr lang="en-US" altLang="ru-RU" sz="2800" smtClean="0"/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altLang="ru-RU" sz="2800" smtClean="0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00013"/>
            <a:ext cx="8839200" cy="1778000"/>
          </a:xfrm>
        </p:spPr>
        <p:txBody>
          <a:bodyPr/>
          <a:lstStyle/>
          <a:p>
            <a:r>
              <a:rPr lang="en-US" altLang="ru-RU" sz="4800" smtClean="0"/>
              <a:t>Geostatistical Analyst</a:t>
            </a:r>
            <a:r>
              <a:rPr lang="en-US" altLang="ru-RU" sz="5400" smtClean="0"/>
              <a:t> </a:t>
            </a:r>
            <a:br>
              <a:rPr lang="en-US" altLang="ru-RU" sz="5400" smtClean="0"/>
            </a:br>
            <a:r>
              <a:rPr lang="en-US" altLang="ru-RU" sz="2800" smtClean="0"/>
              <a:t> </a:t>
            </a:r>
            <a:r>
              <a:rPr lang="ru-RU" altLang="ru-RU" sz="2800" smtClean="0"/>
              <a:t>Расширенное построение поверхностей и моделирование</a:t>
            </a:r>
            <a:endParaRPr lang="en-US" altLang="ru-RU" sz="2800" smtClean="0"/>
          </a:p>
        </p:txBody>
      </p:sp>
      <p:sp>
        <p:nvSpPr>
          <p:cNvPr id="265221" name="Text Box 5"/>
          <p:cNvSpPr txBox="1">
            <a:spLocks noChangeArrowheads="1"/>
          </p:cNvSpPr>
          <p:nvPr/>
        </p:nvSpPr>
        <p:spPr bwMode="auto">
          <a:xfrm rot="-5378110">
            <a:off x="-1454943" y="4579143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ru-RU" sz="280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ArcGIS Desktop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7" name="Rectangle 2"/>
          <p:cNvSpPr>
            <a:spLocks noChangeArrowheads="1"/>
          </p:cNvSpPr>
          <p:nvPr/>
        </p:nvSpPr>
        <p:spPr bwMode="auto">
          <a:xfrm>
            <a:off x="381000" y="1765300"/>
            <a:ext cx="8382000" cy="3492500"/>
          </a:xfrm>
          <a:prstGeom prst="rect">
            <a:avLst/>
          </a:prstGeom>
          <a:gradFill rotWithShape="0">
            <a:gsLst>
              <a:gs pos="0">
                <a:srgbClr val="D85700"/>
              </a:gs>
              <a:gs pos="50000">
                <a:srgbClr val="8F3A00"/>
              </a:gs>
              <a:gs pos="100000">
                <a:srgbClr val="D857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70339" name="Rectangle 3"/>
          <p:cNvSpPr>
            <a:spLocks noChangeArrowheads="1"/>
          </p:cNvSpPr>
          <p:nvPr/>
        </p:nvSpPr>
        <p:spPr bwMode="auto">
          <a:xfrm>
            <a:off x="3048000" y="3606800"/>
            <a:ext cx="3733800" cy="1524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2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90819" name="Oval 4"/>
          <p:cNvSpPr>
            <a:spLocks noChangeArrowheads="1"/>
          </p:cNvSpPr>
          <p:nvPr/>
        </p:nvSpPr>
        <p:spPr bwMode="auto">
          <a:xfrm>
            <a:off x="3663950" y="6092825"/>
            <a:ext cx="2044700" cy="536575"/>
          </a:xfrm>
          <a:prstGeom prst="ellipse">
            <a:avLst/>
          </a:prstGeom>
          <a:gradFill rotWithShape="0">
            <a:gsLst>
              <a:gs pos="0">
                <a:srgbClr val="0E3FC9"/>
              </a:gs>
              <a:gs pos="50000">
                <a:srgbClr val="114FFB"/>
              </a:gs>
              <a:gs pos="100000">
                <a:srgbClr val="0E3FC9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90820" name="Rectangle 5"/>
          <p:cNvSpPr>
            <a:spLocks noChangeArrowheads="1"/>
          </p:cNvSpPr>
          <p:nvPr/>
        </p:nvSpPr>
        <p:spPr bwMode="auto">
          <a:xfrm>
            <a:off x="3657600" y="5681663"/>
            <a:ext cx="2057400" cy="679450"/>
          </a:xfrm>
          <a:prstGeom prst="rect">
            <a:avLst/>
          </a:prstGeom>
          <a:gradFill rotWithShape="0">
            <a:gsLst>
              <a:gs pos="0">
                <a:srgbClr val="0E3FC9"/>
              </a:gs>
              <a:gs pos="50000">
                <a:srgbClr val="114FFB"/>
              </a:gs>
              <a:gs pos="100000">
                <a:srgbClr val="0E3FC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90821" name="Oval 6"/>
          <p:cNvSpPr>
            <a:spLocks noChangeArrowheads="1"/>
          </p:cNvSpPr>
          <p:nvPr/>
        </p:nvSpPr>
        <p:spPr bwMode="auto">
          <a:xfrm>
            <a:off x="3663950" y="5346700"/>
            <a:ext cx="2044700" cy="536575"/>
          </a:xfrm>
          <a:prstGeom prst="ellipse">
            <a:avLst/>
          </a:prstGeom>
          <a:gradFill rotWithShape="0">
            <a:gsLst>
              <a:gs pos="0">
                <a:srgbClr val="114FFB"/>
              </a:gs>
              <a:gs pos="100000">
                <a:srgbClr val="0E3FC9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70343" name="Rectangle 7"/>
          <p:cNvSpPr>
            <a:spLocks noChangeArrowheads="1"/>
          </p:cNvSpPr>
          <p:nvPr/>
        </p:nvSpPr>
        <p:spPr bwMode="auto">
          <a:xfrm>
            <a:off x="3886200" y="6019800"/>
            <a:ext cx="162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ru-RU" alt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СУБД</a:t>
            </a:r>
            <a:endParaRPr lang="en-US" altLang="ru-RU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290823" name="Line 8"/>
          <p:cNvSpPr>
            <a:spLocks noChangeShapeType="1"/>
          </p:cNvSpPr>
          <p:nvPr/>
        </p:nvSpPr>
        <p:spPr bwMode="auto">
          <a:xfrm flipH="1">
            <a:off x="4724400" y="4591050"/>
            <a:ext cx="4763" cy="97155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0824" name="Line 10"/>
          <p:cNvSpPr>
            <a:spLocks noChangeShapeType="1"/>
          </p:cNvSpPr>
          <p:nvPr/>
        </p:nvSpPr>
        <p:spPr bwMode="auto">
          <a:xfrm flipH="1">
            <a:off x="1219200" y="2667000"/>
            <a:ext cx="4763" cy="60960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0825" name="Line 11"/>
          <p:cNvSpPr>
            <a:spLocks noChangeShapeType="1"/>
          </p:cNvSpPr>
          <p:nvPr/>
        </p:nvSpPr>
        <p:spPr bwMode="auto">
          <a:xfrm flipH="1">
            <a:off x="2814638" y="2667000"/>
            <a:ext cx="4762" cy="60960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0826" name="Line 12"/>
          <p:cNvSpPr>
            <a:spLocks noChangeShapeType="1"/>
          </p:cNvSpPr>
          <p:nvPr/>
        </p:nvSpPr>
        <p:spPr bwMode="auto">
          <a:xfrm flipH="1">
            <a:off x="4414838" y="2667000"/>
            <a:ext cx="4762" cy="60960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0827" name="Line 13"/>
          <p:cNvSpPr>
            <a:spLocks noChangeShapeType="1"/>
          </p:cNvSpPr>
          <p:nvPr/>
        </p:nvSpPr>
        <p:spPr bwMode="auto">
          <a:xfrm flipH="1">
            <a:off x="6091238" y="2667000"/>
            <a:ext cx="4762" cy="60960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0828" name="Line 14"/>
          <p:cNvSpPr>
            <a:spLocks noChangeShapeType="1"/>
          </p:cNvSpPr>
          <p:nvPr/>
        </p:nvSpPr>
        <p:spPr bwMode="auto">
          <a:xfrm flipH="1">
            <a:off x="7843838" y="2667000"/>
            <a:ext cx="4762" cy="60960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0829" name="Line 15"/>
          <p:cNvSpPr>
            <a:spLocks noChangeShapeType="1"/>
          </p:cNvSpPr>
          <p:nvPr/>
        </p:nvSpPr>
        <p:spPr bwMode="auto">
          <a:xfrm flipH="1">
            <a:off x="5481638" y="3276600"/>
            <a:ext cx="4762" cy="60960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0830" name="Line 16"/>
          <p:cNvSpPr>
            <a:spLocks noChangeShapeType="1"/>
          </p:cNvSpPr>
          <p:nvPr/>
        </p:nvSpPr>
        <p:spPr bwMode="auto">
          <a:xfrm flipH="1">
            <a:off x="3962400" y="3276600"/>
            <a:ext cx="0" cy="114300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0831" name="Line 17"/>
          <p:cNvSpPr>
            <a:spLocks noChangeShapeType="1"/>
          </p:cNvSpPr>
          <p:nvPr/>
        </p:nvSpPr>
        <p:spPr bwMode="auto">
          <a:xfrm>
            <a:off x="1219200" y="3276600"/>
            <a:ext cx="6629400" cy="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0354" name="Rectangle 18"/>
          <p:cNvSpPr>
            <a:spLocks noChangeArrowheads="1"/>
          </p:cNvSpPr>
          <p:nvPr/>
        </p:nvSpPr>
        <p:spPr bwMode="auto">
          <a:xfrm>
            <a:off x="515938" y="1993900"/>
            <a:ext cx="1371600" cy="914400"/>
          </a:xfrm>
          <a:prstGeom prst="rect">
            <a:avLst/>
          </a:prstGeom>
          <a:solidFill>
            <a:srgbClr val="FA7E0E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70355" name="Rectangle 19"/>
          <p:cNvSpPr>
            <a:spLocks noChangeArrowheads="1"/>
          </p:cNvSpPr>
          <p:nvPr/>
        </p:nvSpPr>
        <p:spPr bwMode="auto">
          <a:xfrm>
            <a:off x="457200" y="2146300"/>
            <a:ext cx="1506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en-US" alt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ArcInfo</a:t>
            </a:r>
          </a:p>
        </p:txBody>
      </p:sp>
      <p:sp>
        <p:nvSpPr>
          <p:cNvPr id="270356" name="Rectangle 20"/>
          <p:cNvSpPr>
            <a:spLocks noChangeArrowheads="1"/>
          </p:cNvSpPr>
          <p:nvPr/>
        </p:nvSpPr>
        <p:spPr bwMode="auto">
          <a:xfrm>
            <a:off x="2098675" y="1993900"/>
            <a:ext cx="1371600" cy="914400"/>
          </a:xfrm>
          <a:prstGeom prst="rect">
            <a:avLst/>
          </a:prstGeom>
          <a:solidFill>
            <a:srgbClr val="FA7E0E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70357" name="Rectangle 21"/>
          <p:cNvSpPr>
            <a:spLocks noChangeArrowheads="1"/>
          </p:cNvSpPr>
          <p:nvPr/>
        </p:nvSpPr>
        <p:spPr bwMode="auto">
          <a:xfrm>
            <a:off x="2039938" y="2073275"/>
            <a:ext cx="1506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en-US" alt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ArcInfo</a:t>
            </a:r>
          </a:p>
          <a:p>
            <a:pPr algn="ctr" eaLnBrk="0" hangingPunct="0">
              <a:defRPr/>
            </a:pPr>
            <a:r>
              <a:rPr lang="en-US" alt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Editor</a:t>
            </a:r>
          </a:p>
        </p:txBody>
      </p:sp>
      <p:sp>
        <p:nvSpPr>
          <p:cNvPr id="270358" name="Rectangle 22"/>
          <p:cNvSpPr>
            <a:spLocks noChangeArrowheads="1"/>
          </p:cNvSpPr>
          <p:nvPr/>
        </p:nvSpPr>
        <p:spPr bwMode="auto">
          <a:xfrm>
            <a:off x="3698875" y="1993900"/>
            <a:ext cx="1371600" cy="914400"/>
          </a:xfrm>
          <a:prstGeom prst="rect">
            <a:avLst/>
          </a:prstGeom>
          <a:solidFill>
            <a:srgbClr val="FA7E0E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70359" name="Rectangle 23"/>
          <p:cNvSpPr>
            <a:spLocks noChangeArrowheads="1"/>
          </p:cNvSpPr>
          <p:nvPr/>
        </p:nvSpPr>
        <p:spPr bwMode="auto">
          <a:xfrm>
            <a:off x="3640138" y="2146300"/>
            <a:ext cx="1506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en-US" alt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ArcView</a:t>
            </a:r>
          </a:p>
        </p:txBody>
      </p:sp>
      <p:sp>
        <p:nvSpPr>
          <p:cNvPr id="270360" name="Rectangle 24"/>
          <p:cNvSpPr>
            <a:spLocks noChangeArrowheads="1"/>
          </p:cNvSpPr>
          <p:nvPr/>
        </p:nvSpPr>
        <p:spPr bwMode="auto">
          <a:xfrm>
            <a:off x="5299075" y="1993900"/>
            <a:ext cx="1558925" cy="914400"/>
          </a:xfrm>
          <a:prstGeom prst="rect">
            <a:avLst/>
          </a:prstGeom>
          <a:solidFill>
            <a:srgbClr val="FF500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70361" name="Rectangle 25"/>
          <p:cNvSpPr>
            <a:spLocks noChangeArrowheads="1"/>
          </p:cNvSpPr>
          <p:nvPr/>
        </p:nvSpPr>
        <p:spPr bwMode="auto">
          <a:xfrm>
            <a:off x="5240338" y="2057400"/>
            <a:ext cx="16938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en-US" alt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ArcExplorer</a:t>
            </a:r>
            <a:br>
              <a:rPr lang="en-US" alt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</a:br>
            <a:r>
              <a:rPr lang="en-US" alt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(Java)</a:t>
            </a:r>
          </a:p>
        </p:txBody>
      </p:sp>
      <p:sp>
        <p:nvSpPr>
          <p:cNvPr id="270362" name="Rectangle 26"/>
          <p:cNvSpPr>
            <a:spLocks noChangeArrowheads="1"/>
          </p:cNvSpPr>
          <p:nvPr/>
        </p:nvSpPr>
        <p:spPr bwMode="auto">
          <a:xfrm>
            <a:off x="7162800" y="1993900"/>
            <a:ext cx="1371600" cy="914400"/>
          </a:xfrm>
          <a:prstGeom prst="rect">
            <a:avLst/>
          </a:prstGeom>
          <a:solidFill>
            <a:srgbClr val="FF500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70363" name="Rectangle 27"/>
          <p:cNvSpPr>
            <a:spLocks noChangeArrowheads="1"/>
          </p:cNvSpPr>
          <p:nvPr/>
        </p:nvSpPr>
        <p:spPr bwMode="auto">
          <a:xfrm>
            <a:off x="7086600" y="2057400"/>
            <a:ext cx="15065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en-US" alt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HTML</a:t>
            </a:r>
            <a:endParaRPr lang="ru-RU" altLang="ru-RU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ctr" eaLnBrk="0" hangingPunct="0">
              <a:defRPr/>
            </a:pPr>
            <a:r>
              <a:rPr lang="ru-RU" alt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броузер</a:t>
            </a:r>
          </a:p>
        </p:txBody>
      </p:sp>
      <p:sp>
        <p:nvSpPr>
          <p:cNvPr id="270364" name="Rectangle 28"/>
          <p:cNvSpPr>
            <a:spLocks noChangeArrowheads="1"/>
          </p:cNvSpPr>
          <p:nvPr/>
        </p:nvSpPr>
        <p:spPr bwMode="auto">
          <a:xfrm>
            <a:off x="3429000" y="4298950"/>
            <a:ext cx="2133600" cy="679450"/>
          </a:xfrm>
          <a:prstGeom prst="rect">
            <a:avLst/>
          </a:prstGeom>
          <a:solidFill>
            <a:srgbClr val="FA7E0E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70365" name="Rectangle 29"/>
          <p:cNvSpPr>
            <a:spLocks noChangeArrowheads="1"/>
          </p:cNvSpPr>
          <p:nvPr/>
        </p:nvSpPr>
        <p:spPr bwMode="auto">
          <a:xfrm>
            <a:off x="3471863" y="4495800"/>
            <a:ext cx="2105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ru-RU" alt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Сервер</a:t>
            </a:r>
            <a:r>
              <a:rPr lang="en-US" alt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ArcSDE</a:t>
            </a:r>
          </a:p>
        </p:txBody>
      </p:sp>
      <p:sp>
        <p:nvSpPr>
          <p:cNvPr id="270366" name="Rectangle 30"/>
          <p:cNvSpPr>
            <a:spLocks noChangeArrowheads="1"/>
          </p:cNvSpPr>
          <p:nvPr/>
        </p:nvSpPr>
        <p:spPr bwMode="auto">
          <a:xfrm>
            <a:off x="4343400" y="3771900"/>
            <a:ext cx="2133600" cy="679450"/>
          </a:xfrm>
          <a:prstGeom prst="rect">
            <a:avLst/>
          </a:prstGeom>
          <a:solidFill>
            <a:srgbClr val="FF500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70367" name="Rectangle 31"/>
          <p:cNvSpPr>
            <a:spLocks noChangeArrowheads="1"/>
          </p:cNvSpPr>
          <p:nvPr/>
        </p:nvSpPr>
        <p:spPr bwMode="auto">
          <a:xfrm>
            <a:off x="4421188" y="3886200"/>
            <a:ext cx="2035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ru-RU" alt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Сервер</a:t>
            </a:r>
            <a:r>
              <a:rPr lang="en-US" alt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ArcIMS</a:t>
            </a:r>
          </a:p>
        </p:txBody>
      </p:sp>
      <p:sp>
        <p:nvSpPr>
          <p:cNvPr id="270369" name="Rectangle 33"/>
          <p:cNvSpPr>
            <a:spLocks noChangeArrowheads="1"/>
          </p:cNvSpPr>
          <p:nvPr/>
        </p:nvSpPr>
        <p:spPr bwMode="auto">
          <a:xfrm>
            <a:off x="1447800" y="3778250"/>
            <a:ext cx="16208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>
            <a:spAutoFit/>
          </a:bodyPr>
          <a:lstStyle/>
          <a:p>
            <a:pPr algn="r" eaLnBrk="0" hangingPunct="0">
              <a:defRPr/>
            </a:pPr>
            <a:r>
              <a:rPr lang="ru-RU" altLang="ru-RU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Сервер</a:t>
            </a:r>
          </a:p>
          <a:p>
            <a:pPr algn="r" eaLnBrk="0" hangingPunct="0">
              <a:defRPr/>
            </a:pPr>
            <a:r>
              <a:rPr lang="en-US" altLang="ru-RU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ArcGIS</a:t>
            </a:r>
          </a:p>
        </p:txBody>
      </p:sp>
      <p:sp>
        <p:nvSpPr>
          <p:cNvPr id="290847" name="Line 34"/>
          <p:cNvSpPr>
            <a:spLocks noChangeShapeType="1"/>
          </p:cNvSpPr>
          <p:nvPr/>
        </p:nvSpPr>
        <p:spPr bwMode="auto">
          <a:xfrm>
            <a:off x="7848600" y="3276600"/>
            <a:ext cx="0" cy="304800"/>
          </a:xfrm>
          <a:prstGeom prst="line">
            <a:avLst/>
          </a:prstGeom>
          <a:noFill/>
          <a:ln w="57150">
            <a:solidFill>
              <a:srgbClr val="FFFF07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0371" name="Rectangle 35"/>
          <p:cNvSpPr>
            <a:spLocks noChangeArrowheads="1"/>
          </p:cNvSpPr>
          <p:nvPr/>
        </p:nvSpPr>
        <p:spPr bwMode="auto">
          <a:xfrm>
            <a:off x="7162800" y="3581400"/>
            <a:ext cx="1371600" cy="914400"/>
          </a:xfrm>
          <a:prstGeom prst="rect">
            <a:avLst/>
          </a:prstGeom>
          <a:solidFill>
            <a:srgbClr val="FF500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ArcPad</a:t>
            </a:r>
          </a:p>
        </p:txBody>
      </p:sp>
      <p:sp>
        <p:nvSpPr>
          <p:cNvPr id="290849" name="Rectangle 3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43825" cy="1200150"/>
          </a:xfrm>
        </p:spPr>
        <p:txBody>
          <a:bodyPr/>
          <a:lstStyle/>
          <a:p>
            <a:r>
              <a:rPr lang="en-US" altLang="ru-RU" sz="3600" smtClean="0"/>
              <a:t>ArcGIS – </a:t>
            </a:r>
            <a:r>
              <a:rPr lang="ru-RU" altLang="ru-RU" sz="3600" smtClean="0"/>
              <a:t>основа для создания корпоративной ГИС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91513" cy="711200"/>
          </a:xfrm>
        </p:spPr>
        <p:txBody>
          <a:bodyPr/>
          <a:lstStyle/>
          <a:p>
            <a:r>
              <a:rPr lang="ru-RU" altLang="ru-RU" sz="4000" smtClean="0"/>
              <a:t>Дополнительная информация</a:t>
            </a:r>
          </a:p>
        </p:txBody>
      </p:sp>
      <p:sp>
        <p:nvSpPr>
          <p:cNvPr id="272387" name="Rectangle 3"/>
          <p:cNvSpPr>
            <a:spLocks noChangeArrowheads="1"/>
          </p:cNvSpPr>
          <p:nvPr/>
        </p:nvSpPr>
        <p:spPr bwMode="auto">
          <a:xfrm>
            <a:off x="609600" y="1600200"/>
            <a:ext cx="80010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488" tIns="44450" rIns="90488" bIns="44450"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FAFD00"/>
              </a:buClr>
              <a:buSzPct val="100000"/>
              <a:buFont typeface="Arial" charset="0"/>
              <a:buChar char="•"/>
              <a:defRPr/>
            </a:pPr>
            <a:r>
              <a:rPr lang="en-US" altLang="ru-RU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WWW-</a:t>
            </a:r>
            <a:r>
              <a:rPr lang="ru-RU" altLang="ru-RU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серверы: </a:t>
            </a:r>
            <a:r>
              <a:rPr lang="en-US" altLang="ru-RU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WWW.DATAPLUS.RU</a:t>
            </a:r>
            <a:r>
              <a:rPr lang="ru-RU" altLang="ru-RU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r>
              <a:rPr lang="en-US" altLang="ru-RU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WWW.ESRI.COM, WWW.ERDAS.COM.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2133600" y="3924300"/>
            <a:ext cx="6781800" cy="1200150"/>
          </a:xfrm>
          <a:prstGeom prst="rect">
            <a:avLst/>
          </a:prstGeom>
          <a:gradFill rotWithShape="0">
            <a:gsLst>
              <a:gs pos="0">
                <a:srgbClr val="A1C18B"/>
              </a:gs>
              <a:gs pos="50000">
                <a:srgbClr val="A1C18B">
                  <a:gamma/>
                  <a:shade val="65882"/>
                  <a:invGamma/>
                </a:srgbClr>
              </a:gs>
              <a:gs pos="100000">
                <a:srgbClr val="A1C18B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/>
          <a:lstStyle/>
          <a:p>
            <a:pPr algn="ctr" eaLnBrk="0" hangingPunct="0">
              <a:defRPr/>
            </a:pPr>
            <a:endParaRPr lang="ru-RU" altLang="ru-RU" sz="90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altLang="ru-RU" sz="24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Серверные приложения на </a:t>
            </a:r>
          </a:p>
          <a:p>
            <a:pPr algn="ctr" eaLnBrk="0" hangingPunct="0">
              <a:defRPr/>
            </a:pPr>
            <a:r>
              <a:rPr lang="ru-RU" altLang="ru-RU" sz="24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платформе </a:t>
            </a:r>
            <a:r>
              <a:rPr lang="en-US" altLang="ru-RU" sz="24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Java / HTML</a:t>
            </a:r>
          </a:p>
        </p:txBody>
      </p:sp>
      <p:sp>
        <p:nvSpPr>
          <p:cNvPr id="17410" name="Line 3"/>
          <p:cNvSpPr>
            <a:spLocks noChangeShapeType="1"/>
          </p:cNvSpPr>
          <p:nvPr/>
        </p:nvSpPr>
        <p:spPr bwMode="auto">
          <a:xfrm>
            <a:off x="533400" y="3081338"/>
            <a:ext cx="8458200" cy="0"/>
          </a:xfrm>
          <a:prstGeom prst="line">
            <a:avLst/>
          </a:prstGeom>
          <a:noFill/>
          <a:ln w="57150">
            <a:solidFill>
              <a:srgbClr val="FFFF99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533400" y="5276850"/>
            <a:ext cx="8458200" cy="0"/>
          </a:xfrm>
          <a:prstGeom prst="line">
            <a:avLst/>
          </a:prstGeom>
          <a:noFill/>
          <a:ln w="57150">
            <a:solidFill>
              <a:srgbClr val="FFFF99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2166938" y="3195638"/>
            <a:ext cx="6781800" cy="457200"/>
          </a:xfrm>
          <a:prstGeom prst="rect">
            <a:avLst/>
          </a:prstGeom>
          <a:gradFill rotWithShape="0">
            <a:gsLst>
              <a:gs pos="0">
                <a:srgbClr val="16B4EC"/>
              </a:gs>
              <a:gs pos="50000">
                <a:srgbClr val="16B4EC">
                  <a:gamma/>
                  <a:tint val="33725"/>
                  <a:invGamma/>
                </a:srgbClr>
              </a:gs>
              <a:gs pos="100000">
                <a:srgbClr val="16B4EC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XML</a:t>
            </a: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228600" y="3962400"/>
            <a:ext cx="1981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alt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Программное обеспечение среднего уровня</a:t>
            </a:r>
            <a:endParaRPr lang="en-US" altLang="ru-RU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228600" y="5638800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alt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Серверные службы</a:t>
            </a:r>
            <a:endParaRPr lang="en-US" altLang="ru-RU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5960" name="Rectangle 8"/>
          <p:cNvSpPr>
            <a:spLocks noChangeArrowheads="1"/>
          </p:cNvSpPr>
          <p:nvPr/>
        </p:nvSpPr>
        <p:spPr bwMode="auto">
          <a:xfrm>
            <a:off x="4022725" y="2049463"/>
            <a:ext cx="1600200" cy="914400"/>
          </a:xfrm>
          <a:prstGeom prst="rect">
            <a:avLst/>
          </a:prstGeom>
          <a:gradFill rotWithShape="0">
            <a:gsLst>
              <a:gs pos="0">
                <a:srgbClr val="7963FB">
                  <a:gamma/>
                  <a:tint val="49804"/>
                  <a:invGamma/>
                </a:srgbClr>
              </a:gs>
              <a:gs pos="100000">
                <a:srgbClr val="7963FB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ru-RU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ArcGIS </a:t>
            </a:r>
            <a:br>
              <a:rPr lang="en-US" altLang="ru-RU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ru-RU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Desktop</a:t>
            </a:r>
          </a:p>
        </p:txBody>
      </p:sp>
      <p:sp>
        <p:nvSpPr>
          <p:cNvPr id="125963" name="Text Box 11"/>
          <p:cNvSpPr txBox="1">
            <a:spLocks noChangeArrowheads="1"/>
          </p:cNvSpPr>
          <p:nvPr/>
        </p:nvSpPr>
        <p:spPr bwMode="auto">
          <a:xfrm>
            <a:off x="190500" y="2093913"/>
            <a:ext cx="198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alt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Платформа</a:t>
            </a:r>
          </a:p>
          <a:p>
            <a:pPr eaLnBrk="0" hangingPunct="0">
              <a:defRPr/>
            </a:pPr>
            <a:r>
              <a:rPr lang="ru-RU" alt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клиента</a:t>
            </a:r>
            <a:endParaRPr lang="en-US" altLang="ru-RU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17" name="Line 12"/>
          <p:cNvSpPr>
            <a:spLocks noChangeShapeType="1"/>
          </p:cNvSpPr>
          <p:nvPr/>
        </p:nvSpPr>
        <p:spPr bwMode="auto">
          <a:xfrm>
            <a:off x="533400" y="3819525"/>
            <a:ext cx="8458200" cy="0"/>
          </a:xfrm>
          <a:prstGeom prst="line">
            <a:avLst/>
          </a:prstGeom>
          <a:noFill/>
          <a:ln w="57150">
            <a:solidFill>
              <a:srgbClr val="FFFF99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5965" name="Text Box 13"/>
          <p:cNvSpPr txBox="1">
            <a:spLocks noChangeArrowheads="1"/>
          </p:cNvSpPr>
          <p:nvPr/>
        </p:nvSpPr>
        <p:spPr bwMode="auto">
          <a:xfrm>
            <a:off x="190500" y="3125788"/>
            <a:ext cx="220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alt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Протокол передачи</a:t>
            </a:r>
            <a:endParaRPr lang="en-US" altLang="ru-RU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5966" name="Text Box 14"/>
          <p:cNvSpPr txBox="1">
            <a:spLocks noChangeArrowheads="1"/>
          </p:cNvSpPr>
          <p:nvPr/>
        </p:nvSpPr>
        <p:spPr bwMode="auto">
          <a:xfrm>
            <a:off x="1600200" y="1439863"/>
            <a:ext cx="2209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alt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Рабочие станции </a:t>
            </a:r>
            <a:r>
              <a:rPr lang="en-US" alt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UNIX</a:t>
            </a:r>
            <a:r>
              <a:rPr lang="ru-RU" alt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 Windows</a:t>
            </a:r>
          </a:p>
        </p:txBody>
      </p:sp>
      <p:sp>
        <p:nvSpPr>
          <p:cNvPr id="125969" name="Rectangle 17"/>
          <p:cNvSpPr>
            <a:spLocks noChangeArrowheads="1"/>
          </p:cNvSpPr>
          <p:nvPr/>
        </p:nvSpPr>
        <p:spPr bwMode="auto">
          <a:xfrm>
            <a:off x="2133600" y="5410200"/>
            <a:ext cx="6781800" cy="1295400"/>
          </a:xfrm>
          <a:prstGeom prst="rect">
            <a:avLst/>
          </a:prstGeom>
          <a:gradFill rotWithShape="0">
            <a:gsLst>
              <a:gs pos="0">
                <a:srgbClr val="003FCC"/>
              </a:gs>
              <a:gs pos="100000">
                <a:srgbClr val="003FCC">
                  <a:gamma/>
                  <a:shade val="76078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/>
          <a:lstStyle/>
          <a:p>
            <a:pPr algn="ctr" eaLnBrk="0" hangingPunct="0">
              <a:defRPr/>
            </a:pPr>
            <a:r>
              <a:rPr lang="ru-RU" altLang="ru-RU" sz="24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Службы на платформе</a:t>
            </a:r>
            <a:r>
              <a:rPr lang="ru-RU" alt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altLang="ru-RU" sz="320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r>
              <a:rPr lang="en-US" altLang="ru-RU" sz="24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UNIX / Windows</a:t>
            </a:r>
            <a:r>
              <a:rPr lang="en-US" altLang="ru-RU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25970" name="Rectangle 18"/>
          <p:cNvSpPr>
            <a:spLocks noChangeArrowheads="1"/>
          </p:cNvSpPr>
          <p:nvPr/>
        </p:nvSpPr>
        <p:spPr bwMode="auto">
          <a:xfrm>
            <a:off x="2209800" y="2049463"/>
            <a:ext cx="1600200" cy="9144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49804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ru-RU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ArcInfo </a:t>
            </a:r>
            <a:br>
              <a:rPr lang="en-US" altLang="ru-RU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ru-RU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Workstation</a:t>
            </a:r>
          </a:p>
        </p:txBody>
      </p:sp>
      <p:sp>
        <p:nvSpPr>
          <p:cNvPr id="125971" name="Text Box 19"/>
          <p:cNvSpPr txBox="1">
            <a:spLocks noChangeArrowheads="1"/>
          </p:cNvSpPr>
          <p:nvPr/>
        </p:nvSpPr>
        <p:spPr bwMode="auto">
          <a:xfrm>
            <a:off x="3657600" y="1439863"/>
            <a:ext cx="2514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alt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Рабочие станции </a:t>
            </a:r>
            <a:r>
              <a:rPr lang="en-US" alt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Windows</a:t>
            </a:r>
          </a:p>
        </p:txBody>
      </p:sp>
      <p:sp>
        <p:nvSpPr>
          <p:cNvPr id="17423" name="Rectangle 20"/>
          <p:cNvSpPr>
            <a:spLocks noGrp="1" noChangeArrowheads="1"/>
          </p:cNvSpPr>
          <p:nvPr>
            <p:ph type="title"/>
          </p:nvPr>
        </p:nvSpPr>
        <p:spPr>
          <a:xfrm>
            <a:off x="1828800" y="457200"/>
            <a:ext cx="6329363" cy="771525"/>
          </a:xfrm>
        </p:spPr>
        <p:txBody>
          <a:bodyPr/>
          <a:lstStyle/>
          <a:p>
            <a:r>
              <a:rPr lang="ru-RU" altLang="ru-RU" smtClean="0"/>
              <a:t>Семейство </a:t>
            </a:r>
            <a:r>
              <a:rPr lang="en-US" altLang="ru-RU" smtClean="0"/>
              <a:t>ArcGIS</a:t>
            </a:r>
          </a:p>
        </p:txBody>
      </p:sp>
      <p:sp>
        <p:nvSpPr>
          <p:cNvPr id="125992" name="Rectangle 40"/>
          <p:cNvSpPr>
            <a:spLocks noChangeArrowheads="1"/>
          </p:cNvSpPr>
          <p:nvPr/>
        </p:nvSpPr>
        <p:spPr bwMode="auto">
          <a:xfrm>
            <a:off x="5835650" y="2049463"/>
            <a:ext cx="1860550" cy="922337"/>
          </a:xfrm>
          <a:prstGeom prst="rect">
            <a:avLst/>
          </a:prstGeom>
          <a:gradFill rotWithShape="0">
            <a:gsLst>
              <a:gs pos="0">
                <a:srgbClr val="7963FB">
                  <a:gamma/>
                  <a:tint val="49804"/>
                  <a:invGamma/>
                </a:srgbClr>
              </a:gs>
              <a:gs pos="100000">
                <a:srgbClr val="7963FB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alt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Клиенты </a:t>
            </a:r>
            <a:r>
              <a:rPr lang="en-US" alt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ArcIMS</a:t>
            </a:r>
          </a:p>
          <a:p>
            <a:pPr algn="ctr" eaLnBrk="0" hangingPunct="0">
              <a:defRPr/>
            </a:pPr>
            <a:r>
              <a:rPr lang="en-US" alt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ArcExplorer</a:t>
            </a:r>
          </a:p>
          <a:p>
            <a:pPr algn="ctr" eaLnBrk="0" hangingPunct="0">
              <a:defRPr/>
            </a:pPr>
            <a:r>
              <a:rPr lang="en-US" alt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ArcSDE Java</a:t>
            </a:r>
          </a:p>
        </p:txBody>
      </p:sp>
      <p:sp>
        <p:nvSpPr>
          <p:cNvPr id="125993" name="Rectangle 41"/>
          <p:cNvSpPr>
            <a:spLocks noChangeArrowheads="1"/>
          </p:cNvSpPr>
          <p:nvPr/>
        </p:nvSpPr>
        <p:spPr bwMode="auto">
          <a:xfrm>
            <a:off x="7924800" y="2049463"/>
            <a:ext cx="942975" cy="914400"/>
          </a:xfrm>
          <a:prstGeom prst="rect">
            <a:avLst/>
          </a:prstGeom>
          <a:gradFill rotWithShape="0">
            <a:gsLst>
              <a:gs pos="0">
                <a:srgbClr val="7963FB">
                  <a:gamma/>
                  <a:tint val="49804"/>
                  <a:invGamma/>
                </a:srgbClr>
              </a:gs>
              <a:gs pos="100000">
                <a:srgbClr val="7963FB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ru-RU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  <a:p>
            <a:pPr algn="ctr" eaLnBrk="0" hangingPunct="0">
              <a:defRPr/>
            </a:pPr>
            <a:r>
              <a:rPr lang="en-US" altLang="ru-RU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SQL</a:t>
            </a:r>
            <a:br>
              <a:rPr lang="en-US" altLang="ru-RU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ru-RU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CAD</a:t>
            </a:r>
          </a:p>
        </p:txBody>
      </p:sp>
      <p:sp>
        <p:nvSpPr>
          <p:cNvPr id="125994" name="Text Box 42"/>
          <p:cNvSpPr txBox="1">
            <a:spLocks noChangeArrowheads="1"/>
          </p:cNvSpPr>
          <p:nvPr/>
        </p:nvSpPr>
        <p:spPr bwMode="auto">
          <a:xfrm>
            <a:off x="5715000" y="1439863"/>
            <a:ext cx="2133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Java / HTML </a:t>
            </a:r>
            <a:br>
              <a:rPr lang="en-US" alt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компьютеры</a:t>
            </a:r>
            <a:endParaRPr lang="en-US" altLang="ru-RU" sz="1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5995" name="Text Box 43"/>
          <p:cNvSpPr txBox="1">
            <a:spLocks noChangeArrowheads="1"/>
          </p:cNvSpPr>
          <p:nvPr/>
        </p:nvSpPr>
        <p:spPr bwMode="auto">
          <a:xfrm>
            <a:off x="7696200" y="1439863"/>
            <a:ext cx="1219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alt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Клиент</a:t>
            </a:r>
          </a:p>
          <a:p>
            <a:pPr algn="ctr" eaLnBrk="0" hangingPunct="0">
              <a:defRPr/>
            </a:pPr>
            <a:r>
              <a:rPr lang="en-US" alt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ArcSDE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96" name="Text Box 44"/>
          <p:cNvSpPr txBox="1">
            <a:spLocks noChangeArrowheads="1"/>
          </p:cNvSpPr>
          <p:nvPr/>
        </p:nvSpPr>
        <p:spPr bwMode="auto">
          <a:xfrm>
            <a:off x="1600200" y="1439863"/>
            <a:ext cx="2209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alt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Рабочие станции </a:t>
            </a:r>
            <a:r>
              <a:rPr lang="en-US" alt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UNIX</a:t>
            </a:r>
            <a:r>
              <a:rPr lang="ru-RU" alt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 Windows</a:t>
            </a:r>
          </a:p>
        </p:txBody>
      </p:sp>
      <p:sp>
        <p:nvSpPr>
          <p:cNvPr id="18434" name="Line 4"/>
          <p:cNvSpPr>
            <a:spLocks noChangeShapeType="1"/>
          </p:cNvSpPr>
          <p:nvPr/>
        </p:nvSpPr>
        <p:spPr bwMode="auto">
          <a:xfrm>
            <a:off x="533400" y="5276850"/>
            <a:ext cx="8458200" cy="0"/>
          </a:xfrm>
          <a:prstGeom prst="line">
            <a:avLst/>
          </a:prstGeom>
          <a:noFill/>
          <a:ln w="57150">
            <a:solidFill>
              <a:srgbClr val="FFFF99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228600" y="5638800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alt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Серверные службы</a:t>
            </a:r>
            <a:endParaRPr lang="en-US" altLang="ru-RU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169" name="Rectangle 17"/>
          <p:cNvSpPr>
            <a:spLocks noChangeArrowheads="1"/>
          </p:cNvSpPr>
          <p:nvPr/>
        </p:nvSpPr>
        <p:spPr bwMode="auto">
          <a:xfrm>
            <a:off x="2133600" y="5410200"/>
            <a:ext cx="6781800" cy="1295400"/>
          </a:xfrm>
          <a:prstGeom prst="rect">
            <a:avLst/>
          </a:prstGeom>
          <a:gradFill rotWithShape="0">
            <a:gsLst>
              <a:gs pos="0">
                <a:srgbClr val="003FCC"/>
              </a:gs>
              <a:gs pos="100000">
                <a:srgbClr val="003FCC">
                  <a:gamma/>
                  <a:shade val="76078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/>
          <a:lstStyle/>
          <a:p>
            <a:pPr algn="ctr" eaLnBrk="0" hangingPunct="0">
              <a:defRPr/>
            </a:pPr>
            <a:endParaRPr lang="ru-RU" altLang="ru-RU" sz="200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altLang="ru-RU" sz="2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Службы на платформе</a:t>
            </a:r>
            <a:r>
              <a:rPr lang="en-US" alt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 eaLnBrk="0" hangingPunct="0">
              <a:defRPr/>
            </a:pPr>
            <a:r>
              <a:rPr lang="en-US" alt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UNIX / Windows </a:t>
            </a:r>
          </a:p>
        </p:txBody>
      </p:sp>
      <p:sp>
        <p:nvSpPr>
          <p:cNvPr id="18437" name="Rectangle 20"/>
          <p:cNvSpPr>
            <a:spLocks noGrp="1" noChangeArrowheads="1"/>
          </p:cNvSpPr>
          <p:nvPr>
            <p:ph type="title"/>
          </p:nvPr>
        </p:nvSpPr>
        <p:spPr>
          <a:xfrm>
            <a:off x="457200" y="168275"/>
            <a:ext cx="8353425" cy="1077913"/>
          </a:xfrm>
        </p:spPr>
        <p:txBody>
          <a:bodyPr/>
          <a:lstStyle/>
          <a:p>
            <a:r>
              <a:rPr lang="ru-RU" altLang="ru-RU" sz="3600" smtClean="0"/>
              <a:t>Серверные службы</a:t>
            </a:r>
            <a:r>
              <a:rPr lang="en-US" altLang="ru-RU" sz="3600" smtClean="0"/>
              <a:t/>
            </a:r>
            <a:br>
              <a:rPr lang="en-US" altLang="ru-RU" sz="3600" smtClean="0"/>
            </a:br>
            <a:r>
              <a:rPr lang="en-US" altLang="ru-RU" sz="2800" i="1" smtClean="0">
                <a:solidFill>
                  <a:srgbClr val="FFFF00"/>
                </a:solidFill>
              </a:rPr>
              <a:t>UNIX / Windows</a:t>
            </a:r>
          </a:p>
        </p:txBody>
      </p:sp>
      <p:sp>
        <p:nvSpPr>
          <p:cNvPr id="177174" name="Rectangle 22"/>
          <p:cNvSpPr>
            <a:spLocks noChangeArrowheads="1"/>
          </p:cNvSpPr>
          <p:nvPr/>
        </p:nvSpPr>
        <p:spPr bwMode="auto">
          <a:xfrm>
            <a:off x="2413000" y="5562600"/>
            <a:ext cx="1447800" cy="914400"/>
          </a:xfrm>
          <a:prstGeom prst="rect">
            <a:avLst/>
          </a:prstGeom>
          <a:gradFill rotWithShape="0">
            <a:gsLst>
              <a:gs pos="0">
                <a:srgbClr val="7963FB">
                  <a:gamma/>
                  <a:tint val="49804"/>
                  <a:invGamma/>
                </a:srgbClr>
              </a:gs>
              <a:gs pos="100000">
                <a:srgbClr val="7963FB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alt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Службы</a:t>
            </a:r>
          </a:p>
          <a:p>
            <a:pPr algn="ctr" eaLnBrk="0" hangingPunct="0">
              <a:defRPr/>
            </a:pPr>
            <a:r>
              <a:rPr lang="en-US" alt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ArcSDE </a:t>
            </a:r>
          </a:p>
        </p:txBody>
      </p:sp>
      <p:sp>
        <p:nvSpPr>
          <p:cNvPr id="177175" name="Rectangle 23"/>
          <p:cNvSpPr>
            <a:spLocks noChangeArrowheads="1"/>
          </p:cNvSpPr>
          <p:nvPr/>
        </p:nvSpPr>
        <p:spPr bwMode="auto">
          <a:xfrm>
            <a:off x="7213600" y="5562600"/>
            <a:ext cx="1371600" cy="914400"/>
          </a:xfrm>
          <a:prstGeom prst="rect">
            <a:avLst/>
          </a:prstGeom>
          <a:gradFill rotWithShape="0">
            <a:gsLst>
              <a:gs pos="0">
                <a:srgbClr val="7963FB">
                  <a:gamma/>
                  <a:tint val="49804"/>
                  <a:invGamma/>
                </a:srgbClr>
              </a:gs>
              <a:gs pos="100000">
                <a:srgbClr val="7963FB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alt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Службы</a:t>
            </a:r>
          </a:p>
          <a:p>
            <a:pPr algn="ctr" eaLnBrk="0" hangingPunct="0">
              <a:defRPr/>
            </a:pPr>
            <a:r>
              <a:rPr lang="en-US" alt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ArcIMS </a:t>
            </a:r>
          </a:p>
        </p:txBody>
      </p:sp>
      <p:sp>
        <p:nvSpPr>
          <p:cNvPr id="177176" name="Rectangle 24"/>
          <p:cNvSpPr>
            <a:spLocks noChangeArrowheads="1"/>
          </p:cNvSpPr>
          <p:nvPr/>
        </p:nvSpPr>
        <p:spPr bwMode="auto">
          <a:xfrm>
            <a:off x="2133600" y="3924300"/>
            <a:ext cx="6781800" cy="1200150"/>
          </a:xfrm>
          <a:prstGeom prst="rect">
            <a:avLst/>
          </a:prstGeom>
          <a:gradFill rotWithShape="0">
            <a:gsLst>
              <a:gs pos="0">
                <a:srgbClr val="A1C18B"/>
              </a:gs>
              <a:gs pos="50000">
                <a:srgbClr val="A1C18B">
                  <a:gamma/>
                  <a:shade val="65882"/>
                  <a:invGamma/>
                </a:srgbClr>
              </a:gs>
              <a:gs pos="100000">
                <a:srgbClr val="A1C18B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/>
          <a:lstStyle/>
          <a:p>
            <a:pPr eaLnBrk="0" hangingPunct="0">
              <a:defRPr/>
            </a:pPr>
            <a:endParaRPr lang="ru-RU" altLang="ru-RU" sz="100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defRPr/>
            </a:pPr>
            <a:r>
              <a:rPr lang="en-US" altLang="ru-RU" sz="24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ru-RU" altLang="ru-RU" sz="24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Серверные приложения на </a:t>
            </a:r>
          </a:p>
          <a:p>
            <a:pPr eaLnBrk="0" hangingPunct="0">
              <a:defRPr/>
            </a:pPr>
            <a:r>
              <a:rPr lang="en-US" altLang="ru-RU" sz="24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ru-RU" altLang="ru-RU" sz="24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платформе </a:t>
            </a:r>
            <a:r>
              <a:rPr lang="en-US" altLang="ru-RU" sz="24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Java / HTML</a:t>
            </a:r>
          </a:p>
        </p:txBody>
      </p:sp>
      <p:sp>
        <p:nvSpPr>
          <p:cNvPr id="18441" name="Line 25"/>
          <p:cNvSpPr>
            <a:spLocks noChangeShapeType="1"/>
          </p:cNvSpPr>
          <p:nvPr/>
        </p:nvSpPr>
        <p:spPr bwMode="auto">
          <a:xfrm>
            <a:off x="533400" y="3081338"/>
            <a:ext cx="8458200" cy="0"/>
          </a:xfrm>
          <a:prstGeom prst="line">
            <a:avLst/>
          </a:prstGeom>
          <a:noFill/>
          <a:ln w="57150">
            <a:solidFill>
              <a:srgbClr val="FFFF99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7178" name="Rectangle 26"/>
          <p:cNvSpPr>
            <a:spLocks noChangeArrowheads="1"/>
          </p:cNvSpPr>
          <p:nvPr/>
        </p:nvSpPr>
        <p:spPr bwMode="auto">
          <a:xfrm>
            <a:off x="2166938" y="3195638"/>
            <a:ext cx="6781800" cy="457200"/>
          </a:xfrm>
          <a:prstGeom prst="rect">
            <a:avLst/>
          </a:prstGeom>
          <a:gradFill rotWithShape="0">
            <a:gsLst>
              <a:gs pos="0">
                <a:srgbClr val="16B4EC"/>
              </a:gs>
              <a:gs pos="50000">
                <a:srgbClr val="16B4EC">
                  <a:gamma/>
                  <a:tint val="33725"/>
                  <a:invGamma/>
                </a:srgbClr>
              </a:gs>
              <a:gs pos="100000">
                <a:srgbClr val="16B4EC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XML</a:t>
            </a:r>
          </a:p>
        </p:txBody>
      </p:sp>
      <p:sp>
        <p:nvSpPr>
          <p:cNvPr id="177179" name="Text Box 27"/>
          <p:cNvSpPr txBox="1">
            <a:spLocks noChangeArrowheads="1"/>
          </p:cNvSpPr>
          <p:nvPr/>
        </p:nvSpPr>
        <p:spPr bwMode="auto">
          <a:xfrm>
            <a:off x="228600" y="3962400"/>
            <a:ext cx="1981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alt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Программное обеспечение среднего уровня</a:t>
            </a:r>
            <a:endParaRPr lang="en-US" altLang="ru-RU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180" name="Rectangle 28"/>
          <p:cNvSpPr>
            <a:spLocks noChangeArrowheads="1"/>
          </p:cNvSpPr>
          <p:nvPr/>
        </p:nvSpPr>
        <p:spPr bwMode="auto">
          <a:xfrm>
            <a:off x="4022725" y="2049463"/>
            <a:ext cx="1600200" cy="914400"/>
          </a:xfrm>
          <a:prstGeom prst="rect">
            <a:avLst/>
          </a:prstGeom>
          <a:gradFill rotWithShape="0">
            <a:gsLst>
              <a:gs pos="0">
                <a:srgbClr val="7963FB">
                  <a:gamma/>
                  <a:tint val="49804"/>
                  <a:invGamma/>
                </a:srgbClr>
              </a:gs>
              <a:gs pos="100000">
                <a:srgbClr val="7963FB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ru-RU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ArcGIS </a:t>
            </a:r>
            <a:br>
              <a:rPr lang="en-US" altLang="ru-RU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ru-RU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Desktop</a:t>
            </a:r>
          </a:p>
        </p:txBody>
      </p:sp>
      <p:sp>
        <p:nvSpPr>
          <p:cNvPr id="177183" name="Text Box 31"/>
          <p:cNvSpPr txBox="1">
            <a:spLocks noChangeArrowheads="1"/>
          </p:cNvSpPr>
          <p:nvPr/>
        </p:nvSpPr>
        <p:spPr bwMode="auto">
          <a:xfrm>
            <a:off x="190500" y="2093913"/>
            <a:ext cx="198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alt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Платформа</a:t>
            </a:r>
          </a:p>
          <a:p>
            <a:pPr eaLnBrk="0" hangingPunct="0">
              <a:defRPr/>
            </a:pPr>
            <a:r>
              <a:rPr lang="ru-RU" alt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клиента</a:t>
            </a:r>
            <a:endParaRPr lang="en-US" altLang="ru-RU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46" name="Line 32"/>
          <p:cNvSpPr>
            <a:spLocks noChangeShapeType="1"/>
          </p:cNvSpPr>
          <p:nvPr/>
        </p:nvSpPr>
        <p:spPr bwMode="auto">
          <a:xfrm>
            <a:off x="533400" y="3819525"/>
            <a:ext cx="8458200" cy="0"/>
          </a:xfrm>
          <a:prstGeom prst="line">
            <a:avLst/>
          </a:prstGeom>
          <a:noFill/>
          <a:ln w="57150">
            <a:solidFill>
              <a:srgbClr val="FFFF99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7185" name="Text Box 33"/>
          <p:cNvSpPr txBox="1">
            <a:spLocks noChangeArrowheads="1"/>
          </p:cNvSpPr>
          <p:nvPr/>
        </p:nvSpPr>
        <p:spPr bwMode="auto">
          <a:xfrm>
            <a:off x="190500" y="3125788"/>
            <a:ext cx="220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alt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Протокол передачи</a:t>
            </a:r>
            <a:endParaRPr lang="en-US" altLang="ru-RU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189" name="Rectangle 37"/>
          <p:cNvSpPr>
            <a:spLocks noChangeArrowheads="1"/>
          </p:cNvSpPr>
          <p:nvPr/>
        </p:nvSpPr>
        <p:spPr bwMode="auto">
          <a:xfrm>
            <a:off x="2209800" y="2049463"/>
            <a:ext cx="1600200" cy="9144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49804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ru-RU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ArcInfo </a:t>
            </a:r>
            <a:br>
              <a:rPr lang="en-US" altLang="ru-RU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ru-RU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Workstation</a:t>
            </a:r>
          </a:p>
        </p:txBody>
      </p:sp>
      <p:sp>
        <p:nvSpPr>
          <p:cNvPr id="177190" name="Text Box 38"/>
          <p:cNvSpPr txBox="1">
            <a:spLocks noChangeArrowheads="1"/>
          </p:cNvSpPr>
          <p:nvPr/>
        </p:nvSpPr>
        <p:spPr bwMode="auto">
          <a:xfrm>
            <a:off x="3657600" y="1439863"/>
            <a:ext cx="2514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alt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Рабочие станции </a:t>
            </a:r>
            <a:r>
              <a:rPr lang="en-US" alt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Windows</a:t>
            </a:r>
          </a:p>
        </p:txBody>
      </p:sp>
      <p:sp>
        <p:nvSpPr>
          <p:cNvPr id="177192" name="Rectangle 40"/>
          <p:cNvSpPr>
            <a:spLocks noChangeArrowheads="1"/>
          </p:cNvSpPr>
          <p:nvPr/>
        </p:nvSpPr>
        <p:spPr bwMode="auto">
          <a:xfrm>
            <a:off x="5835650" y="2049463"/>
            <a:ext cx="1860550" cy="922337"/>
          </a:xfrm>
          <a:prstGeom prst="rect">
            <a:avLst/>
          </a:prstGeom>
          <a:gradFill rotWithShape="0">
            <a:gsLst>
              <a:gs pos="0">
                <a:srgbClr val="7963FB">
                  <a:gamma/>
                  <a:tint val="49804"/>
                  <a:invGamma/>
                </a:srgbClr>
              </a:gs>
              <a:gs pos="100000">
                <a:srgbClr val="7963FB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alt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Клиенты </a:t>
            </a:r>
            <a:r>
              <a:rPr lang="en-US" alt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ArcIMS</a:t>
            </a:r>
          </a:p>
          <a:p>
            <a:pPr algn="ctr" eaLnBrk="0" hangingPunct="0">
              <a:defRPr/>
            </a:pPr>
            <a:r>
              <a:rPr lang="en-US" alt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ArcExplorer</a:t>
            </a:r>
          </a:p>
          <a:p>
            <a:pPr algn="ctr" eaLnBrk="0" hangingPunct="0">
              <a:defRPr/>
            </a:pPr>
            <a:r>
              <a:rPr lang="en-US" alt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ArcSDE Java</a:t>
            </a:r>
          </a:p>
        </p:txBody>
      </p:sp>
      <p:sp>
        <p:nvSpPr>
          <p:cNvPr id="177193" name="Rectangle 41"/>
          <p:cNvSpPr>
            <a:spLocks noChangeArrowheads="1"/>
          </p:cNvSpPr>
          <p:nvPr/>
        </p:nvSpPr>
        <p:spPr bwMode="auto">
          <a:xfrm>
            <a:off x="7924800" y="2049463"/>
            <a:ext cx="942975" cy="914400"/>
          </a:xfrm>
          <a:prstGeom prst="rect">
            <a:avLst/>
          </a:prstGeom>
          <a:gradFill rotWithShape="0">
            <a:gsLst>
              <a:gs pos="0">
                <a:srgbClr val="7963FB">
                  <a:gamma/>
                  <a:tint val="49804"/>
                  <a:invGamma/>
                </a:srgbClr>
              </a:gs>
              <a:gs pos="100000">
                <a:srgbClr val="7963FB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ru-RU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  <a:p>
            <a:pPr algn="ctr" eaLnBrk="0" hangingPunct="0">
              <a:defRPr/>
            </a:pPr>
            <a:r>
              <a:rPr lang="en-US" altLang="ru-RU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SQL</a:t>
            </a:r>
            <a:br>
              <a:rPr lang="en-US" altLang="ru-RU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ru-RU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CAD</a:t>
            </a:r>
          </a:p>
        </p:txBody>
      </p:sp>
      <p:sp>
        <p:nvSpPr>
          <p:cNvPr id="177194" name="Text Box 42"/>
          <p:cNvSpPr txBox="1">
            <a:spLocks noChangeArrowheads="1"/>
          </p:cNvSpPr>
          <p:nvPr/>
        </p:nvSpPr>
        <p:spPr bwMode="auto">
          <a:xfrm>
            <a:off x="5715000" y="1439863"/>
            <a:ext cx="2133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Java / HTML </a:t>
            </a:r>
            <a:br>
              <a:rPr lang="en-US" alt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компьютеры</a:t>
            </a:r>
            <a:endParaRPr lang="en-US" altLang="ru-RU" sz="1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195" name="Text Box 43"/>
          <p:cNvSpPr txBox="1">
            <a:spLocks noChangeArrowheads="1"/>
          </p:cNvSpPr>
          <p:nvPr/>
        </p:nvSpPr>
        <p:spPr bwMode="auto">
          <a:xfrm>
            <a:off x="7696200" y="1439863"/>
            <a:ext cx="1219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alt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Клиент</a:t>
            </a:r>
          </a:p>
          <a:p>
            <a:pPr algn="ctr" eaLnBrk="0" hangingPunct="0">
              <a:defRPr/>
            </a:pPr>
            <a:r>
              <a:rPr lang="en-US" alt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ArcSDE</a:t>
            </a:r>
          </a:p>
        </p:txBody>
      </p:sp>
      <p:sp>
        <p:nvSpPr>
          <p:cNvPr id="177197" name="Rectangle 45"/>
          <p:cNvSpPr>
            <a:spLocks noChangeArrowheads="1"/>
          </p:cNvSpPr>
          <p:nvPr/>
        </p:nvSpPr>
        <p:spPr bwMode="auto">
          <a:xfrm>
            <a:off x="7315200" y="4038600"/>
            <a:ext cx="1371600" cy="914400"/>
          </a:xfrm>
          <a:prstGeom prst="rect">
            <a:avLst/>
          </a:prstGeom>
          <a:gradFill rotWithShape="0">
            <a:gsLst>
              <a:gs pos="0">
                <a:srgbClr val="00CCFF">
                  <a:gamma/>
                  <a:tint val="49804"/>
                  <a:invGamma/>
                </a:srgbClr>
              </a:gs>
              <a:gs pos="100000">
                <a:srgbClr val="00CCFF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altLang="ru-R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Сервер</a:t>
            </a:r>
          </a:p>
          <a:p>
            <a:pPr algn="ctr" eaLnBrk="0" hangingPunct="0">
              <a:defRPr/>
            </a:pPr>
            <a:r>
              <a:rPr lang="en-US" altLang="ru-R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ArcIMS</a:t>
            </a:r>
            <a:r>
              <a:rPr lang="en-US" alt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6250"/>
            <a:ext cx="7743825" cy="1320800"/>
          </a:xfrm>
        </p:spPr>
        <p:txBody>
          <a:bodyPr/>
          <a:lstStyle/>
          <a:p>
            <a:r>
              <a:rPr lang="ru-RU" altLang="ru-RU" sz="4800" smtClean="0"/>
              <a:t>Шлюз </a:t>
            </a:r>
            <a:r>
              <a:rPr lang="en-US" altLang="ru-RU" sz="4800" smtClean="0"/>
              <a:t>ArcSDE</a:t>
            </a:r>
            <a:br>
              <a:rPr lang="en-US" altLang="ru-RU" sz="4800" smtClean="0"/>
            </a:br>
            <a:r>
              <a:rPr lang="ru-RU" altLang="ru-RU" sz="3200" i="1" smtClean="0">
                <a:solidFill>
                  <a:srgbClr val="FFFF00"/>
                </a:solidFill>
              </a:rPr>
              <a:t>Работает с различными СУБД</a:t>
            </a:r>
            <a:endParaRPr lang="en-US" altLang="ru-RU" sz="3200" i="1" smtClean="0">
              <a:solidFill>
                <a:srgbClr val="FFFF00"/>
              </a:solidFill>
            </a:endParaRPr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3352800" y="1981200"/>
            <a:ext cx="2209800" cy="1524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ru-RU" alt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Приложения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alt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ArcGIS </a:t>
            </a:r>
            <a:br>
              <a:rPr lang="en-US" alt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или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ru-RU" alt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сервер </a:t>
            </a:r>
            <a:r>
              <a:rPr lang="en-US" alt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ArcIMS</a:t>
            </a: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3886200" y="3403600"/>
            <a:ext cx="1143000" cy="4572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ArcSDE</a:t>
            </a:r>
          </a:p>
        </p:txBody>
      </p:sp>
      <p:sp>
        <p:nvSpPr>
          <p:cNvPr id="178181" name="AutoShape 5"/>
          <p:cNvSpPr>
            <a:spLocks noChangeArrowheads="1"/>
          </p:cNvSpPr>
          <p:nvPr/>
        </p:nvSpPr>
        <p:spPr bwMode="auto">
          <a:xfrm>
            <a:off x="1066800" y="4953000"/>
            <a:ext cx="1295400" cy="1066800"/>
          </a:xfrm>
          <a:prstGeom prst="flowChartMagneticDisk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ru-RU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SQL Server</a:t>
            </a:r>
          </a:p>
        </p:txBody>
      </p:sp>
      <p:sp>
        <p:nvSpPr>
          <p:cNvPr id="19461" name="Line 6"/>
          <p:cNvSpPr>
            <a:spLocks noChangeShapeType="1"/>
          </p:cNvSpPr>
          <p:nvPr/>
        </p:nvSpPr>
        <p:spPr bwMode="auto">
          <a:xfrm>
            <a:off x="4343400" y="3784600"/>
            <a:ext cx="0" cy="5588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2" name="Line 7"/>
          <p:cNvSpPr>
            <a:spLocks noChangeShapeType="1"/>
          </p:cNvSpPr>
          <p:nvPr/>
        </p:nvSpPr>
        <p:spPr bwMode="auto">
          <a:xfrm>
            <a:off x="1752600" y="4343400"/>
            <a:ext cx="51054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8184" name="AutoShape 8"/>
          <p:cNvSpPr>
            <a:spLocks noChangeArrowheads="1"/>
          </p:cNvSpPr>
          <p:nvPr/>
        </p:nvSpPr>
        <p:spPr bwMode="auto">
          <a:xfrm>
            <a:off x="2768600" y="4953000"/>
            <a:ext cx="1295400" cy="1066800"/>
          </a:xfrm>
          <a:prstGeom prst="flowChartMagneticDisk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ru-RU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Oracle</a:t>
            </a:r>
            <a:endParaRPr lang="ru-RU" altLang="ru-RU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altLang="ru-RU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altLang="ru-RU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SDO)</a:t>
            </a:r>
          </a:p>
        </p:txBody>
      </p:sp>
      <p:sp>
        <p:nvSpPr>
          <p:cNvPr id="178185" name="AutoShape 9"/>
          <p:cNvSpPr>
            <a:spLocks noChangeArrowheads="1"/>
          </p:cNvSpPr>
          <p:nvPr/>
        </p:nvSpPr>
        <p:spPr bwMode="auto">
          <a:xfrm>
            <a:off x="4470400" y="4953000"/>
            <a:ext cx="1295400" cy="1066800"/>
          </a:xfrm>
          <a:prstGeom prst="flowChartMagneticDisk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ru-RU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Informix</a:t>
            </a:r>
          </a:p>
        </p:txBody>
      </p:sp>
      <p:sp>
        <p:nvSpPr>
          <p:cNvPr id="178186" name="AutoShape 10"/>
          <p:cNvSpPr>
            <a:spLocks noChangeArrowheads="1"/>
          </p:cNvSpPr>
          <p:nvPr/>
        </p:nvSpPr>
        <p:spPr bwMode="auto">
          <a:xfrm>
            <a:off x="6172200" y="4953000"/>
            <a:ext cx="1295400" cy="1066800"/>
          </a:xfrm>
          <a:prstGeom prst="flowChartMagneticDisk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ru-RU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IBM DB2</a:t>
            </a:r>
          </a:p>
        </p:txBody>
      </p:sp>
      <p:sp>
        <p:nvSpPr>
          <p:cNvPr id="19466" name="Line 11"/>
          <p:cNvSpPr>
            <a:spLocks noChangeShapeType="1"/>
          </p:cNvSpPr>
          <p:nvPr/>
        </p:nvSpPr>
        <p:spPr bwMode="auto">
          <a:xfrm>
            <a:off x="1752600" y="4343400"/>
            <a:ext cx="0" cy="7620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7" name="Line 12"/>
          <p:cNvSpPr>
            <a:spLocks noChangeShapeType="1"/>
          </p:cNvSpPr>
          <p:nvPr/>
        </p:nvSpPr>
        <p:spPr bwMode="auto">
          <a:xfrm>
            <a:off x="3454400" y="4343400"/>
            <a:ext cx="0" cy="7620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8" name="Line 13"/>
          <p:cNvSpPr>
            <a:spLocks noChangeShapeType="1"/>
          </p:cNvSpPr>
          <p:nvPr/>
        </p:nvSpPr>
        <p:spPr bwMode="auto">
          <a:xfrm>
            <a:off x="5156200" y="4343400"/>
            <a:ext cx="0" cy="7620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9" name="Line 14"/>
          <p:cNvSpPr>
            <a:spLocks noChangeShapeType="1"/>
          </p:cNvSpPr>
          <p:nvPr/>
        </p:nvSpPr>
        <p:spPr bwMode="auto">
          <a:xfrm>
            <a:off x="6858000" y="4343400"/>
            <a:ext cx="0" cy="7620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8191" name="Text Box 15"/>
          <p:cNvSpPr txBox="1">
            <a:spLocks noChangeArrowheads="1"/>
          </p:cNvSpPr>
          <p:nvPr/>
        </p:nvSpPr>
        <p:spPr bwMode="auto">
          <a:xfrm>
            <a:off x="5715000" y="1905000"/>
            <a:ext cx="38100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altLang="ru-RU" sz="20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Длинные транзакции</a:t>
            </a:r>
            <a:endParaRPr lang="en-US" altLang="ru-RU" sz="2000" u="sng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US" alt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Работа с «версиями»        данных для разных пользователей</a:t>
            </a:r>
            <a:endParaRPr lang="en-US" altLang="ru-RU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US" alt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Разрешение конфликтов</a:t>
            </a:r>
            <a:endParaRPr lang="en-US" altLang="ru-RU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en-US" altLang="ru-RU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8192" name="Text Box 16"/>
          <p:cNvSpPr txBox="1">
            <a:spLocks noChangeArrowheads="1"/>
          </p:cNvSpPr>
          <p:nvPr/>
        </p:nvSpPr>
        <p:spPr bwMode="auto">
          <a:xfrm>
            <a:off x="0" y="2209800"/>
            <a:ext cx="33528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ru-RU" sz="20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ArcSDE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ru-RU" alt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Обеспечивает управление данными и многопользовательское редактирование данных</a:t>
            </a:r>
            <a:endParaRPr lang="en-US" altLang="ru-RU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342900"/>
            <a:ext cx="8686800" cy="711200"/>
          </a:xfrm>
        </p:spPr>
        <p:txBody>
          <a:bodyPr/>
          <a:lstStyle/>
          <a:p>
            <a:r>
              <a:rPr lang="ru-RU" altLang="ru-RU" sz="4000" smtClean="0"/>
              <a:t>Конфигурации работы </a:t>
            </a:r>
            <a:r>
              <a:rPr lang="en-US" altLang="ru-RU" sz="4000" smtClean="0"/>
              <a:t>ArcSDE</a:t>
            </a:r>
            <a:endParaRPr lang="en-US" altLang="ru-RU" sz="4000" i="1" smtClean="0">
              <a:solidFill>
                <a:srgbClr val="FFFF00"/>
              </a:solidFill>
            </a:endParaRPr>
          </a:p>
        </p:txBody>
      </p:sp>
      <p:grpSp>
        <p:nvGrpSpPr>
          <p:cNvPr id="20482" name="Group 1061"/>
          <p:cNvGrpSpPr>
            <a:grpSpLocks/>
          </p:cNvGrpSpPr>
          <p:nvPr/>
        </p:nvGrpSpPr>
        <p:grpSpPr bwMode="auto">
          <a:xfrm>
            <a:off x="533400" y="1447800"/>
            <a:ext cx="2794000" cy="5286375"/>
            <a:chOff x="336" y="808"/>
            <a:chExt cx="1760" cy="3330"/>
          </a:xfrm>
        </p:grpSpPr>
        <p:sp>
          <p:nvSpPr>
            <p:cNvPr id="197643" name="AutoShape 1035"/>
            <p:cNvSpPr>
              <a:spLocks noChangeArrowheads="1"/>
            </p:cNvSpPr>
            <p:nvPr/>
          </p:nvSpPr>
          <p:spPr bwMode="auto">
            <a:xfrm>
              <a:off x="704" y="2600"/>
              <a:ext cx="816" cy="672"/>
            </a:xfrm>
            <a:prstGeom prst="flowChartMagneticDisk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ru-RU" altLang="ru-RU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СУБД</a:t>
              </a:r>
              <a:endParaRPr lang="en-US" altLang="ru-RU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7644" name="Rectangle 1036"/>
            <p:cNvSpPr>
              <a:spLocks noChangeArrowheads="1"/>
            </p:cNvSpPr>
            <p:nvPr/>
          </p:nvSpPr>
          <p:spPr bwMode="auto">
            <a:xfrm>
              <a:off x="560" y="808"/>
              <a:ext cx="1152" cy="67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ru-RU" altLang="ru-RU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Клиент</a:t>
              </a:r>
              <a:endParaRPr lang="en-US" alt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504" name="Rectangle 1037"/>
            <p:cNvSpPr>
              <a:spLocks noChangeArrowheads="1"/>
            </p:cNvSpPr>
            <p:nvPr/>
          </p:nvSpPr>
          <p:spPr bwMode="auto">
            <a:xfrm>
              <a:off x="944" y="1480"/>
              <a:ext cx="384" cy="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20505" name="Line 1038"/>
            <p:cNvSpPr>
              <a:spLocks noChangeShapeType="1"/>
            </p:cNvSpPr>
            <p:nvPr/>
          </p:nvSpPr>
          <p:spPr bwMode="auto">
            <a:xfrm>
              <a:off x="1136" y="1688"/>
              <a:ext cx="0" cy="995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648" name="Text Box 1040"/>
            <p:cNvSpPr txBox="1">
              <a:spLocks noChangeArrowheads="1"/>
            </p:cNvSpPr>
            <p:nvPr/>
          </p:nvSpPr>
          <p:spPr bwMode="auto">
            <a:xfrm>
              <a:off x="336" y="3312"/>
              <a:ext cx="16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ru-RU" altLang="ru-RU" sz="200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Конфигурация с сервером приложения</a:t>
              </a:r>
              <a:r>
                <a:rPr lang="en-US" altLang="ru-RU" sz="200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/>
              </a:r>
              <a:br>
                <a:rPr lang="en-US" altLang="ru-RU" sz="200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endParaRPr lang="en-US" altLang="ru-RU" sz="2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7649" name="Text Box 1041"/>
            <p:cNvSpPr txBox="1">
              <a:spLocks noChangeArrowheads="1"/>
            </p:cNvSpPr>
            <p:nvPr/>
          </p:nvSpPr>
          <p:spPr bwMode="auto">
            <a:xfrm>
              <a:off x="752" y="1812"/>
              <a:ext cx="13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altLang="ru-RU" sz="1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TCP/IP</a:t>
              </a:r>
            </a:p>
          </p:txBody>
        </p:sp>
        <p:sp>
          <p:nvSpPr>
            <p:cNvPr id="197659" name="Text Box 1051"/>
            <p:cNvSpPr txBox="1">
              <a:spLocks noChangeArrowheads="1"/>
            </p:cNvSpPr>
            <p:nvPr/>
          </p:nvSpPr>
          <p:spPr bwMode="auto">
            <a:xfrm>
              <a:off x="576" y="3936"/>
              <a:ext cx="1296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altLang="ru-RU" sz="1400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</a:t>
              </a:r>
              <a:r>
                <a:rPr lang="ru-RU" altLang="ru-RU" sz="1400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на </a:t>
              </a:r>
              <a:r>
                <a:rPr lang="en-US" altLang="ru-RU" sz="1400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25-40% </a:t>
              </a:r>
              <a:r>
                <a:rPr lang="ru-RU" altLang="ru-RU" sz="1400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быстрее</a:t>
              </a:r>
              <a:r>
                <a:rPr lang="en-US" altLang="ru-RU" sz="1400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)</a:t>
              </a:r>
            </a:p>
          </p:txBody>
        </p:sp>
      </p:grpSp>
      <p:grpSp>
        <p:nvGrpSpPr>
          <p:cNvPr id="197671" name="Group 1063"/>
          <p:cNvGrpSpPr>
            <a:grpSpLocks/>
          </p:cNvGrpSpPr>
          <p:nvPr/>
        </p:nvGrpSpPr>
        <p:grpSpPr bwMode="auto">
          <a:xfrm>
            <a:off x="3659188" y="1458913"/>
            <a:ext cx="2438400" cy="5108575"/>
            <a:chOff x="2305" y="919"/>
            <a:chExt cx="1536" cy="3218"/>
          </a:xfrm>
        </p:grpSpPr>
        <p:sp>
          <p:nvSpPr>
            <p:cNvPr id="20494" name="Rectangle 1029"/>
            <p:cNvSpPr>
              <a:spLocks noChangeArrowheads="1"/>
            </p:cNvSpPr>
            <p:nvPr/>
          </p:nvSpPr>
          <p:spPr bwMode="auto">
            <a:xfrm>
              <a:off x="2880" y="1593"/>
              <a:ext cx="384" cy="28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197641" name="Text Box 1033"/>
            <p:cNvSpPr txBox="1">
              <a:spLocks noChangeArrowheads="1"/>
            </p:cNvSpPr>
            <p:nvPr/>
          </p:nvSpPr>
          <p:spPr bwMode="auto">
            <a:xfrm>
              <a:off x="2880" y="2075"/>
              <a:ext cx="91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altLang="ru-RU" sz="1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TCP/IP</a:t>
              </a:r>
            </a:p>
          </p:txBody>
        </p:sp>
        <p:grpSp>
          <p:nvGrpSpPr>
            <p:cNvPr id="20496" name="Group 1062"/>
            <p:cNvGrpSpPr>
              <a:grpSpLocks/>
            </p:cNvGrpSpPr>
            <p:nvPr/>
          </p:nvGrpSpPr>
          <p:grpSpPr bwMode="auto">
            <a:xfrm>
              <a:off x="2305" y="919"/>
              <a:ext cx="1536" cy="3218"/>
              <a:chOff x="2305" y="919"/>
              <a:chExt cx="1536" cy="3218"/>
            </a:xfrm>
          </p:grpSpPr>
          <p:sp>
            <p:nvSpPr>
              <p:cNvPr id="197636" name="Rectangle 1028"/>
              <p:cNvSpPr>
                <a:spLocks noChangeArrowheads="1"/>
              </p:cNvSpPr>
              <p:nvPr/>
            </p:nvSpPr>
            <p:spPr bwMode="auto">
              <a:xfrm>
                <a:off x="2496" y="919"/>
                <a:ext cx="1152" cy="67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altLang="ru-RU" sz="24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  <a:r>
                  <a:rPr lang="ru-RU" altLang="ru-RU" sz="24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Клиент</a:t>
                </a:r>
                <a:endParaRPr lang="en-US" altLang="ru-RU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97638" name="AutoShape 1030"/>
              <p:cNvSpPr>
                <a:spLocks noChangeArrowheads="1"/>
              </p:cNvSpPr>
              <p:nvPr/>
            </p:nvSpPr>
            <p:spPr bwMode="auto">
              <a:xfrm>
                <a:off x="2656" y="2723"/>
                <a:ext cx="816" cy="675"/>
              </a:xfrm>
              <a:prstGeom prst="flowChartMagneticDisk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ru-RU" altLang="ru-RU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СУБД</a:t>
                </a:r>
                <a:endParaRPr lang="en-US" altLang="ru-RU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0499" name="Line 1031"/>
              <p:cNvSpPr>
                <a:spLocks noChangeShapeType="1"/>
              </p:cNvSpPr>
              <p:nvPr/>
            </p:nvSpPr>
            <p:spPr bwMode="auto">
              <a:xfrm>
                <a:off x="3072" y="1802"/>
                <a:ext cx="0" cy="1018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7640" name="Text Box 1032"/>
              <p:cNvSpPr txBox="1">
                <a:spLocks noChangeArrowheads="1"/>
              </p:cNvSpPr>
              <p:nvPr/>
            </p:nvSpPr>
            <p:spPr bwMode="auto">
              <a:xfrm>
                <a:off x="2400" y="3504"/>
                <a:ext cx="1344" cy="6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ru-RU" altLang="ru-RU" sz="2000">
                    <a:solidFill>
                      <a:srgbClr val="FFFF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Конфигурация с прямым соединением</a:t>
                </a:r>
                <a:endParaRPr lang="en-US" altLang="ru-RU" sz="200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97661" name="Text Box 1053"/>
              <p:cNvSpPr txBox="1">
                <a:spLocks noChangeArrowheads="1"/>
              </p:cNvSpPr>
              <p:nvPr/>
            </p:nvSpPr>
            <p:spPr bwMode="auto">
              <a:xfrm>
                <a:off x="2305" y="1681"/>
                <a:ext cx="1536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altLang="ru-RU" sz="16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ArcSDE</a:t>
                </a:r>
                <a:r>
                  <a:rPr lang="ru-RU" altLang="ru-RU" sz="16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тонкий клиент</a:t>
                </a:r>
                <a:endParaRPr lang="en-US" altLang="ru-RU" sz="1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197650" name="Group 1042"/>
          <p:cNvGrpSpPr>
            <a:grpSpLocks/>
          </p:cNvGrpSpPr>
          <p:nvPr/>
        </p:nvGrpSpPr>
        <p:grpSpPr bwMode="auto">
          <a:xfrm>
            <a:off x="6324600" y="1447800"/>
            <a:ext cx="2819400" cy="5121275"/>
            <a:chOff x="3936" y="1008"/>
            <a:chExt cx="1776" cy="3226"/>
          </a:xfrm>
        </p:grpSpPr>
        <p:sp>
          <p:nvSpPr>
            <p:cNvPr id="197651" name="AutoShape 1043"/>
            <p:cNvSpPr>
              <a:spLocks noChangeArrowheads="1"/>
            </p:cNvSpPr>
            <p:nvPr/>
          </p:nvSpPr>
          <p:spPr bwMode="auto">
            <a:xfrm>
              <a:off x="4320" y="3088"/>
              <a:ext cx="816" cy="672"/>
            </a:xfrm>
            <a:prstGeom prst="flowChartMagneticDisk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ru-RU" altLang="ru-RU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СУБД</a:t>
              </a:r>
              <a:endParaRPr lang="en-US" altLang="ru-RU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7652" name="Rectangle 1044"/>
            <p:cNvSpPr>
              <a:spLocks noChangeArrowheads="1"/>
            </p:cNvSpPr>
            <p:nvPr/>
          </p:nvSpPr>
          <p:spPr bwMode="auto">
            <a:xfrm>
              <a:off x="4176" y="1008"/>
              <a:ext cx="1152" cy="67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ru-RU" altLang="ru-RU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Клиент</a:t>
              </a:r>
              <a:endParaRPr lang="en-US" alt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488" name="Rectangle 1045"/>
            <p:cNvSpPr>
              <a:spLocks noChangeArrowheads="1"/>
            </p:cNvSpPr>
            <p:nvPr/>
          </p:nvSpPr>
          <p:spPr bwMode="auto">
            <a:xfrm>
              <a:off x="4560" y="1680"/>
              <a:ext cx="384" cy="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20489" name="Line 1046"/>
            <p:cNvSpPr>
              <a:spLocks noChangeShapeType="1"/>
            </p:cNvSpPr>
            <p:nvPr/>
          </p:nvSpPr>
          <p:spPr bwMode="auto">
            <a:xfrm>
              <a:off x="4752" y="1888"/>
              <a:ext cx="0" cy="1296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655" name="Rectangle 1047"/>
            <p:cNvSpPr>
              <a:spLocks noChangeArrowheads="1"/>
            </p:cNvSpPr>
            <p:nvPr/>
          </p:nvSpPr>
          <p:spPr bwMode="auto">
            <a:xfrm>
              <a:off x="3936" y="2304"/>
              <a:ext cx="1680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ru-RU" altLang="ru-RU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Сервер </a:t>
              </a:r>
              <a:r>
                <a:rPr lang="en-US" altLang="ru-RU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ArcIMS</a:t>
              </a:r>
            </a:p>
          </p:txBody>
        </p:sp>
        <p:sp>
          <p:nvSpPr>
            <p:cNvPr id="197656" name="Text Box 1048"/>
            <p:cNvSpPr txBox="1">
              <a:spLocks noChangeArrowheads="1"/>
            </p:cNvSpPr>
            <p:nvPr/>
          </p:nvSpPr>
          <p:spPr bwMode="auto">
            <a:xfrm>
              <a:off x="3936" y="3792"/>
              <a:ext cx="168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ru-RU" altLang="ru-RU" sz="200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Интернет конфигурация</a:t>
              </a:r>
              <a:endParaRPr lang="en-US" altLang="ru-RU" sz="2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7657" name="Text Box 1049"/>
            <p:cNvSpPr txBox="1">
              <a:spLocks noChangeArrowheads="1"/>
            </p:cNvSpPr>
            <p:nvPr/>
          </p:nvSpPr>
          <p:spPr bwMode="auto">
            <a:xfrm>
              <a:off x="4368" y="2012"/>
              <a:ext cx="13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altLang="ru-RU" sz="1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XML</a:t>
              </a:r>
            </a:p>
          </p:txBody>
        </p:sp>
        <p:sp>
          <p:nvSpPr>
            <p:cNvPr id="197658" name="Rectangle 1050"/>
            <p:cNvSpPr>
              <a:spLocks noChangeArrowheads="1"/>
            </p:cNvSpPr>
            <p:nvPr/>
          </p:nvSpPr>
          <p:spPr bwMode="auto">
            <a:xfrm>
              <a:off x="3936" y="2712"/>
              <a:ext cx="1680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ru-RU" altLang="ru-RU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Сервер </a:t>
              </a:r>
              <a:r>
                <a:rPr lang="en-US" altLang="ru-RU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ArcSDE</a:t>
              </a:r>
            </a:p>
          </p:txBody>
        </p:sp>
      </p:grpSp>
      <p:sp>
        <p:nvSpPr>
          <p:cNvPr id="197647" name="Rectangle 1039"/>
          <p:cNvSpPr>
            <a:spLocks noChangeArrowheads="1"/>
          </p:cNvSpPr>
          <p:nvPr/>
        </p:nvSpPr>
        <p:spPr bwMode="auto">
          <a:xfrm>
            <a:off x="152400" y="3352800"/>
            <a:ext cx="35814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altLang="ru-RU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Сервер приложения </a:t>
            </a:r>
            <a:r>
              <a:rPr lang="en-US" altLang="ru-RU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ArcSDE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oup 1093"/>
          <p:cNvGrpSpPr>
            <a:grpSpLocks/>
          </p:cNvGrpSpPr>
          <p:nvPr/>
        </p:nvGrpSpPr>
        <p:grpSpPr bwMode="auto">
          <a:xfrm>
            <a:off x="0" y="0"/>
            <a:ext cx="7826375" cy="5559425"/>
            <a:chOff x="0" y="0"/>
            <a:chExt cx="4930" cy="3502"/>
          </a:xfrm>
        </p:grpSpPr>
        <p:grpSp>
          <p:nvGrpSpPr>
            <p:cNvPr id="21510" name="Group 1083"/>
            <p:cNvGrpSpPr>
              <a:grpSpLocks/>
            </p:cNvGrpSpPr>
            <p:nvPr/>
          </p:nvGrpSpPr>
          <p:grpSpPr bwMode="auto">
            <a:xfrm>
              <a:off x="2324" y="0"/>
              <a:ext cx="2606" cy="2996"/>
              <a:chOff x="2238" y="192"/>
              <a:chExt cx="2606" cy="2996"/>
            </a:xfrm>
          </p:grpSpPr>
          <p:sp>
            <p:nvSpPr>
              <p:cNvPr id="21543" name="Oval 1033"/>
              <p:cNvSpPr>
                <a:spLocks noChangeArrowheads="1"/>
              </p:cNvSpPr>
              <p:nvPr/>
            </p:nvSpPr>
            <p:spPr bwMode="auto">
              <a:xfrm rot="-698334">
                <a:off x="2238" y="192"/>
                <a:ext cx="2257" cy="2996"/>
              </a:xfrm>
              <a:prstGeom prst="ellipse">
                <a:avLst/>
              </a:prstGeom>
              <a:gradFill rotWithShape="0">
                <a:gsLst>
                  <a:gs pos="0">
                    <a:srgbClr val="0032A2"/>
                  </a:gs>
                  <a:gs pos="100000">
                    <a:srgbClr val="5C7CC4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ru-RU"/>
              </a:p>
            </p:txBody>
          </p:sp>
          <p:sp>
            <p:nvSpPr>
              <p:cNvPr id="243722" name="Text Box 1034"/>
              <p:cNvSpPr txBox="1">
                <a:spLocks noChangeArrowheads="1"/>
              </p:cNvSpPr>
              <p:nvPr/>
            </p:nvSpPr>
            <p:spPr bwMode="auto">
              <a:xfrm>
                <a:off x="2640" y="240"/>
                <a:ext cx="2204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ru-RU" altLang="ru-RU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Рабочие станции </a:t>
                </a:r>
                <a:r>
                  <a:rPr lang="en-US" altLang="ru-RU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Windows</a:t>
                </a:r>
              </a:p>
            </p:txBody>
          </p:sp>
        </p:grpSp>
        <p:grpSp>
          <p:nvGrpSpPr>
            <p:cNvPr id="21511" name="Group 1092"/>
            <p:cNvGrpSpPr>
              <a:grpSpLocks/>
            </p:cNvGrpSpPr>
            <p:nvPr/>
          </p:nvGrpSpPr>
          <p:grpSpPr bwMode="auto">
            <a:xfrm>
              <a:off x="0" y="144"/>
              <a:ext cx="4464" cy="3358"/>
              <a:chOff x="0" y="144"/>
              <a:chExt cx="4464" cy="3358"/>
            </a:xfrm>
          </p:grpSpPr>
          <p:sp>
            <p:nvSpPr>
              <p:cNvPr id="243715" name="Oval 1027"/>
              <p:cNvSpPr>
                <a:spLocks noChangeArrowheads="1"/>
              </p:cNvSpPr>
              <p:nvPr/>
            </p:nvSpPr>
            <p:spPr bwMode="auto">
              <a:xfrm rot="1440146">
                <a:off x="0" y="156"/>
                <a:ext cx="2193" cy="3329"/>
              </a:xfrm>
              <a:prstGeom prst="ellipse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hlink">
                      <a:gamma/>
                      <a:tint val="63922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ru-RU"/>
              </a:p>
            </p:txBody>
          </p:sp>
          <p:sp>
            <p:nvSpPr>
              <p:cNvPr id="243716" name="Text Box 1028"/>
              <p:cNvSpPr txBox="1">
                <a:spLocks noChangeArrowheads="1"/>
              </p:cNvSpPr>
              <p:nvPr/>
            </p:nvSpPr>
            <p:spPr bwMode="auto">
              <a:xfrm>
                <a:off x="278" y="144"/>
                <a:ext cx="1054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ru-RU" altLang="ru-RU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Клиенты </a:t>
                </a:r>
                <a:r>
                  <a:rPr lang="en-US" altLang="ru-RU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Java/HTML</a:t>
                </a:r>
              </a:p>
            </p:txBody>
          </p:sp>
          <p:sp>
            <p:nvSpPr>
              <p:cNvPr id="21514" name="Oval 1030"/>
              <p:cNvSpPr>
                <a:spLocks noChangeArrowheads="1"/>
              </p:cNvSpPr>
              <p:nvPr/>
            </p:nvSpPr>
            <p:spPr bwMode="auto">
              <a:xfrm rot="-698334">
                <a:off x="1568" y="1726"/>
                <a:ext cx="1371" cy="1776"/>
              </a:xfrm>
              <a:prstGeom prst="ellipse">
                <a:avLst/>
              </a:prstGeom>
              <a:gradFill rotWithShape="0">
                <a:gsLst>
                  <a:gs pos="0">
                    <a:srgbClr val="68B86F"/>
                  </a:gs>
                  <a:gs pos="100000">
                    <a:srgbClr val="12901E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ru-RU"/>
              </a:p>
            </p:txBody>
          </p:sp>
          <p:sp>
            <p:nvSpPr>
              <p:cNvPr id="243719" name="Text Box 1031"/>
              <p:cNvSpPr txBox="1">
                <a:spLocks noChangeArrowheads="1"/>
              </p:cNvSpPr>
              <p:nvPr/>
            </p:nvSpPr>
            <p:spPr bwMode="auto">
              <a:xfrm>
                <a:off x="1574" y="3120"/>
                <a:ext cx="216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ru-RU" altLang="ru-RU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Мобильные устройства</a:t>
                </a:r>
                <a:endParaRPr lang="en-US" altLang="ru-RU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43725" name="Line 1037"/>
              <p:cNvSpPr>
                <a:spLocks noChangeShapeType="1"/>
              </p:cNvSpPr>
              <p:nvPr/>
            </p:nvSpPr>
            <p:spPr bwMode="auto">
              <a:xfrm>
                <a:off x="1585" y="866"/>
                <a:ext cx="533" cy="812"/>
              </a:xfrm>
              <a:prstGeom prst="line">
                <a:avLst/>
              </a:prstGeom>
              <a:noFill/>
              <a:ln w="76200">
                <a:solidFill>
                  <a:srgbClr val="FFFF99"/>
                </a:solidFill>
                <a:round/>
                <a:headEnd type="none" w="sm" len="sm"/>
                <a:tailEnd type="none" w="sm" len="sm"/>
              </a:ln>
              <a:effectLst>
                <a:outerShdw dist="107763" dir="2700000" algn="ctr" rotWithShape="0">
                  <a:schemeClr val="bg2"/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 algn="ctr" eaLnBrk="0" hangingPunct="0">
                  <a:defRPr/>
                </a:pPr>
                <a:endParaRPr lang="ru-RU"/>
              </a:p>
            </p:txBody>
          </p:sp>
          <p:pic>
            <p:nvPicPr>
              <p:cNvPr id="243726" name="Picture 1038" descr="aej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259" y="518"/>
                <a:ext cx="800" cy="562"/>
              </a:xfrm>
              <a:prstGeom prst="rect">
                <a:avLst/>
              </a:prstGeom>
              <a:noFill/>
              <a:effectLst>
                <a:outerShdw dist="107763" dir="2700000" algn="ctr" rotWithShape="0">
                  <a:schemeClr val="tx1"/>
                </a:outerShdw>
              </a:effectLst>
              <a:extLst>
                <a:ext uri="{909E8E84-426E-40DD-AFC4-6F175D3DCCD1}"/>
              </a:extLst>
            </p:spPr>
          </p:pic>
          <p:sp>
            <p:nvSpPr>
              <p:cNvPr id="243728" name="Line 1040"/>
              <p:cNvSpPr>
                <a:spLocks noChangeShapeType="1"/>
              </p:cNvSpPr>
              <p:nvPr/>
            </p:nvSpPr>
            <p:spPr bwMode="auto">
              <a:xfrm flipH="1">
                <a:off x="1181" y="1838"/>
                <a:ext cx="830" cy="609"/>
              </a:xfrm>
              <a:prstGeom prst="line">
                <a:avLst/>
              </a:prstGeom>
              <a:noFill/>
              <a:ln w="76200">
                <a:solidFill>
                  <a:srgbClr val="FFFF99"/>
                </a:solidFill>
                <a:round/>
                <a:headEnd type="none" w="sm" len="sm"/>
                <a:tailEnd type="none" w="sm" len="sm"/>
              </a:ln>
              <a:effectLst>
                <a:outerShdw dist="107763" dir="2700000" algn="ctr" rotWithShape="0">
                  <a:schemeClr val="bg2"/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 algn="ctr" eaLnBrk="0" hangingPunct="0">
                  <a:defRPr/>
                </a:pPr>
                <a:endParaRPr lang="ru-RU"/>
              </a:p>
            </p:txBody>
          </p:sp>
          <p:pic>
            <p:nvPicPr>
              <p:cNvPr id="243730" name="Picture 1042" descr="V_Redlands_buffer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07" y="2215"/>
                <a:ext cx="830" cy="488"/>
              </a:xfrm>
              <a:prstGeom prst="rect">
                <a:avLst/>
              </a:prstGeom>
              <a:noFill/>
              <a:effectLst>
                <a:outerShdw dist="107763" dir="2700000" algn="ctr" rotWithShape="0">
                  <a:schemeClr val="tx1"/>
                </a:outerShdw>
              </a:effectLst>
              <a:extLst>
                <a:ext uri="{909E8E84-426E-40DD-AFC4-6F175D3DCCD1}"/>
              </a:extLst>
            </p:spPr>
          </p:pic>
          <p:sp>
            <p:nvSpPr>
              <p:cNvPr id="243733" name="Line 1045"/>
              <p:cNvSpPr>
                <a:spLocks noChangeShapeType="1"/>
              </p:cNvSpPr>
              <p:nvPr/>
            </p:nvSpPr>
            <p:spPr bwMode="auto">
              <a:xfrm flipH="1" flipV="1">
                <a:off x="867" y="1655"/>
                <a:ext cx="1155" cy="1"/>
              </a:xfrm>
              <a:prstGeom prst="line">
                <a:avLst/>
              </a:prstGeom>
              <a:noFill/>
              <a:ln w="76200">
                <a:solidFill>
                  <a:srgbClr val="FFFF99"/>
                </a:solidFill>
                <a:round/>
                <a:headEnd type="none" w="sm" len="sm"/>
                <a:tailEnd type="none" w="sm" len="sm"/>
              </a:ln>
              <a:effectLst>
                <a:outerShdw dist="107763" dir="2700000" algn="ctr" rotWithShape="0">
                  <a:schemeClr val="bg2"/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 algn="ctr" eaLnBrk="0" hangingPunct="0">
                  <a:defRPr/>
                </a:pPr>
                <a:endParaRPr lang="ru-RU"/>
              </a:p>
            </p:txBody>
          </p:sp>
          <p:pic>
            <p:nvPicPr>
              <p:cNvPr id="243735" name="Picture 1047" descr="DT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82" y="1365"/>
                <a:ext cx="799" cy="564"/>
              </a:xfrm>
              <a:prstGeom prst="rect">
                <a:avLst/>
              </a:prstGeom>
              <a:noFill/>
              <a:effectLst>
                <a:outerShdw dist="107763" dir="2700000" algn="ctr" rotWithShape="0">
                  <a:schemeClr val="tx1"/>
                </a:outerShdw>
              </a:effectLst>
              <a:extLst>
                <a:ext uri="{909E8E84-426E-40DD-AFC4-6F175D3DCCD1}"/>
              </a:extLst>
            </p:spPr>
          </p:pic>
          <p:sp>
            <p:nvSpPr>
              <p:cNvPr id="243738" name="Line 1050"/>
              <p:cNvSpPr>
                <a:spLocks noChangeShapeType="1"/>
              </p:cNvSpPr>
              <p:nvPr/>
            </p:nvSpPr>
            <p:spPr bwMode="auto">
              <a:xfrm flipH="1">
                <a:off x="2223" y="1475"/>
                <a:ext cx="1304" cy="202"/>
              </a:xfrm>
              <a:prstGeom prst="line">
                <a:avLst/>
              </a:prstGeom>
              <a:noFill/>
              <a:ln w="76200">
                <a:solidFill>
                  <a:srgbClr val="FFFF99"/>
                </a:solidFill>
                <a:round/>
                <a:headEnd type="none" w="sm" len="sm"/>
                <a:tailEnd type="none" w="sm" len="sm"/>
              </a:ln>
              <a:effectLst>
                <a:outerShdw dist="107763" dir="2700000" algn="ctr" rotWithShape="0">
                  <a:schemeClr val="bg2"/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 algn="ctr" eaLnBrk="0" hangingPunct="0">
                  <a:defRPr/>
                </a:pPr>
                <a:endParaRPr lang="ru-RU"/>
              </a:p>
            </p:txBody>
          </p:sp>
          <p:pic>
            <p:nvPicPr>
              <p:cNvPr id="243740" name="Picture 1052" descr="Arc Map Amazonia"/>
              <p:cNvPicPr>
                <a:picLocks noChangeAspect="1" noChangeArrowheads="1"/>
              </p:cNvPicPr>
              <p:nvPr/>
            </p:nvPicPr>
            <p:blipFill>
              <a:blip r:embed="rId5"/>
              <a:srcRect r="9570" b="12761"/>
              <a:stretch>
                <a:fillRect/>
              </a:stretch>
            </p:blipFill>
            <p:spPr bwMode="auto">
              <a:xfrm>
                <a:off x="3142" y="1214"/>
                <a:ext cx="800" cy="566"/>
              </a:xfrm>
              <a:prstGeom prst="rect">
                <a:avLst/>
              </a:prstGeom>
              <a:noFill/>
              <a:effectLst>
                <a:outerShdw dist="107763" dir="2700000" algn="ctr" rotWithShape="0">
                  <a:schemeClr val="tx2"/>
                </a:outerShdw>
              </a:effectLst>
              <a:extLst>
                <a:ext uri="{909E8E84-426E-40DD-AFC4-6F175D3DCCD1}"/>
              </a:extLst>
            </p:spPr>
          </p:pic>
          <p:grpSp>
            <p:nvGrpSpPr>
              <p:cNvPr id="21524" name="Group 1055"/>
              <p:cNvGrpSpPr>
                <a:grpSpLocks/>
              </p:cNvGrpSpPr>
              <p:nvPr/>
            </p:nvGrpSpPr>
            <p:grpSpPr bwMode="auto">
              <a:xfrm>
                <a:off x="2193" y="1707"/>
                <a:ext cx="1482" cy="907"/>
                <a:chOff x="2736" y="2112"/>
                <a:chExt cx="2400" cy="1503"/>
              </a:xfrm>
            </p:grpSpPr>
            <p:sp>
              <p:nvSpPr>
                <p:cNvPr id="243744" name="Line 1056"/>
                <p:cNvSpPr>
                  <a:spLocks noChangeShapeType="1"/>
                </p:cNvSpPr>
                <p:nvPr/>
              </p:nvSpPr>
              <p:spPr bwMode="auto">
                <a:xfrm>
                  <a:off x="2736" y="2112"/>
                  <a:ext cx="1823" cy="911"/>
                </a:xfrm>
                <a:prstGeom prst="line">
                  <a:avLst/>
                </a:prstGeom>
                <a:noFill/>
                <a:ln w="76200">
                  <a:solidFill>
                    <a:srgbClr val="FFFF99"/>
                  </a:solidFill>
                  <a:round/>
                  <a:headEnd type="none" w="sm" len="sm"/>
                  <a:tailEnd type="none" w="sm" len="sm"/>
                </a:ln>
                <a:effectLst>
                  <a:outerShdw dist="107763" dir="2700000" algn="ctr" rotWithShape="0">
                    <a:schemeClr val="bg2"/>
                  </a:outerShdw>
                </a:effectLst>
                <a:extLst>
                  <a:ext uri="{909E8E84-426E-40DD-AFC4-6F175D3DCCD1}"/>
                </a:extLst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ru-RU"/>
                </a:p>
              </p:txBody>
            </p:sp>
            <p:pic>
              <p:nvPicPr>
                <p:cNvPr id="243745" name="Picture 1057" descr="Clark County02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3840" y="2448"/>
                  <a:ext cx="1296" cy="1167"/>
                </a:xfrm>
                <a:prstGeom prst="rect">
                  <a:avLst/>
                </a:prstGeom>
                <a:noFill/>
                <a:effectLst>
                  <a:outerShdw dist="71842" dir="2700000" algn="ctr" rotWithShape="0">
                    <a:schemeClr val="tx1"/>
                  </a:outerShdw>
                </a:effectLst>
                <a:extLst>
                  <a:ext uri="{909E8E84-426E-40DD-AFC4-6F175D3DCCD1}"/>
                </a:extLst>
              </p:spPr>
            </p:pic>
          </p:grpSp>
          <p:sp>
            <p:nvSpPr>
              <p:cNvPr id="243748" name="Line 1060"/>
              <p:cNvSpPr>
                <a:spLocks noChangeShapeType="1"/>
              </p:cNvSpPr>
              <p:nvPr/>
            </p:nvSpPr>
            <p:spPr bwMode="auto">
              <a:xfrm flipV="1">
                <a:off x="2475" y="842"/>
                <a:ext cx="474" cy="812"/>
              </a:xfrm>
              <a:prstGeom prst="line">
                <a:avLst/>
              </a:prstGeom>
              <a:noFill/>
              <a:ln w="76200">
                <a:solidFill>
                  <a:srgbClr val="FFFF99"/>
                </a:solidFill>
                <a:round/>
                <a:headEnd type="none" w="sm" len="sm"/>
                <a:tailEnd type="none" w="sm" len="sm"/>
              </a:ln>
              <a:effectLst>
                <a:outerShdw dist="107763" dir="2700000" algn="ctr" rotWithShape="0">
                  <a:schemeClr val="bg2"/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 algn="ctr" eaLnBrk="0" hangingPunct="0">
                  <a:defRPr/>
                </a:pPr>
                <a:endParaRPr lang="ru-RU"/>
              </a:p>
            </p:txBody>
          </p:sp>
          <p:pic>
            <p:nvPicPr>
              <p:cNvPr id="243749" name="Picture 1061" descr="b1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682" y="407"/>
                <a:ext cx="800" cy="568"/>
              </a:xfrm>
              <a:prstGeom prst="rect">
                <a:avLst/>
              </a:prstGeom>
              <a:noFill/>
              <a:effectLst>
                <a:outerShdw dist="107763" dir="2700000" algn="ctr" rotWithShape="0">
                  <a:schemeClr val="tx1"/>
                </a:outerShdw>
              </a:effectLst>
              <a:extLst>
                <a:ext uri="{909E8E84-426E-40DD-AFC4-6F175D3DCCD1}"/>
              </a:extLst>
            </p:spPr>
          </p:pic>
          <p:grpSp>
            <p:nvGrpSpPr>
              <p:cNvPr id="21527" name="Group 1064"/>
              <p:cNvGrpSpPr>
                <a:grpSpLocks/>
              </p:cNvGrpSpPr>
              <p:nvPr/>
            </p:nvGrpSpPr>
            <p:grpSpPr bwMode="auto">
              <a:xfrm>
                <a:off x="1958" y="1728"/>
                <a:ext cx="564" cy="1159"/>
                <a:chOff x="2304" y="2208"/>
                <a:chExt cx="913" cy="1920"/>
              </a:xfrm>
            </p:grpSpPr>
            <p:sp>
              <p:nvSpPr>
                <p:cNvPr id="243753" name="Line 1065"/>
                <p:cNvSpPr>
                  <a:spLocks noChangeShapeType="1"/>
                </p:cNvSpPr>
                <p:nvPr/>
              </p:nvSpPr>
              <p:spPr bwMode="auto">
                <a:xfrm flipV="1">
                  <a:off x="2736" y="2208"/>
                  <a:ext cx="49" cy="1440"/>
                </a:xfrm>
                <a:prstGeom prst="line">
                  <a:avLst/>
                </a:prstGeom>
                <a:noFill/>
                <a:ln w="76200">
                  <a:solidFill>
                    <a:srgbClr val="FFFF99"/>
                  </a:solidFill>
                  <a:round/>
                  <a:headEnd type="none" w="sm" len="sm"/>
                  <a:tailEnd type="none" w="sm" len="sm"/>
                </a:ln>
                <a:effectLst>
                  <a:outerShdw dist="107763" dir="2700000" algn="ctr" rotWithShape="0">
                    <a:schemeClr val="bg2"/>
                  </a:outerShdw>
                </a:effectLst>
                <a:extLst>
                  <a:ext uri="{909E8E84-426E-40DD-AFC4-6F175D3DCCD1}"/>
                </a:extLst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ru-RU"/>
                </a:p>
              </p:txBody>
            </p:sp>
            <p:grpSp>
              <p:nvGrpSpPr>
                <p:cNvPr id="21538" name="Group 1066"/>
                <p:cNvGrpSpPr>
                  <a:grpSpLocks/>
                </p:cNvGrpSpPr>
                <p:nvPr/>
              </p:nvGrpSpPr>
              <p:grpSpPr bwMode="auto">
                <a:xfrm>
                  <a:off x="2304" y="3024"/>
                  <a:ext cx="913" cy="1104"/>
                  <a:chOff x="2352" y="2976"/>
                  <a:chExt cx="913" cy="1104"/>
                </a:xfrm>
              </p:grpSpPr>
              <p:pic>
                <p:nvPicPr>
                  <p:cNvPr id="21539" name="Picture 1067" descr="Sprite 7"/>
                  <p:cNvPicPr>
                    <a:picLocks noChangeAspect="1" noChangeArrowheads="1"/>
                  </p:cNvPicPr>
                  <p:nvPr/>
                </p:nvPicPr>
                <p:blipFill>
                  <a:blip r:embed="rId8"/>
                  <a:srcRect/>
                  <a:stretch>
                    <a:fillRect/>
                  </a:stretch>
                </p:blipFill>
                <p:spPr bwMode="auto">
                  <a:xfrm>
                    <a:off x="2352" y="2976"/>
                    <a:ext cx="378" cy="11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1540" name="Picture 1068"/>
                  <p:cNvPicPr>
                    <a:picLocks noChangeAspect="1" noChangeArrowheads="1"/>
                  </p:cNvPicPr>
                  <p:nvPr/>
                </p:nvPicPr>
                <p:blipFill>
                  <a:blip r:embed="rId9"/>
                  <a:srcRect/>
                  <a:stretch>
                    <a:fillRect/>
                  </a:stretch>
                </p:blipFill>
                <p:spPr bwMode="auto">
                  <a:xfrm>
                    <a:off x="2688" y="3168"/>
                    <a:ext cx="577" cy="9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sp>
            <p:nvSpPr>
              <p:cNvPr id="243759" name="Freeform 1071"/>
              <p:cNvSpPr>
                <a:spLocks/>
              </p:cNvSpPr>
              <p:nvPr/>
            </p:nvSpPr>
            <p:spPr bwMode="auto">
              <a:xfrm>
                <a:off x="1718" y="1488"/>
                <a:ext cx="918" cy="464"/>
              </a:xfrm>
              <a:custGeom>
                <a:avLst/>
                <a:gdLst>
                  <a:gd name="T0" fmla="*/ 935 w 2016"/>
                  <a:gd name="T1" fmla="*/ 137 h 1221"/>
                  <a:gd name="T2" fmla="*/ 817 w 2016"/>
                  <a:gd name="T3" fmla="*/ 69 h 1221"/>
                  <a:gd name="T4" fmla="*/ 750 w 2016"/>
                  <a:gd name="T5" fmla="*/ 62 h 1221"/>
                  <a:gd name="T6" fmla="*/ 657 w 2016"/>
                  <a:gd name="T7" fmla="*/ 42 h 1221"/>
                  <a:gd name="T8" fmla="*/ 413 w 2016"/>
                  <a:gd name="T9" fmla="*/ 97 h 1221"/>
                  <a:gd name="T10" fmla="*/ 371 w 2016"/>
                  <a:gd name="T11" fmla="*/ 164 h 1221"/>
                  <a:gd name="T12" fmla="*/ 345 w 2016"/>
                  <a:gd name="T13" fmla="*/ 247 h 1221"/>
                  <a:gd name="T14" fmla="*/ 371 w 2016"/>
                  <a:gd name="T15" fmla="*/ 342 h 1221"/>
                  <a:gd name="T16" fmla="*/ 328 w 2016"/>
                  <a:gd name="T17" fmla="*/ 336 h 1221"/>
                  <a:gd name="T18" fmla="*/ 227 w 2016"/>
                  <a:gd name="T19" fmla="*/ 362 h 1221"/>
                  <a:gd name="T20" fmla="*/ 269 w 2016"/>
                  <a:gd name="T21" fmla="*/ 425 h 1221"/>
                  <a:gd name="T22" fmla="*/ 244 w 2016"/>
                  <a:gd name="T23" fmla="*/ 444 h 1221"/>
                  <a:gd name="T24" fmla="*/ 194 w 2016"/>
                  <a:gd name="T25" fmla="*/ 458 h 1221"/>
                  <a:gd name="T26" fmla="*/ 50 w 2016"/>
                  <a:gd name="T27" fmla="*/ 574 h 1221"/>
                  <a:gd name="T28" fmla="*/ 17 w 2016"/>
                  <a:gd name="T29" fmla="*/ 630 h 1221"/>
                  <a:gd name="T30" fmla="*/ 41 w 2016"/>
                  <a:gd name="T31" fmla="*/ 799 h 1221"/>
                  <a:gd name="T32" fmla="*/ 135 w 2016"/>
                  <a:gd name="T33" fmla="*/ 862 h 1221"/>
                  <a:gd name="T34" fmla="*/ 354 w 2016"/>
                  <a:gd name="T35" fmla="*/ 827 h 1221"/>
                  <a:gd name="T36" fmla="*/ 362 w 2016"/>
                  <a:gd name="T37" fmla="*/ 943 h 1221"/>
                  <a:gd name="T38" fmla="*/ 513 w 2016"/>
                  <a:gd name="T39" fmla="*/ 1032 h 1221"/>
                  <a:gd name="T40" fmla="*/ 598 w 2016"/>
                  <a:gd name="T41" fmla="*/ 1025 h 1221"/>
                  <a:gd name="T42" fmla="*/ 623 w 2016"/>
                  <a:gd name="T43" fmla="*/ 1013 h 1221"/>
                  <a:gd name="T44" fmla="*/ 639 w 2016"/>
                  <a:gd name="T45" fmla="*/ 1113 h 1221"/>
                  <a:gd name="T46" fmla="*/ 816 w 2016"/>
                  <a:gd name="T47" fmla="*/ 1205 h 1221"/>
                  <a:gd name="T48" fmla="*/ 1003 w 2016"/>
                  <a:gd name="T49" fmla="*/ 1203 h 1221"/>
                  <a:gd name="T50" fmla="*/ 1121 w 2016"/>
                  <a:gd name="T51" fmla="*/ 1156 h 1221"/>
                  <a:gd name="T52" fmla="*/ 1163 w 2016"/>
                  <a:gd name="T53" fmla="*/ 1108 h 1221"/>
                  <a:gd name="T54" fmla="*/ 1171 w 2016"/>
                  <a:gd name="T55" fmla="*/ 1080 h 1221"/>
                  <a:gd name="T56" fmla="*/ 1197 w 2016"/>
                  <a:gd name="T57" fmla="*/ 1086 h 1221"/>
                  <a:gd name="T58" fmla="*/ 1264 w 2016"/>
                  <a:gd name="T59" fmla="*/ 1134 h 1221"/>
                  <a:gd name="T60" fmla="*/ 1484 w 2016"/>
                  <a:gd name="T61" fmla="*/ 1149 h 1221"/>
                  <a:gd name="T62" fmla="*/ 1543 w 2016"/>
                  <a:gd name="T63" fmla="*/ 1128 h 1221"/>
                  <a:gd name="T64" fmla="*/ 1559 w 2016"/>
                  <a:gd name="T65" fmla="*/ 1086 h 1221"/>
                  <a:gd name="T66" fmla="*/ 1517 w 2016"/>
                  <a:gd name="T67" fmla="*/ 943 h 1221"/>
                  <a:gd name="T68" fmla="*/ 1677 w 2016"/>
                  <a:gd name="T69" fmla="*/ 923 h 1221"/>
                  <a:gd name="T70" fmla="*/ 1736 w 2016"/>
                  <a:gd name="T71" fmla="*/ 869 h 1221"/>
                  <a:gd name="T72" fmla="*/ 1677 w 2016"/>
                  <a:gd name="T73" fmla="*/ 779 h 1221"/>
                  <a:gd name="T74" fmla="*/ 1661 w 2016"/>
                  <a:gd name="T75" fmla="*/ 760 h 1221"/>
                  <a:gd name="T76" fmla="*/ 1745 w 2016"/>
                  <a:gd name="T77" fmla="*/ 725 h 1221"/>
                  <a:gd name="T78" fmla="*/ 1997 w 2016"/>
                  <a:gd name="T79" fmla="*/ 582 h 1221"/>
                  <a:gd name="T80" fmla="*/ 1946 w 2016"/>
                  <a:gd name="T81" fmla="*/ 431 h 1221"/>
                  <a:gd name="T82" fmla="*/ 1930 w 2016"/>
                  <a:gd name="T83" fmla="*/ 410 h 1221"/>
                  <a:gd name="T84" fmla="*/ 1846 w 2016"/>
                  <a:gd name="T85" fmla="*/ 383 h 1221"/>
                  <a:gd name="T86" fmla="*/ 1746 w 2016"/>
                  <a:gd name="T87" fmla="*/ 363 h 1221"/>
                  <a:gd name="T88" fmla="*/ 1821 w 2016"/>
                  <a:gd name="T89" fmla="*/ 317 h 1221"/>
                  <a:gd name="T90" fmla="*/ 1810 w 2016"/>
                  <a:gd name="T91" fmla="*/ 150 h 1221"/>
                  <a:gd name="T92" fmla="*/ 1729 w 2016"/>
                  <a:gd name="T93" fmla="*/ 69 h 1221"/>
                  <a:gd name="T94" fmla="*/ 1545 w 2016"/>
                  <a:gd name="T95" fmla="*/ 87 h 1221"/>
                  <a:gd name="T96" fmla="*/ 1476 w 2016"/>
                  <a:gd name="T97" fmla="*/ 138 h 1221"/>
                  <a:gd name="T98" fmla="*/ 1435 w 2016"/>
                  <a:gd name="T99" fmla="*/ 161 h 1221"/>
                  <a:gd name="T100" fmla="*/ 1458 w 2016"/>
                  <a:gd name="T101" fmla="*/ 123 h 1221"/>
                  <a:gd name="T102" fmla="*/ 1458 w 2016"/>
                  <a:gd name="T103" fmla="*/ 123 h 1221"/>
                  <a:gd name="T104" fmla="*/ 1475 w 2016"/>
                  <a:gd name="T105" fmla="*/ 69 h 1221"/>
                  <a:gd name="T106" fmla="*/ 1412 w 2016"/>
                  <a:gd name="T107" fmla="*/ 23 h 1221"/>
                  <a:gd name="T108" fmla="*/ 1326 w 2016"/>
                  <a:gd name="T109" fmla="*/ 0 h 1221"/>
                  <a:gd name="T110" fmla="*/ 1234 w 2016"/>
                  <a:gd name="T111" fmla="*/ 12 h 1221"/>
                  <a:gd name="T112" fmla="*/ 1154 w 2016"/>
                  <a:gd name="T113" fmla="*/ 75 h 1221"/>
                  <a:gd name="T114" fmla="*/ 1095 w 2016"/>
                  <a:gd name="T115" fmla="*/ 69 h 1221"/>
                  <a:gd name="T116" fmla="*/ 1045 w 2016"/>
                  <a:gd name="T117" fmla="*/ 55 h 1221"/>
                  <a:gd name="T118" fmla="*/ 994 w 2016"/>
                  <a:gd name="T119" fmla="*/ 69 h 1221"/>
                  <a:gd name="T120" fmla="*/ 969 w 2016"/>
                  <a:gd name="T121" fmla="*/ 75 h 1221"/>
                  <a:gd name="T122" fmla="*/ 935 w 2016"/>
                  <a:gd name="T123" fmla="*/ 137 h 1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16" h="1221">
                    <a:moveTo>
                      <a:pt x="935" y="137"/>
                    </a:moveTo>
                    <a:cubicBezTo>
                      <a:pt x="896" y="115"/>
                      <a:pt x="864" y="78"/>
                      <a:pt x="817" y="69"/>
                    </a:cubicBezTo>
                    <a:cubicBezTo>
                      <a:pt x="794" y="64"/>
                      <a:pt x="772" y="64"/>
                      <a:pt x="750" y="62"/>
                    </a:cubicBezTo>
                    <a:cubicBezTo>
                      <a:pt x="719" y="53"/>
                      <a:pt x="657" y="42"/>
                      <a:pt x="657" y="42"/>
                    </a:cubicBezTo>
                    <a:cubicBezTo>
                      <a:pt x="556" y="49"/>
                      <a:pt x="497" y="59"/>
                      <a:pt x="413" y="97"/>
                    </a:cubicBezTo>
                    <a:cubicBezTo>
                      <a:pt x="401" y="121"/>
                      <a:pt x="385" y="141"/>
                      <a:pt x="371" y="164"/>
                    </a:cubicBezTo>
                    <a:cubicBezTo>
                      <a:pt x="364" y="193"/>
                      <a:pt x="356" y="219"/>
                      <a:pt x="345" y="247"/>
                    </a:cubicBezTo>
                    <a:cubicBezTo>
                      <a:pt x="349" y="271"/>
                      <a:pt x="373" y="339"/>
                      <a:pt x="371" y="342"/>
                    </a:cubicBezTo>
                    <a:cubicBezTo>
                      <a:pt x="360" y="350"/>
                      <a:pt x="342" y="337"/>
                      <a:pt x="328" y="336"/>
                    </a:cubicBezTo>
                    <a:cubicBezTo>
                      <a:pt x="283" y="340"/>
                      <a:pt x="257" y="338"/>
                      <a:pt x="227" y="362"/>
                    </a:cubicBezTo>
                    <a:cubicBezTo>
                      <a:pt x="235" y="389"/>
                      <a:pt x="244" y="404"/>
                      <a:pt x="269" y="425"/>
                    </a:cubicBezTo>
                    <a:cubicBezTo>
                      <a:pt x="261" y="431"/>
                      <a:pt x="254" y="440"/>
                      <a:pt x="244" y="444"/>
                    </a:cubicBezTo>
                    <a:cubicBezTo>
                      <a:pt x="228" y="452"/>
                      <a:pt x="194" y="458"/>
                      <a:pt x="194" y="458"/>
                    </a:cubicBezTo>
                    <a:cubicBezTo>
                      <a:pt x="132" y="491"/>
                      <a:pt x="84" y="516"/>
                      <a:pt x="50" y="574"/>
                    </a:cubicBezTo>
                    <a:cubicBezTo>
                      <a:pt x="38" y="593"/>
                      <a:pt x="17" y="630"/>
                      <a:pt x="17" y="630"/>
                    </a:cubicBezTo>
                    <a:cubicBezTo>
                      <a:pt x="4" y="680"/>
                      <a:pt x="0" y="753"/>
                      <a:pt x="41" y="799"/>
                    </a:cubicBezTo>
                    <a:cubicBezTo>
                      <a:pt x="64" y="825"/>
                      <a:pt x="135" y="862"/>
                      <a:pt x="135" y="862"/>
                    </a:cubicBezTo>
                    <a:cubicBezTo>
                      <a:pt x="217" y="857"/>
                      <a:pt x="281" y="855"/>
                      <a:pt x="354" y="827"/>
                    </a:cubicBezTo>
                    <a:cubicBezTo>
                      <a:pt x="356" y="866"/>
                      <a:pt x="347" y="906"/>
                      <a:pt x="362" y="943"/>
                    </a:cubicBezTo>
                    <a:cubicBezTo>
                      <a:pt x="380" y="987"/>
                      <a:pt x="469" y="1014"/>
                      <a:pt x="513" y="1032"/>
                    </a:cubicBezTo>
                    <a:cubicBezTo>
                      <a:pt x="542" y="1029"/>
                      <a:pt x="570" y="1030"/>
                      <a:pt x="598" y="1025"/>
                    </a:cubicBezTo>
                    <a:cubicBezTo>
                      <a:pt x="608" y="1024"/>
                      <a:pt x="613" y="1010"/>
                      <a:pt x="623" y="1013"/>
                    </a:cubicBezTo>
                    <a:cubicBezTo>
                      <a:pt x="630" y="1013"/>
                      <a:pt x="634" y="1108"/>
                      <a:pt x="639" y="1113"/>
                    </a:cubicBezTo>
                    <a:cubicBezTo>
                      <a:pt x="674" y="1147"/>
                      <a:pt x="758" y="1196"/>
                      <a:pt x="816" y="1205"/>
                    </a:cubicBezTo>
                    <a:cubicBezTo>
                      <a:pt x="855" y="1221"/>
                      <a:pt x="961" y="1195"/>
                      <a:pt x="1003" y="1203"/>
                    </a:cubicBezTo>
                    <a:cubicBezTo>
                      <a:pt x="1050" y="1198"/>
                      <a:pt x="1089" y="1188"/>
                      <a:pt x="1121" y="1156"/>
                    </a:cubicBezTo>
                    <a:cubicBezTo>
                      <a:pt x="1135" y="1139"/>
                      <a:pt x="1163" y="1108"/>
                      <a:pt x="1163" y="1108"/>
                    </a:cubicBezTo>
                    <a:cubicBezTo>
                      <a:pt x="1165" y="1098"/>
                      <a:pt x="1161" y="1085"/>
                      <a:pt x="1171" y="1080"/>
                    </a:cubicBezTo>
                    <a:cubicBezTo>
                      <a:pt x="1178" y="1075"/>
                      <a:pt x="1190" y="1082"/>
                      <a:pt x="1197" y="1086"/>
                    </a:cubicBezTo>
                    <a:cubicBezTo>
                      <a:pt x="1230" y="1108"/>
                      <a:pt x="1222" y="1123"/>
                      <a:pt x="1264" y="1134"/>
                    </a:cubicBezTo>
                    <a:cubicBezTo>
                      <a:pt x="1315" y="1179"/>
                      <a:pt x="1426" y="1151"/>
                      <a:pt x="1484" y="1149"/>
                    </a:cubicBezTo>
                    <a:cubicBezTo>
                      <a:pt x="1497" y="1145"/>
                      <a:pt x="1534" y="1135"/>
                      <a:pt x="1543" y="1128"/>
                    </a:cubicBezTo>
                    <a:cubicBezTo>
                      <a:pt x="1552" y="1116"/>
                      <a:pt x="1559" y="1086"/>
                      <a:pt x="1559" y="1086"/>
                    </a:cubicBezTo>
                    <a:cubicBezTo>
                      <a:pt x="1554" y="1044"/>
                      <a:pt x="1558" y="977"/>
                      <a:pt x="1517" y="943"/>
                    </a:cubicBezTo>
                    <a:cubicBezTo>
                      <a:pt x="1570" y="936"/>
                      <a:pt x="1624" y="932"/>
                      <a:pt x="1677" y="923"/>
                    </a:cubicBezTo>
                    <a:cubicBezTo>
                      <a:pt x="1708" y="906"/>
                      <a:pt x="1719" y="896"/>
                      <a:pt x="1736" y="869"/>
                    </a:cubicBezTo>
                    <a:cubicBezTo>
                      <a:pt x="1727" y="824"/>
                      <a:pt x="1732" y="794"/>
                      <a:pt x="1677" y="779"/>
                    </a:cubicBezTo>
                    <a:cubicBezTo>
                      <a:pt x="1671" y="773"/>
                      <a:pt x="1658" y="767"/>
                      <a:pt x="1661" y="760"/>
                    </a:cubicBezTo>
                    <a:cubicBezTo>
                      <a:pt x="1663" y="746"/>
                      <a:pt x="1730" y="727"/>
                      <a:pt x="1745" y="725"/>
                    </a:cubicBezTo>
                    <a:cubicBezTo>
                      <a:pt x="1842" y="676"/>
                      <a:pt x="1942" y="669"/>
                      <a:pt x="1997" y="582"/>
                    </a:cubicBezTo>
                    <a:cubicBezTo>
                      <a:pt x="2016" y="516"/>
                      <a:pt x="1994" y="478"/>
                      <a:pt x="1946" y="431"/>
                    </a:cubicBezTo>
                    <a:cubicBezTo>
                      <a:pt x="1939" y="425"/>
                      <a:pt x="1937" y="415"/>
                      <a:pt x="1930" y="410"/>
                    </a:cubicBezTo>
                    <a:cubicBezTo>
                      <a:pt x="1906" y="394"/>
                      <a:pt x="1846" y="383"/>
                      <a:pt x="1846" y="383"/>
                    </a:cubicBezTo>
                    <a:cubicBezTo>
                      <a:pt x="1794" y="355"/>
                      <a:pt x="1799" y="349"/>
                      <a:pt x="1746" y="363"/>
                    </a:cubicBezTo>
                    <a:cubicBezTo>
                      <a:pt x="1795" y="298"/>
                      <a:pt x="1779" y="362"/>
                      <a:pt x="1821" y="317"/>
                    </a:cubicBezTo>
                    <a:cubicBezTo>
                      <a:pt x="1827" y="279"/>
                      <a:pt x="1857" y="181"/>
                      <a:pt x="1810" y="150"/>
                    </a:cubicBezTo>
                    <a:cubicBezTo>
                      <a:pt x="1789" y="137"/>
                      <a:pt x="1729" y="69"/>
                      <a:pt x="1729" y="69"/>
                    </a:cubicBezTo>
                    <a:cubicBezTo>
                      <a:pt x="1571" y="78"/>
                      <a:pt x="1638" y="49"/>
                      <a:pt x="1545" y="87"/>
                    </a:cubicBezTo>
                    <a:cubicBezTo>
                      <a:pt x="1491" y="109"/>
                      <a:pt x="1519" y="115"/>
                      <a:pt x="1476" y="138"/>
                    </a:cubicBezTo>
                    <a:cubicBezTo>
                      <a:pt x="1469" y="141"/>
                      <a:pt x="1431" y="167"/>
                      <a:pt x="1435" y="161"/>
                    </a:cubicBezTo>
                    <a:lnTo>
                      <a:pt x="1458" y="123"/>
                    </a:lnTo>
                    <a:cubicBezTo>
                      <a:pt x="1458" y="123"/>
                      <a:pt x="1458" y="123"/>
                      <a:pt x="1458" y="123"/>
                    </a:cubicBezTo>
                    <a:cubicBezTo>
                      <a:pt x="1464" y="105"/>
                      <a:pt x="1475" y="69"/>
                      <a:pt x="1475" y="69"/>
                    </a:cubicBezTo>
                    <a:cubicBezTo>
                      <a:pt x="1471" y="50"/>
                      <a:pt x="1430" y="38"/>
                      <a:pt x="1412" y="23"/>
                    </a:cubicBezTo>
                    <a:cubicBezTo>
                      <a:pt x="1391" y="4"/>
                      <a:pt x="1326" y="0"/>
                      <a:pt x="1326" y="0"/>
                    </a:cubicBezTo>
                    <a:cubicBezTo>
                      <a:pt x="1320" y="0"/>
                      <a:pt x="1249" y="4"/>
                      <a:pt x="1234" y="12"/>
                    </a:cubicBezTo>
                    <a:cubicBezTo>
                      <a:pt x="1206" y="23"/>
                      <a:pt x="1171" y="54"/>
                      <a:pt x="1154" y="75"/>
                    </a:cubicBezTo>
                    <a:cubicBezTo>
                      <a:pt x="1137" y="120"/>
                      <a:pt x="1132" y="81"/>
                      <a:pt x="1095" y="69"/>
                    </a:cubicBezTo>
                    <a:cubicBezTo>
                      <a:pt x="1079" y="63"/>
                      <a:pt x="1045" y="55"/>
                      <a:pt x="1045" y="55"/>
                    </a:cubicBezTo>
                    <a:cubicBezTo>
                      <a:pt x="1027" y="59"/>
                      <a:pt x="1010" y="64"/>
                      <a:pt x="994" y="69"/>
                    </a:cubicBezTo>
                    <a:cubicBezTo>
                      <a:pt x="984" y="71"/>
                      <a:pt x="969" y="75"/>
                      <a:pt x="969" y="75"/>
                    </a:cubicBezTo>
                    <a:cubicBezTo>
                      <a:pt x="938" y="101"/>
                      <a:pt x="935" y="97"/>
                      <a:pt x="935" y="13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rgbClr val="FFFFCC"/>
                  </a:gs>
                </a:gsLst>
                <a:lin ang="5400000" scaled="1"/>
              </a:gradFill>
              <a:ln>
                <a:noFill/>
              </a:ln>
              <a:effectLst>
                <a:outerShdw dist="107763" dir="2700000" algn="ctr" rotWithShape="0">
                  <a:schemeClr val="tx1"/>
                </a:outerShdw>
              </a:effectLst>
              <a:extLst>
                <a:ext uri="{91240B29-F687-4F45-9708-019B960494DF}"/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ru-RU"/>
              </a:p>
            </p:txBody>
          </p:sp>
          <p:sp>
            <p:nvSpPr>
              <p:cNvPr id="21529" name="Text Box 1072"/>
              <p:cNvSpPr txBox="1">
                <a:spLocks noChangeArrowheads="1"/>
              </p:cNvSpPr>
              <p:nvPr/>
            </p:nvSpPr>
            <p:spPr bwMode="auto">
              <a:xfrm>
                <a:off x="1766" y="1584"/>
                <a:ext cx="778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ru-RU" sz="2400"/>
                  <a:t>ArcIMS</a:t>
                </a:r>
                <a:endParaRPr lang="en-US" altLang="ru-RU" sz="2400">
                  <a:latin typeface="Times New Roman" pitchFamily="18" charset="0"/>
                </a:endParaRPr>
              </a:p>
            </p:txBody>
          </p:sp>
          <p:sp>
            <p:nvSpPr>
              <p:cNvPr id="21530" name="Text Box 1076"/>
              <p:cNvSpPr txBox="1">
                <a:spLocks noChangeArrowheads="1"/>
              </p:cNvSpPr>
              <p:nvPr/>
            </p:nvSpPr>
            <p:spPr bwMode="auto">
              <a:xfrm>
                <a:off x="278" y="720"/>
                <a:ext cx="105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altLang="ru-RU" sz="1600">
                    <a:solidFill>
                      <a:srgbClr val="FFFF00"/>
                    </a:solidFill>
                  </a:rPr>
                  <a:t>ArcExplorer</a:t>
                </a:r>
              </a:p>
            </p:txBody>
          </p:sp>
          <p:sp>
            <p:nvSpPr>
              <p:cNvPr id="243765" name="Text Box 1077"/>
              <p:cNvSpPr txBox="1">
                <a:spLocks noChangeArrowheads="1"/>
              </p:cNvSpPr>
              <p:nvPr/>
            </p:nvSpPr>
            <p:spPr bwMode="auto">
              <a:xfrm>
                <a:off x="374" y="1152"/>
                <a:ext cx="105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ru-RU" altLang="ru-RU" sz="1600">
                    <a:solidFill>
                      <a:srgbClr val="FFFF00"/>
                    </a:solidFill>
                  </a:rPr>
                  <a:t>Броузер</a:t>
                </a:r>
                <a:endParaRPr lang="en-US" altLang="ru-RU" sz="1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1532" name="Text Box 1078"/>
              <p:cNvSpPr txBox="1">
                <a:spLocks noChangeArrowheads="1"/>
              </p:cNvSpPr>
              <p:nvPr/>
            </p:nvSpPr>
            <p:spPr bwMode="auto">
              <a:xfrm>
                <a:off x="566" y="2832"/>
                <a:ext cx="1054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altLang="ru-RU" sz="1600">
                    <a:solidFill>
                      <a:srgbClr val="FFFF00"/>
                    </a:solidFill>
                  </a:rPr>
                  <a:t>Клиенты </a:t>
                </a:r>
                <a:r>
                  <a:rPr lang="en-US" altLang="ru-RU" sz="1600">
                    <a:solidFill>
                      <a:srgbClr val="FFFF00"/>
                    </a:solidFill>
                  </a:rPr>
                  <a:t>HTML &amp; Java</a:t>
                </a:r>
                <a:r>
                  <a:rPr lang="ru-RU" altLang="ru-RU" sz="1600">
                    <a:solidFill>
                      <a:srgbClr val="FFFF00"/>
                    </a:solidFill>
                  </a:rPr>
                  <a:t> «из коробки»</a:t>
                </a:r>
                <a:endParaRPr lang="en-US" altLang="ru-RU" sz="1600">
                  <a:solidFill>
                    <a:srgbClr val="FFFF00"/>
                  </a:solidFill>
                </a:endParaRPr>
              </a:p>
            </p:txBody>
          </p:sp>
          <p:sp>
            <p:nvSpPr>
              <p:cNvPr id="21533" name="Text Box 1079"/>
              <p:cNvSpPr txBox="1">
                <a:spLocks noChangeArrowheads="1"/>
              </p:cNvSpPr>
              <p:nvPr/>
            </p:nvSpPr>
            <p:spPr bwMode="auto">
              <a:xfrm>
                <a:off x="2102" y="2688"/>
                <a:ext cx="912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altLang="ru-RU" sz="1200">
                    <a:solidFill>
                      <a:srgbClr val="FFFF00"/>
                    </a:solidFill>
                  </a:rPr>
                  <a:t>Беспроводной доступ</a:t>
                </a:r>
                <a:r>
                  <a:rPr lang="en-US" altLang="ru-RU" sz="1200">
                    <a:solidFill>
                      <a:srgbClr val="FFFF00"/>
                    </a:solidFill>
                  </a:rPr>
                  <a:t>   </a:t>
                </a:r>
                <a:r>
                  <a:rPr lang="en-US" altLang="ru-RU" sz="1600">
                    <a:solidFill>
                      <a:srgbClr val="FFFF00"/>
                    </a:solidFill>
                  </a:rPr>
                  <a:t>ArcPad</a:t>
                </a:r>
              </a:p>
            </p:txBody>
          </p:sp>
          <p:sp>
            <p:nvSpPr>
              <p:cNvPr id="243768" name="Text Box 1080"/>
              <p:cNvSpPr txBox="1">
                <a:spLocks noChangeArrowheads="1"/>
              </p:cNvSpPr>
              <p:nvPr/>
            </p:nvSpPr>
            <p:spPr bwMode="auto">
              <a:xfrm>
                <a:off x="3264" y="2640"/>
                <a:ext cx="86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n-US" altLang="ru-RU" sz="1600">
                    <a:solidFill>
                      <a:srgbClr val="FFFF00"/>
                    </a:solidFill>
                  </a:rPr>
                  <a:t>ArcInfo</a:t>
                </a:r>
                <a:endParaRPr lang="en-US" altLang="ru-RU" sz="1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1535" name="Text Box 1081"/>
              <p:cNvSpPr txBox="1">
                <a:spLocks noChangeArrowheads="1"/>
              </p:cNvSpPr>
              <p:nvPr/>
            </p:nvSpPr>
            <p:spPr bwMode="auto">
              <a:xfrm>
                <a:off x="3600" y="1824"/>
                <a:ext cx="864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altLang="ru-RU" sz="1600">
                    <a:solidFill>
                      <a:srgbClr val="FFFF00"/>
                    </a:solidFill>
                  </a:rPr>
                  <a:t>ArcInfo Editor</a:t>
                </a:r>
              </a:p>
            </p:txBody>
          </p:sp>
          <p:sp>
            <p:nvSpPr>
              <p:cNvPr id="21536" name="Text Box 1082"/>
              <p:cNvSpPr txBox="1">
                <a:spLocks noChangeArrowheads="1"/>
              </p:cNvSpPr>
              <p:nvPr/>
            </p:nvSpPr>
            <p:spPr bwMode="auto">
              <a:xfrm>
                <a:off x="3456" y="816"/>
                <a:ext cx="91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altLang="ru-RU" sz="1600">
                    <a:solidFill>
                      <a:srgbClr val="FFFF00"/>
                    </a:solidFill>
                  </a:rPr>
                  <a:t>ArcView 8</a:t>
                </a:r>
              </a:p>
            </p:txBody>
          </p:sp>
        </p:grpSp>
      </p:grpSp>
      <p:sp>
        <p:nvSpPr>
          <p:cNvPr id="243777" name="Rectangle 1089"/>
          <p:cNvSpPr>
            <a:spLocks noChangeArrowheads="1"/>
          </p:cNvSpPr>
          <p:nvPr/>
        </p:nvSpPr>
        <p:spPr bwMode="auto">
          <a:xfrm>
            <a:off x="6858000" y="762000"/>
            <a:ext cx="2286000" cy="49530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43779" name="Rectangle 1091"/>
          <p:cNvSpPr>
            <a:spLocks noChangeArrowheads="1"/>
          </p:cNvSpPr>
          <p:nvPr/>
        </p:nvSpPr>
        <p:spPr bwMode="auto">
          <a:xfrm>
            <a:off x="152400" y="5486400"/>
            <a:ext cx="8534400" cy="1371600"/>
          </a:xfrm>
          <a:prstGeom prst="rect">
            <a:avLst/>
          </a:prstGeom>
          <a:gradFill rotWithShape="0">
            <a:gsLst>
              <a:gs pos="0">
                <a:srgbClr val="00CCFF"/>
              </a:gs>
              <a:gs pos="100000">
                <a:srgbClr val="00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1508" name="Rectangle 1086"/>
          <p:cNvSpPr>
            <a:spLocks noGrp="1" noChangeArrowheads="1"/>
          </p:cNvSpPr>
          <p:nvPr>
            <p:ph idx="1"/>
          </p:nvPr>
        </p:nvSpPr>
        <p:spPr>
          <a:xfrm>
            <a:off x="152400" y="5486400"/>
            <a:ext cx="8458200" cy="13716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25000"/>
              </a:spcAft>
            </a:pPr>
            <a:r>
              <a:rPr lang="ru-RU" altLang="ru-RU" sz="1600" smtClean="0"/>
              <a:t>Преимущества технологии </a:t>
            </a:r>
            <a:r>
              <a:rPr lang="en-US" altLang="ru-RU" sz="1600" smtClean="0"/>
              <a:t>ArcIMS</a:t>
            </a:r>
          </a:p>
          <a:p>
            <a:pPr lvl="1">
              <a:lnSpc>
                <a:spcPct val="90000"/>
              </a:lnSpc>
              <a:spcAft>
                <a:spcPct val="25000"/>
              </a:spcAft>
            </a:pPr>
            <a:r>
              <a:rPr lang="en-US" altLang="ru-RU" sz="1600" smtClean="0"/>
              <a:t>100% Java </a:t>
            </a:r>
            <a:r>
              <a:rPr lang="ru-RU" altLang="ru-RU" sz="1600" smtClean="0"/>
              <a:t>и</a:t>
            </a:r>
            <a:r>
              <a:rPr lang="en-US" altLang="ru-RU" sz="1600" smtClean="0"/>
              <a:t> HTML</a:t>
            </a:r>
          </a:p>
          <a:p>
            <a:pPr lvl="1">
              <a:lnSpc>
                <a:spcPct val="90000"/>
              </a:lnSpc>
              <a:spcAft>
                <a:spcPct val="25000"/>
              </a:spcAft>
            </a:pPr>
            <a:r>
              <a:rPr lang="ru-RU" altLang="ru-RU" sz="1600" smtClean="0"/>
              <a:t>Работает на всех стандартных Интернет-серверах</a:t>
            </a:r>
            <a:endParaRPr lang="en-US" altLang="ru-RU" sz="1600" smtClean="0"/>
          </a:p>
          <a:p>
            <a:pPr>
              <a:lnSpc>
                <a:spcPct val="90000"/>
              </a:lnSpc>
              <a:spcAft>
                <a:spcPct val="25000"/>
              </a:spcAft>
            </a:pPr>
            <a:r>
              <a:rPr lang="ru-RU" altLang="ru-RU" sz="1800" i="1" smtClean="0">
                <a:solidFill>
                  <a:srgbClr val="FFCC00"/>
                </a:solidFill>
              </a:rPr>
              <a:t>Может использовать как данные из файлов, так и с сервера </a:t>
            </a:r>
            <a:r>
              <a:rPr lang="en-US" altLang="ru-RU" sz="1800" i="1" smtClean="0">
                <a:solidFill>
                  <a:srgbClr val="FFCC00"/>
                </a:solidFill>
              </a:rPr>
              <a:t>ARCSDE</a:t>
            </a:r>
          </a:p>
        </p:txBody>
      </p:sp>
      <p:sp>
        <p:nvSpPr>
          <p:cNvPr id="243776" name="Text Box 1088"/>
          <p:cNvSpPr txBox="1">
            <a:spLocks noChangeArrowheads="1"/>
          </p:cNvSpPr>
          <p:nvPr/>
        </p:nvSpPr>
        <p:spPr bwMode="auto">
          <a:xfrm>
            <a:off x="6858000" y="1066800"/>
            <a:ext cx="2286000" cy="377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FAFD00"/>
              </a:buClr>
              <a:buSzPct val="100000"/>
              <a:buFont typeface="Arial" charset="0"/>
              <a:buNone/>
              <a:defRPr/>
            </a:pPr>
            <a:r>
              <a:rPr lang="ru-RU" altLang="ru-RU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Протокол передачи </a:t>
            </a:r>
            <a:r>
              <a:rPr lang="en-US" altLang="ru-RU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ArcIMS</a:t>
            </a:r>
            <a:br>
              <a:rPr lang="en-US" altLang="ru-RU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ru-RU" sz="20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XML </a:t>
            </a:r>
            <a:r>
              <a:rPr lang="ru-RU" altLang="ru-RU" sz="20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  <a:r>
              <a:rPr lang="en-US" altLang="ru-RU" sz="20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ArcXML</a:t>
            </a:r>
            <a:endParaRPr lang="ru-RU" altLang="ru-RU" sz="2000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FAFD00"/>
              </a:buClr>
              <a:buSzPct val="100000"/>
              <a:buFont typeface="Arial" charset="0"/>
              <a:buNone/>
              <a:defRPr/>
            </a:pPr>
            <a:endParaRPr lang="ru-RU" altLang="ru-RU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FAFD00"/>
              </a:buClr>
              <a:buSzPct val="100000"/>
              <a:buFont typeface="Arial" charset="0"/>
              <a:buChar char="•"/>
              <a:defRPr/>
            </a:pPr>
            <a:r>
              <a:rPr lang="ru-RU" alt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ArcXML </a:t>
            </a:r>
            <a:r>
              <a:rPr lang="ru-RU" alt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или</a:t>
            </a:r>
            <a:r>
              <a:rPr lang="en-US" alt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AXL </a:t>
            </a:r>
            <a:r>
              <a:rPr lang="ru-RU" alt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стандартизованный протокол передачи сообщений</a:t>
            </a:r>
            <a:r>
              <a:rPr lang="ru-RU" alt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</a:t>
            </a:r>
            <a:r>
              <a:rPr lang="en-US" alt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ArcGIS </a:t>
            </a:r>
            <a:endParaRPr lang="ru-RU" altLang="ru-RU" sz="1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FAFD00"/>
              </a:buClr>
              <a:buSzPct val="100000"/>
              <a:buFont typeface="Arial" charset="0"/>
              <a:buChar char="•"/>
              <a:defRPr/>
            </a:pPr>
            <a:r>
              <a:rPr lang="ru-RU" alt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Основывается на стандарте</a:t>
            </a:r>
            <a:r>
              <a:rPr lang="en-US" alt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XML</a:t>
            </a:r>
          </a:p>
          <a:p>
            <a:pPr eaLnBrk="0" hangingPunct="0">
              <a:spcBef>
                <a:spcPct val="50000"/>
              </a:spcBef>
              <a:defRPr/>
            </a:pPr>
            <a:endParaRPr lang="en-US" altLang="ru-RU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0"/>
          <p:cNvSpPr>
            <a:spLocks noGrp="1" noChangeArrowheads="1"/>
          </p:cNvSpPr>
          <p:nvPr>
            <p:ph type="title"/>
          </p:nvPr>
        </p:nvSpPr>
        <p:spPr>
          <a:xfrm>
            <a:off x="604838" y="382588"/>
            <a:ext cx="8081962" cy="771525"/>
          </a:xfrm>
        </p:spPr>
        <p:txBody>
          <a:bodyPr/>
          <a:lstStyle/>
          <a:p>
            <a:r>
              <a:rPr lang="ru-RU" altLang="ru-RU" smtClean="0"/>
              <a:t>Клиентская часть </a:t>
            </a:r>
            <a:r>
              <a:rPr lang="en-US" altLang="ru-RU" smtClean="0"/>
              <a:t>ArcGIS</a:t>
            </a:r>
          </a:p>
        </p:txBody>
      </p:sp>
      <p:sp>
        <p:nvSpPr>
          <p:cNvPr id="182300" name="Rectangle 28"/>
          <p:cNvSpPr>
            <a:spLocks noChangeArrowheads="1"/>
          </p:cNvSpPr>
          <p:nvPr/>
        </p:nvSpPr>
        <p:spPr bwMode="auto">
          <a:xfrm>
            <a:off x="4022725" y="2049463"/>
            <a:ext cx="1600200" cy="914400"/>
          </a:xfrm>
          <a:prstGeom prst="rect">
            <a:avLst/>
          </a:prstGeom>
          <a:gradFill rotWithShape="0">
            <a:gsLst>
              <a:gs pos="0">
                <a:srgbClr val="7963FB">
                  <a:gamma/>
                  <a:tint val="49804"/>
                  <a:invGamma/>
                </a:srgbClr>
              </a:gs>
              <a:gs pos="100000">
                <a:srgbClr val="7963FB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ru-RU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ArcGIS </a:t>
            </a:r>
            <a:br>
              <a:rPr lang="en-US" altLang="ru-RU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ru-RU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Desktop</a:t>
            </a:r>
          </a:p>
        </p:txBody>
      </p:sp>
      <p:sp>
        <p:nvSpPr>
          <p:cNvPr id="182301" name="Rectangle 29"/>
          <p:cNvSpPr>
            <a:spLocks noChangeArrowheads="1"/>
          </p:cNvSpPr>
          <p:nvPr/>
        </p:nvSpPr>
        <p:spPr bwMode="auto">
          <a:xfrm>
            <a:off x="5835650" y="2049463"/>
            <a:ext cx="1860550" cy="922337"/>
          </a:xfrm>
          <a:prstGeom prst="rect">
            <a:avLst/>
          </a:prstGeom>
          <a:gradFill rotWithShape="0">
            <a:gsLst>
              <a:gs pos="0">
                <a:srgbClr val="7963FB">
                  <a:gamma/>
                  <a:tint val="49804"/>
                  <a:invGamma/>
                </a:srgbClr>
              </a:gs>
              <a:gs pos="100000">
                <a:srgbClr val="7963FB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altLang="ru-RU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Клиенты </a:t>
            </a:r>
            <a:r>
              <a:rPr lang="en-US" altLang="ru-RU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ArcIMS</a:t>
            </a:r>
          </a:p>
          <a:p>
            <a:pPr algn="ctr" eaLnBrk="0" hangingPunct="0">
              <a:defRPr/>
            </a:pPr>
            <a:r>
              <a:rPr lang="en-US" altLang="ru-RU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ArcExplorer</a:t>
            </a:r>
          </a:p>
          <a:p>
            <a:pPr algn="ctr" eaLnBrk="0" hangingPunct="0">
              <a:defRPr/>
            </a:pPr>
            <a:r>
              <a:rPr lang="en-US" altLang="ru-RU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ArcSDE Java</a:t>
            </a:r>
          </a:p>
        </p:txBody>
      </p:sp>
      <p:sp>
        <p:nvSpPr>
          <p:cNvPr id="182302" name="Rectangle 30"/>
          <p:cNvSpPr>
            <a:spLocks noChangeArrowheads="1"/>
          </p:cNvSpPr>
          <p:nvPr/>
        </p:nvSpPr>
        <p:spPr bwMode="auto">
          <a:xfrm>
            <a:off x="7924800" y="2049463"/>
            <a:ext cx="942975" cy="914400"/>
          </a:xfrm>
          <a:prstGeom prst="rect">
            <a:avLst/>
          </a:prstGeom>
          <a:gradFill rotWithShape="0">
            <a:gsLst>
              <a:gs pos="0">
                <a:srgbClr val="7963FB">
                  <a:gamma/>
                  <a:tint val="49804"/>
                  <a:invGamma/>
                </a:srgbClr>
              </a:gs>
              <a:gs pos="100000">
                <a:srgbClr val="7963FB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ru-RU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  <a:p>
            <a:pPr algn="ctr" eaLnBrk="0" hangingPunct="0">
              <a:defRPr/>
            </a:pPr>
            <a:r>
              <a:rPr lang="en-US" altLang="ru-RU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SQL</a:t>
            </a:r>
            <a:br>
              <a:rPr lang="en-US" altLang="ru-RU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ru-RU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CAD</a:t>
            </a:r>
          </a:p>
        </p:txBody>
      </p:sp>
      <p:sp>
        <p:nvSpPr>
          <p:cNvPr id="182303" name="Text Box 31"/>
          <p:cNvSpPr txBox="1">
            <a:spLocks noChangeArrowheads="1"/>
          </p:cNvSpPr>
          <p:nvPr/>
        </p:nvSpPr>
        <p:spPr bwMode="auto">
          <a:xfrm>
            <a:off x="190500" y="2093913"/>
            <a:ext cx="198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alt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Платформа</a:t>
            </a:r>
          </a:p>
          <a:p>
            <a:pPr eaLnBrk="0" hangingPunct="0">
              <a:defRPr/>
            </a:pPr>
            <a:r>
              <a:rPr lang="ru-RU" alt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клиента</a:t>
            </a:r>
            <a:endParaRPr lang="en-US" altLang="ru-RU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2306" name="Text Box 34"/>
          <p:cNvSpPr txBox="1">
            <a:spLocks noChangeArrowheads="1"/>
          </p:cNvSpPr>
          <p:nvPr/>
        </p:nvSpPr>
        <p:spPr bwMode="auto">
          <a:xfrm>
            <a:off x="1828800" y="1439863"/>
            <a:ext cx="1981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alt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Рабочие станции </a:t>
            </a:r>
            <a:r>
              <a:rPr lang="en-US" alt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UNIX / Windows</a:t>
            </a:r>
          </a:p>
        </p:txBody>
      </p:sp>
      <p:sp>
        <p:nvSpPr>
          <p:cNvPr id="182307" name="Text Box 35"/>
          <p:cNvSpPr txBox="1">
            <a:spLocks noChangeArrowheads="1"/>
          </p:cNvSpPr>
          <p:nvPr/>
        </p:nvSpPr>
        <p:spPr bwMode="auto">
          <a:xfrm>
            <a:off x="5715000" y="1439863"/>
            <a:ext cx="2133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Java / HTML </a:t>
            </a:r>
            <a:br>
              <a:rPr lang="en-US" alt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компьютеры</a:t>
            </a:r>
            <a:endParaRPr lang="en-US" altLang="ru-RU" sz="1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2308" name="Text Box 36"/>
          <p:cNvSpPr txBox="1">
            <a:spLocks noChangeArrowheads="1"/>
          </p:cNvSpPr>
          <p:nvPr/>
        </p:nvSpPr>
        <p:spPr bwMode="auto">
          <a:xfrm>
            <a:off x="7696200" y="1439863"/>
            <a:ext cx="1219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alt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Клиент</a:t>
            </a:r>
          </a:p>
          <a:p>
            <a:pPr algn="ctr" eaLnBrk="0" hangingPunct="0">
              <a:defRPr/>
            </a:pPr>
            <a:r>
              <a:rPr lang="en-US" alt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ArcSDE</a:t>
            </a:r>
          </a:p>
        </p:txBody>
      </p:sp>
      <p:sp>
        <p:nvSpPr>
          <p:cNvPr id="182310" name="Rectangle 38"/>
          <p:cNvSpPr>
            <a:spLocks noChangeArrowheads="1"/>
          </p:cNvSpPr>
          <p:nvPr/>
        </p:nvSpPr>
        <p:spPr bwMode="auto">
          <a:xfrm>
            <a:off x="2209800" y="2049463"/>
            <a:ext cx="1600200" cy="9144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49804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ru-RU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ArcInfo </a:t>
            </a:r>
            <a:br>
              <a:rPr lang="en-US" altLang="ru-RU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ru-RU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Workstation</a:t>
            </a:r>
          </a:p>
        </p:txBody>
      </p:sp>
      <p:sp>
        <p:nvSpPr>
          <p:cNvPr id="182311" name="Text Box 39"/>
          <p:cNvSpPr txBox="1">
            <a:spLocks noChangeArrowheads="1"/>
          </p:cNvSpPr>
          <p:nvPr/>
        </p:nvSpPr>
        <p:spPr bwMode="auto">
          <a:xfrm>
            <a:off x="3657600" y="1439863"/>
            <a:ext cx="2514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alt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Рабочие станции </a:t>
            </a:r>
            <a:r>
              <a:rPr lang="en-US" alt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Windows</a:t>
            </a:r>
          </a:p>
        </p:txBody>
      </p:sp>
      <p:pic>
        <p:nvPicPr>
          <p:cNvPr id="182330" name="Picture 58" descr="V_Redlands_buff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276600"/>
            <a:ext cx="2895600" cy="1879600"/>
          </a:xfrm>
          <a:prstGeom prst="rect">
            <a:avLst/>
          </a:prstGeom>
          <a:noFill/>
          <a:effectLst>
            <a:outerShdw dist="107763" dir="2700000" algn="ctr" rotWithShape="0">
              <a:schemeClr val="tx1"/>
            </a:outerShdw>
          </a:effectLst>
          <a:extLst>
            <a:ext uri="{909E8E84-426E-40DD-AFC4-6F175D3DCCD1}"/>
          </a:extLst>
        </p:spPr>
      </p:pic>
      <p:pic>
        <p:nvPicPr>
          <p:cNvPr id="182331" name="Picture 59" descr="redlandsnew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4800600"/>
            <a:ext cx="2514600" cy="1885950"/>
          </a:xfrm>
          <a:prstGeom prst="rect">
            <a:avLst/>
          </a:prstGeom>
          <a:noFill/>
          <a:effectLst>
            <a:outerShdw dist="107763" dir="2700000" algn="ctr" rotWithShape="0">
              <a:schemeClr val="tx1"/>
            </a:outerShdw>
          </a:effectLst>
          <a:extLst>
            <a:ext uri="{909E8E84-426E-40DD-AFC4-6F175D3DCCD1}"/>
          </a:extLst>
        </p:spPr>
      </p:pic>
      <p:sp>
        <p:nvSpPr>
          <p:cNvPr id="182332" name="Text Box 60"/>
          <p:cNvSpPr txBox="1">
            <a:spLocks noChangeArrowheads="1"/>
          </p:cNvSpPr>
          <p:nvPr/>
        </p:nvSpPr>
        <p:spPr bwMode="auto">
          <a:xfrm>
            <a:off x="-152400" y="3429000"/>
            <a:ext cx="533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ru-RU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ru-RU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Java / HTML</a:t>
            </a:r>
            <a:r>
              <a:rPr lang="ru-RU" altLang="ru-RU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С, </a:t>
            </a:r>
            <a:r>
              <a:rPr lang="en-US" altLang="ru-RU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SQL </a:t>
            </a:r>
            <a:r>
              <a:rPr lang="ru-RU" altLang="ru-RU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клиенты</a:t>
            </a:r>
            <a:r>
              <a:rPr lang="en-US" altLang="ru-RU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работают на любых операционных системах</a:t>
            </a:r>
            <a:endParaRPr lang="en-US" altLang="ru-RU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2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2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2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2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2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2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1"/>
          <p:cNvSpPr>
            <a:spLocks noGrp="1" noChangeArrowheads="1"/>
          </p:cNvSpPr>
          <p:nvPr>
            <p:ph idx="1"/>
          </p:nvPr>
        </p:nvSpPr>
        <p:spPr>
          <a:xfrm>
            <a:off x="762000" y="4419600"/>
            <a:ext cx="7772400" cy="20574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altLang="ru-RU" sz="3200" i="1" smtClean="0"/>
              <a:t>Одно из основных преимуществ – топологическая корректность получаемых карт, заложенная в формате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43825" cy="588963"/>
          </a:xfrm>
        </p:spPr>
        <p:txBody>
          <a:bodyPr/>
          <a:lstStyle/>
          <a:p>
            <a:r>
              <a:rPr lang="en-US" altLang="ru-RU" sz="3200" smtClean="0"/>
              <a:t>ArcInfo WorkStation</a:t>
            </a:r>
          </a:p>
        </p:txBody>
      </p:sp>
      <p:sp>
        <p:nvSpPr>
          <p:cNvPr id="183309" name="Rectangle 13"/>
          <p:cNvSpPr>
            <a:spLocks noChangeArrowheads="1"/>
          </p:cNvSpPr>
          <p:nvPr/>
        </p:nvSpPr>
        <p:spPr bwMode="auto">
          <a:xfrm>
            <a:off x="3184525" y="1600200"/>
            <a:ext cx="1600200" cy="914400"/>
          </a:xfrm>
          <a:prstGeom prst="rect">
            <a:avLst/>
          </a:prstGeom>
          <a:gradFill rotWithShape="0">
            <a:gsLst>
              <a:gs pos="0">
                <a:srgbClr val="7963FB">
                  <a:gamma/>
                  <a:tint val="49804"/>
                  <a:invGamma/>
                </a:srgbClr>
              </a:gs>
              <a:gs pos="100000">
                <a:srgbClr val="7963FB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ru-RU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ArcGIS </a:t>
            </a:r>
            <a:br>
              <a:rPr lang="en-US" altLang="ru-RU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ru-RU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Desktop</a:t>
            </a:r>
          </a:p>
        </p:txBody>
      </p:sp>
      <p:sp>
        <p:nvSpPr>
          <p:cNvPr id="183310" name="Rectangle 14"/>
          <p:cNvSpPr>
            <a:spLocks noChangeArrowheads="1"/>
          </p:cNvSpPr>
          <p:nvPr/>
        </p:nvSpPr>
        <p:spPr bwMode="auto">
          <a:xfrm>
            <a:off x="4997450" y="1600200"/>
            <a:ext cx="1936750" cy="914400"/>
          </a:xfrm>
          <a:prstGeom prst="rect">
            <a:avLst/>
          </a:prstGeom>
          <a:gradFill rotWithShape="0">
            <a:gsLst>
              <a:gs pos="0">
                <a:srgbClr val="7963FB">
                  <a:gamma/>
                  <a:tint val="49804"/>
                  <a:invGamma/>
                </a:srgbClr>
              </a:gs>
              <a:gs pos="100000">
                <a:srgbClr val="7963FB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alt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Клиенты </a:t>
            </a:r>
            <a:r>
              <a:rPr lang="en-US" alt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ArcIMS</a:t>
            </a:r>
          </a:p>
          <a:p>
            <a:pPr algn="ctr" eaLnBrk="0" hangingPunct="0">
              <a:defRPr/>
            </a:pPr>
            <a:r>
              <a:rPr lang="en-US" alt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ArcExplorer</a:t>
            </a:r>
          </a:p>
          <a:p>
            <a:pPr algn="ctr" eaLnBrk="0" hangingPunct="0">
              <a:defRPr/>
            </a:pPr>
            <a:r>
              <a:rPr lang="en-US" alt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ArcSDE Java</a:t>
            </a:r>
          </a:p>
        </p:txBody>
      </p:sp>
      <p:sp>
        <p:nvSpPr>
          <p:cNvPr id="183311" name="Rectangle 15"/>
          <p:cNvSpPr>
            <a:spLocks noChangeArrowheads="1"/>
          </p:cNvSpPr>
          <p:nvPr/>
        </p:nvSpPr>
        <p:spPr bwMode="auto">
          <a:xfrm>
            <a:off x="7162800" y="1600200"/>
            <a:ext cx="1371600" cy="914400"/>
          </a:xfrm>
          <a:prstGeom prst="rect">
            <a:avLst/>
          </a:prstGeom>
          <a:gradFill rotWithShape="0">
            <a:gsLst>
              <a:gs pos="0">
                <a:srgbClr val="7963FB">
                  <a:gamma/>
                  <a:tint val="49804"/>
                  <a:invGamma/>
                </a:srgbClr>
              </a:gs>
              <a:gs pos="100000">
                <a:srgbClr val="7963FB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  <a:p>
            <a:pPr algn="ctr" eaLnBrk="0" hangingPunct="0">
              <a:defRPr/>
            </a:pPr>
            <a:r>
              <a:rPr lang="en-US" alt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SQL</a:t>
            </a:r>
            <a:br>
              <a:rPr lang="en-US" alt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CAD</a:t>
            </a:r>
          </a:p>
        </p:txBody>
      </p:sp>
      <p:sp>
        <p:nvSpPr>
          <p:cNvPr id="183312" name="Text Box 16"/>
          <p:cNvSpPr txBox="1">
            <a:spLocks noChangeArrowheads="1"/>
          </p:cNvSpPr>
          <p:nvPr/>
        </p:nvSpPr>
        <p:spPr bwMode="auto">
          <a:xfrm>
            <a:off x="762000" y="990600"/>
            <a:ext cx="2209800" cy="5810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altLang="ru-RU" sz="1600">
                <a:solidFill>
                  <a:srgbClr val="003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Рабочие станции </a:t>
            </a:r>
            <a:r>
              <a:rPr lang="en-US" altLang="ru-RU" sz="1600">
                <a:solidFill>
                  <a:srgbClr val="003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UNIX  / Windows</a:t>
            </a:r>
          </a:p>
        </p:txBody>
      </p:sp>
      <p:sp>
        <p:nvSpPr>
          <p:cNvPr id="183313" name="Text Box 17"/>
          <p:cNvSpPr txBox="1">
            <a:spLocks noChangeArrowheads="1"/>
          </p:cNvSpPr>
          <p:nvPr/>
        </p:nvSpPr>
        <p:spPr bwMode="auto">
          <a:xfrm>
            <a:off x="4953000" y="990600"/>
            <a:ext cx="2057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Java / HTML </a:t>
            </a:r>
            <a:br>
              <a:rPr lang="en-US" alt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компьютеры</a:t>
            </a:r>
            <a:endParaRPr lang="en-US" altLang="ru-RU" sz="1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3314" name="Text Box 18"/>
          <p:cNvSpPr txBox="1">
            <a:spLocks noChangeArrowheads="1"/>
          </p:cNvSpPr>
          <p:nvPr/>
        </p:nvSpPr>
        <p:spPr bwMode="auto">
          <a:xfrm>
            <a:off x="6934200" y="990600"/>
            <a:ext cx="1676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alt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Клиент</a:t>
            </a:r>
          </a:p>
          <a:p>
            <a:pPr algn="ctr" eaLnBrk="0" hangingPunct="0">
              <a:defRPr/>
            </a:pPr>
            <a:r>
              <a:rPr lang="en-US" alt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ArcSDE</a:t>
            </a:r>
          </a:p>
        </p:txBody>
      </p:sp>
      <p:sp>
        <p:nvSpPr>
          <p:cNvPr id="183316" name="Text Box 20"/>
          <p:cNvSpPr txBox="1">
            <a:spLocks noChangeArrowheads="1"/>
          </p:cNvSpPr>
          <p:nvPr/>
        </p:nvSpPr>
        <p:spPr bwMode="auto">
          <a:xfrm>
            <a:off x="2819400" y="990600"/>
            <a:ext cx="2514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alt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Рабочие станции </a:t>
            </a:r>
            <a:r>
              <a:rPr lang="en-US" alt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Windows</a:t>
            </a:r>
          </a:p>
        </p:txBody>
      </p:sp>
      <p:sp>
        <p:nvSpPr>
          <p:cNvPr id="183317" name="Rectangle 21"/>
          <p:cNvSpPr>
            <a:spLocks noChangeArrowheads="1"/>
          </p:cNvSpPr>
          <p:nvPr/>
        </p:nvSpPr>
        <p:spPr bwMode="auto">
          <a:xfrm>
            <a:off x="1066800" y="1600200"/>
            <a:ext cx="1600200" cy="914400"/>
          </a:xfrm>
          <a:prstGeom prst="rect">
            <a:avLst/>
          </a:prstGeom>
          <a:gradFill rotWithShape="0">
            <a:gsLst>
              <a:gs pos="0">
                <a:srgbClr val="FFFF66">
                  <a:gamma/>
                  <a:tint val="49804"/>
                  <a:invGamma/>
                </a:srgbClr>
              </a:gs>
              <a:gs pos="100000">
                <a:srgbClr val="FFFF6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ru-RU">
                <a:solidFill>
                  <a:srgbClr val="003FCC"/>
                </a:solidFill>
              </a:rPr>
              <a:t>ArcInfo </a:t>
            </a:r>
            <a:br>
              <a:rPr lang="en-US" altLang="ru-RU">
                <a:solidFill>
                  <a:srgbClr val="003FCC"/>
                </a:solidFill>
              </a:rPr>
            </a:br>
            <a:r>
              <a:rPr lang="en-US" altLang="ru-RU">
                <a:solidFill>
                  <a:srgbClr val="003FCC"/>
                </a:solidFill>
              </a:rPr>
              <a:t>Workstation</a:t>
            </a:r>
          </a:p>
        </p:txBody>
      </p:sp>
      <p:sp>
        <p:nvSpPr>
          <p:cNvPr id="183346" name="Text Box 50"/>
          <p:cNvSpPr txBox="1">
            <a:spLocks noChangeArrowheads="1"/>
          </p:cNvSpPr>
          <p:nvPr/>
        </p:nvSpPr>
        <p:spPr bwMode="auto">
          <a:xfrm>
            <a:off x="685800" y="3048000"/>
            <a:ext cx="8153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ru-RU" alt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Профессиональная картографическая система </a:t>
            </a:r>
          </a:p>
          <a:p>
            <a:pPr eaLnBrk="0" hangingPunct="0">
              <a:buFontTx/>
              <a:buChar char="•"/>
              <a:defRPr/>
            </a:pPr>
            <a:r>
              <a:rPr lang="ru-RU" alt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Большие возможности анализа и прогноза </a:t>
            </a:r>
          </a:p>
          <a:p>
            <a:pPr eaLnBrk="0" hangingPunct="0">
              <a:buFontTx/>
              <a:buChar char="•"/>
              <a:defRPr/>
            </a:pPr>
            <a:r>
              <a:rPr lang="ru-RU" alt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Широкие возможности программирования</a:t>
            </a:r>
            <a:endParaRPr lang="en-US" altLang="ru-RU" sz="1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88A7C4FA-B3D6-4E67-AB82-6EDE071CF4EA}"/>
</file>

<file path=customXml/itemProps2.xml><?xml version="1.0" encoding="utf-8"?>
<ds:datastoreItem xmlns:ds="http://schemas.openxmlformats.org/officeDocument/2006/customXml" ds:itemID="{6CF6D50D-44EB-44F7-9EFE-93DC64DAEB2B}"/>
</file>

<file path=customXml/itemProps3.xml><?xml version="1.0" encoding="utf-8"?>
<ds:datastoreItem xmlns:ds="http://schemas.openxmlformats.org/officeDocument/2006/customXml" ds:itemID="{724E43FE-0468-447E-A5F0-1ED50A1F35AE}"/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4392</TotalTime>
  <Words>725</Words>
  <Application>Microsoft Office PowerPoint</Application>
  <PresentationFormat>Экран (4:3)</PresentationFormat>
  <Paragraphs>279</Paragraphs>
  <Slides>24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7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24</vt:i4>
      </vt:variant>
    </vt:vector>
  </HeadingPairs>
  <TitlesOfParts>
    <vt:vector size="41" baseType="lpstr">
      <vt:lpstr>Arial</vt:lpstr>
      <vt:lpstr>Candara</vt:lpstr>
      <vt:lpstr>Symbol</vt:lpstr>
      <vt:lpstr>Times New Roman</vt:lpstr>
      <vt:lpstr>Arial Narrow</vt:lpstr>
      <vt:lpstr>Tahoma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CorelDRAW</vt:lpstr>
      <vt:lpstr>Bitmap Image</vt:lpstr>
      <vt:lpstr>Точечный рисунок</vt:lpstr>
      <vt:lpstr>Document</vt:lpstr>
      <vt:lpstr>ArcGIS семейство программных продуктов ESRI</vt:lpstr>
      <vt:lpstr>Архитектура программного обеспечения ESRI</vt:lpstr>
      <vt:lpstr>Семейство ArcGIS</vt:lpstr>
      <vt:lpstr>Серверные службы UNIX / Windows</vt:lpstr>
      <vt:lpstr>Шлюз ArcSDE Работает с различными СУБД</vt:lpstr>
      <vt:lpstr>Конфигурации работы ArcSDE</vt:lpstr>
      <vt:lpstr>Слайд 7</vt:lpstr>
      <vt:lpstr>Клиентская часть ArcGIS</vt:lpstr>
      <vt:lpstr>ArcInfo WorkStation</vt:lpstr>
      <vt:lpstr>Три основных топологических концепции ArcInfo  (для покрытий)</vt:lpstr>
      <vt:lpstr>ArcGIS Desktop  ArcView8, ArcInfo8 Editor, ArcInfo8 Desktop</vt:lpstr>
      <vt:lpstr>Слайд 12</vt:lpstr>
      <vt:lpstr>Новая объектно-ориентированная модель данных ArcGIS</vt:lpstr>
      <vt:lpstr>Ключевые возможности объектно-ориентированной модели данных</vt:lpstr>
      <vt:lpstr>ArcMap</vt:lpstr>
      <vt:lpstr>ArcMap: настройка легенды</vt:lpstr>
      <vt:lpstr>ArcMap: работа с атрибутами</vt:lpstr>
      <vt:lpstr>ArcMap: работа с растровыми данными</vt:lpstr>
      <vt:lpstr>ArcToolbox</vt:lpstr>
      <vt:lpstr>ArcCatalog</vt:lpstr>
      <vt:lpstr>3D Analyst в версии 8.1</vt:lpstr>
      <vt:lpstr>Geostatistical Analyst   Расширенное построение поверхностей и моделирование</vt:lpstr>
      <vt:lpstr>ArcGIS – основа для создания корпоративной ГИС</vt:lpstr>
      <vt:lpstr>Дополнительная информация</vt:lpstr>
    </vt:vector>
  </TitlesOfParts>
  <Company>ESRI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Management in ArcGIS</dc:title>
  <dc:creator>Clint Brown</dc:creator>
  <cp:lastModifiedBy>flerko</cp:lastModifiedBy>
  <cp:revision>220</cp:revision>
  <dcterms:created xsi:type="dcterms:W3CDTF">2000-06-19T03:59:59Z</dcterms:created>
  <dcterms:modified xsi:type="dcterms:W3CDTF">2015-06-12T09:53:39Z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