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Default Extension="png" ContentType="image/png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2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D0C-C349-4066-9F1A-5CE514394676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FA5A3-9CE8-4FDC-AF13-B193A9807E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D0C-C349-4066-9F1A-5CE514394676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FA5A3-9CE8-4FDC-AF13-B193A9807E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D0C-C349-4066-9F1A-5CE514394676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FA5A3-9CE8-4FDC-AF13-B193A9807EDD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D0C-C349-4066-9F1A-5CE514394676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FA5A3-9CE8-4FDC-AF13-B193A9807ED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D0C-C349-4066-9F1A-5CE514394676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FA5A3-9CE8-4FDC-AF13-B193A9807E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D0C-C349-4066-9F1A-5CE514394676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FA5A3-9CE8-4FDC-AF13-B193A9807ED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D0C-C349-4066-9F1A-5CE514394676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FA5A3-9CE8-4FDC-AF13-B193A9807E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D0C-C349-4066-9F1A-5CE514394676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FA5A3-9CE8-4FDC-AF13-B193A9807E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D0C-C349-4066-9F1A-5CE514394676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FA5A3-9CE8-4FDC-AF13-B193A9807E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D0C-C349-4066-9F1A-5CE514394676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FA5A3-9CE8-4FDC-AF13-B193A9807EDD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D0C-C349-4066-9F1A-5CE514394676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FA5A3-9CE8-4FDC-AF13-B193A9807ED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3EE8D0C-C349-4066-9F1A-5CE514394676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01FA5A3-9CE8-4FDC-AF13-B193A9807ED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img/photo2.bmp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Особенности организации данных в ГИС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1752600" y="2286000"/>
            <a:ext cx="662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2699792" y="3501008"/>
            <a:ext cx="6019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200" dirty="0">
                <a:solidFill>
                  <a:schemeClr val="tx2"/>
                </a:solidFill>
                <a:latin typeface="Arial" charset="0"/>
              </a:rPr>
              <a:t>(</a:t>
            </a:r>
            <a:r>
              <a:rPr lang="ru-RU" altLang="ru-RU" sz="3200" dirty="0">
                <a:solidFill>
                  <a:schemeClr val="tx2"/>
                </a:solidFill>
                <a:latin typeface="Arial" charset="0"/>
              </a:rPr>
              <a:t>Модели пространственных данных</a:t>
            </a:r>
            <a:r>
              <a:rPr lang="en-US" altLang="ru-RU" sz="3200" dirty="0">
                <a:solidFill>
                  <a:schemeClr val="tx2"/>
                </a:solidFill>
                <a:latin typeface="Arial" charset="0"/>
              </a:rPr>
              <a:t>)</a:t>
            </a:r>
            <a:endParaRPr lang="ru-RU" altLang="ru-RU" sz="32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240131" y="4869160"/>
            <a:ext cx="6019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dirty="0" smtClean="0">
                <a:solidFill>
                  <a:schemeClr val="bg1"/>
                </a:solidFill>
                <a:latin typeface="Arial" charset="0"/>
              </a:rPr>
              <a:t>Презентация по ГИС-технологиям</a:t>
            </a:r>
            <a:endParaRPr lang="ru-RU" altLang="ru-RU" sz="2000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0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D:\Lektor\L3\img\polig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9600"/>
            <a:ext cx="4267200" cy="333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943600" y="685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800600" y="457200"/>
            <a:ext cx="4114800" cy="538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  Для полигонов, кроме уже рассмотренных понятий, вводится понятие </a:t>
            </a:r>
            <a:r>
              <a:rPr lang="ru-RU" altLang="ru-RU">
                <a:solidFill>
                  <a:schemeClr val="tx2"/>
                </a:solidFill>
              </a:rPr>
              <a:t>ценроида</a:t>
            </a:r>
            <a:r>
              <a:rPr lang="ru-RU" altLang="ru-RU"/>
              <a:t>, или метки полигона.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/>
              <a:t>  Для большинства объектов центроидом является геометрический центр объекта, то есть точка расположенная в середине объекта. Но в некоторых объектах геометрический центр находится вне объекта, а центроид должен находиться в самом объекте.</a:t>
            </a:r>
          </a:p>
        </p:txBody>
      </p:sp>
      <p:sp>
        <p:nvSpPr>
          <p:cNvPr id="12293" name="Freeform 5"/>
          <p:cNvSpPr>
            <a:spLocks/>
          </p:cNvSpPr>
          <p:nvPr/>
        </p:nvSpPr>
        <p:spPr bwMode="auto">
          <a:xfrm>
            <a:off x="774700" y="4267200"/>
            <a:ext cx="1968500" cy="1689100"/>
          </a:xfrm>
          <a:custGeom>
            <a:avLst/>
            <a:gdLst>
              <a:gd name="T0" fmla="*/ 139700 w 1240"/>
              <a:gd name="T1" fmla="*/ 609600 h 1064"/>
              <a:gd name="T2" fmla="*/ 977900 w 1240"/>
              <a:gd name="T3" fmla="*/ 76200 h 1064"/>
              <a:gd name="T4" fmla="*/ 1816100 w 1240"/>
              <a:gd name="T5" fmla="*/ 152400 h 1064"/>
              <a:gd name="T6" fmla="*/ 1739900 w 1240"/>
              <a:gd name="T7" fmla="*/ 304800 h 1064"/>
              <a:gd name="T8" fmla="*/ 1130300 w 1240"/>
              <a:gd name="T9" fmla="*/ 381000 h 1064"/>
              <a:gd name="T10" fmla="*/ 673100 w 1240"/>
              <a:gd name="T11" fmla="*/ 533400 h 1064"/>
              <a:gd name="T12" fmla="*/ 520700 w 1240"/>
              <a:gd name="T13" fmla="*/ 838200 h 1064"/>
              <a:gd name="T14" fmla="*/ 596900 w 1240"/>
              <a:gd name="T15" fmla="*/ 1143000 h 1064"/>
              <a:gd name="T16" fmla="*/ 977900 w 1240"/>
              <a:gd name="T17" fmla="*/ 1219200 h 1064"/>
              <a:gd name="T18" fmla="*/ 1587500 w 1240"/>
              <a:gd name="T19" fmla="*/ 1371600 h 1064"/>
              <a:gd name="T20" fmla="*/ 1968500 w 1240"/>
              <a:gd name="T21" fmla="*/ 1600200 h 1064"/>
              <a:gd name="T22" fmla="*/ 1587500 w 1240"/>
              <a:gd name="T23" fmla="*/ 1676400 h 1064"/>
              <a:gd name="T24" fmla="*/ 673100 w 1240"/>
              <a:gd name="T25" fmla="*/ 1524000 h 1064"/>
              <a:gd name="T26" fmla="*/ 139700 w 1240"/>
              <a:gd name="T27" fmla="*/ 1219200 h 1064"/>
              <a:gd name="T28" fmla="*/ 139700 w 1240"/>
              <a:gd name="T29" fmla="*/ 838200 h 1064"/>
              <a:gd name="T30" fmla="*/ 139700 w 1240"/>
              <a:gd name="T31" fmla="*/ 609600 h 106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240" h="1064">
                <a:moveTo>
                  <a:pt x="88" y="384"/>
                </a:moveTo>
                <a:cubicBezTo>
                  <a:pt x="176" y="304"/>
                  <a:pt x="440" y="96"/>
                  <a:pt x="616" y="48"/>
                </a:cubicBezTo>
                <a:cubicBezTo>
                  <a:pt x="792" y="0"/>
                  <a:pt x="1064" y="72"/>
                  <a:pt x="1144" y="96"/>
                </a:cubicBezTo>
                <a:cubicBezTo>
                  <a:pt x="1224" y="120"/>
                  <a:pt x="1168" y="168"/>
                  <a:pt x="1096" y="192"/>
                </a:cubicBezTo>
                <a:cubicBezTo>
                  <a:pt x="1024" y="216"/>
                  <a:pt x="824" y="216"/>
                  <a:pt x="712" y="240"/>
                </a:cubicBezTo>
                <a:cubicBezTo>
                  <a:pt x="600" y="264"/>
                  <a:pt x="488" y="288"/>
                  <a:pt x="424" y="336"/>
                </a:cubicBezTo>
                <a:cubicBezTo>
                  <a:pt x="360" y="384"/>
                  <a:pt x="336" y="464"/>
                  <a:pt x="328" y="528"/>
                </a:cubicBezTo>
                <a:cubicBezTo>
                  <a:pt x="320" y="592"/>
                  <a:pt x="328" y="680"/>
                  <a:pt x="376" y="720"/>
                </a:cubicBezTo>
                <a:cubicBezTo>
                  <a:pt x="424" y="760"/>
                  <a:pt x="512" y="744"/>
                  <a:pt x="616" y="768"/>
                </a:cubicBezTo>
                <a:cubicBezTo>
                  <a:pt x="720" y="792"/>
                  <a:pt x="896" y="824"/>
                  <a:pt x="1000" y="864"/>
                </a:cubicBezTo>
                <a:cubicBezTo>
                  <a:pt x="1104" y="904"/>
                  <a:pt x="1240" y="976"/>
                  <a:pt x="1240" y="1008"/>
                </a:cubicBezTo>
                <a:cubicBezTo>
                  <a:pt x="1240" y="1040"/>
                  <a:pt x="1136" y="1064"/>
                  <a:pt x="1000" y="1056"/>
                </a:cubicBezTo>
                <a:cubicBezTo>
                  <a:pt x="864" y="1048"/>
                  <a:pt x="576" y="1008"/>
                  <a:pt x="424" y="960"/>
                </a:cubicBezTo>
                <a:cubicBezTo>
                  <a:pt x="272" y="912"/>
                  <a:pt x="144" y="840"/>
                  <a:pt x="88" y="768"/>
                </a:cubicBezTo>
                <a:cubicBezTo>
                  <a:pt x="32" y="696"/>
                  <a:pt x="88" y="592"/>
                  <a:pt x="88" y="528"/>
                </a:cubicBezTo>
                <a:cubicBezTo>
                  <a:pt x="88" y="464"/>
                  <a:pt x="0" y="464"/>
                  <a:pt x="88" y="384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1828800" y="5029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1219200" y="5029200"/>
            <a:ext cx="76200" cy="762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1068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Топология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533400" y="1295400"/>
            <a:ext cx="8229600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  </a:t>
            </a:r>
            <a:r>
              <a:rPr lang="ru-RU" altLang="ru-RU">
                <a:cs typeface="Times New Roman" pitchFamily="16" charset="0"/>
              </a:rPr>
              <a:t>В общем смысле слово </a:t>
            </a:r>
            <a:r>
              <a:rPr lang="ru-RU" altLang="ru-RU" i="1">
                <a:solidFill>
                  <a:schemeClr val="tx2"/>
                </a:solidFill>
                <a:cs typeface="Times New Roman" pitchFamily="16" charset="0"/>
              </a:rPr>
              <a:t>топологический </a:t>
            </a:r>
            <a:r>
              <a:rPr lang="ru-RU" altLang="ru-RU">
                <a:cs typeface="Times New Roman" pitchFamily="16" charset="0"/>
              </a:rPr>
              <a:t>означает, что в модели объекта хранятся взаимосвязи, которые расширяют использование данных ГИС для различных видов пространственного анализа</a:t>
            </a:r>
            <a:r>
              <a:rPr lang="ru-RU" altLang="ru-RU"/>
              <a:t> (например анализ сетей)</a:t>
            </a:r>
            <a:r>
              <a:rPr lang="ru-RU" altLang="ru-RU">
                <a:cs typeface="Times New Roman" pitchFamily="16" charset="0"/>
              </a:rPr>
              <a:t>.</a:t>
            </a:r>
            <a:endParaRPr lang="ru-RU" altLang="ru-RU"/>
          </a:p>
          <a:p>
            <a:pPr eaLnBrk="1" hangingPunct="1">
              <a:spcBef>
                <a:spcPct val="50000"/>
              </a:spcBef>
            </a:pPr>
            <a:r>
              <a:rPr lang="ru-RU" altLang="ru-RU"/>
              <a:t>  </a:t>
            </a:r>
            <a:r>
              <a:rPr lang="ru-RU" altLang="ru-RU">
                <a:cs typeface="Times New Roman" pitchFamily="16" charset="0"/>
              </a:rPr>
              <a:t>В ГИС топологическая модель определяется наличием и хранением совокупностей взаимосвязей, таких, как соединенность дуг на пересечениях, упорядоченный набор звеньев (цепей), образующих границу каждого полигона, взаимосвязи смежности между ареалами и т.п.</a:t>
            </a:r>
            <a:r>
              <a:rPr lang="ru-RU" altLang="ru-RU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/>
              <a:t>  </a:t>
            </a:r>
            <a:r>
              <a:rPr lang="ru-RU" altLang="ru-RU">
                <a:cs typeface="Times New Roman" pitchFamily="16" charset="0"/>
              </a:rPr>
              <a:t>Площади, линии и точки описываются границами и узлами (дуговая/узловая структура). Каждая граница идет от начального к конечному узлу, и известно, какие площади находятся слева и справа.</a:t>
            </a:r>
            <a:r>
              <a:rPr lang="ru-RU" altLang="ru-R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6671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Трубопровод</a:t>
            </a:r>
          </a:p>
        </p:txBody>
      </p:sp>
      <p:pic>
        <p:nvPicPr>
          <p:cNvPr id="14339" name="Picture 3" descr="D:\Lektor\L3\img\trub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05000"/>
            <a:ext cx="3619500" cy="412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 descr="D:\Lektor\L3\img\trub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905000"/>
            <a:ext cx="3517900" cy="412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22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Границы площадей</a:t>
            </a:r>
          </a:p>
        </p:txBody>
      </p:sp>
      <p:pic>
        <p:nvPicPr>
          <p:cNvPr id="15363" name="Picture 3" descr="D:\Lektor\L3\img\poly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0"/>
            <a:ext cx="4114800" cy="314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 descr="D:\Lektor\L3\img\poly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286000"/>
            <a:ext cx="3098800" cy="305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520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Самопересекающиеся объекты</a:t>
            </a:r>
          </a:p>
        </p:txBody>
      </p:sp>
      <p:pic>
        <p:nvPicPr>
          <p:cNvPr id="16387" name="Picture 2051" descr="D:\Lektor\L3\img\poly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57400"/>
            <a:ext cx="48768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2052" descr="D:\Lektor\L3\img\poly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057400"/>
            <a:ext cx="2819400" cy="317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 Box 2053"/>
          <p:cNvSpPr txBox="1">
            <a:spLocks noChangeArrowheads="1"/>
          </p:cNvSpPr>
          <p:nvPr/>
        </p:nvSpPr>
        <p:spPr bwMode="auto">
          <a:xfrm>
            <a:off x="533400" y="5410200"/>
            <a:ext cx="8077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  В инструментальных пакетах ГИС предусмотрены процедуры проверки топологической связности, что принципиально отличает их от </a:t>
            </a:r>
            <a:r>
              <a:rPr lang="en-US" altLang="ru-RU"/>
              <a:t>CAD – </a:t>
            </a:r>
            <a:r>
              <a:rPr lang="ru-RU" altLang="ru-RU"/>
              <a:t>систем.</a:t>
            </a:r>
          </a:p>
        </p:txBody>
      </p:sp>
    </p:spTree>
    <p:extLst>
      <p:ext uri="{BB962C8B-B14F-4D97-AF65-F5344CB8AC3E}">
        <p14:creationId xmlns:p14="http://schemas.microsoft.com/office/powerpoint/2010/main" val="89834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Особенности векторных моделей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762000" y="1524000"/>
            <a:ext cx="7924800" cy="495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/>
              <a:t>  </a:t>
            </a:r>
            <a:r>
              <a:rPr lang="ru-RU" altLang="ru-RU" sz="2200">
                <a:cs typeface="Times New Roman" pitchFamily="16" charset="0"/>
              </a:rPr>
              <a:t>Векторные модели данных строятся на </a:t>
            </a:r>
            <a:r>
              <a:rPr lang="ru-RU" altLang="ru-RU" sz="2200"/>
              <a:t>графических примитивах</a:t>
            </a:r>
            <a:r>
              <a:rPr lang="ru-RU" altLang="ru-RU" sz="2200">
                <a:cs typeface="Times New Roman" pitchFamily="16" charset="0"/>
              </a:rPr>
              <a:t>, занимающих часть пространства в отличие от занимающих все пространство растровых моделей. Это определяет их основное преимущество - требование на порядки меньшей памяти для хранения и меньших затрат времени на обработку и представление.</a:t>
            </a:r>
            <a:endParaRPr lang="ru-RU" altLang="ru-RU" sz="2200"/>
          </a:p>
          <a:p>
            <a:pPr eaLnBrk="1" hangingPunct="1">
              <a:spcBef>
                <a:spcPct val="50000"/>
              </a:spcBef>
            </a:pPr>
            <a:r>
              <a:rPr lang="ru-RU" altLang="ru-RU" sz="2200"/>
              <a:t>  П</a:t>
            </a:r>
            <a:r>
              <a:rPr lang="ru-RU" altLang="ru-RU" sz="2200">
                <a:cs typeface="Times New Roman" pitchFamily="16" charset="0"/>
              </a:rPr>
              <a:t>олная векторная модель данных ГИС отображает пространственные данные как совокупность следующих основных частей:</a:t>
            </a:r>
            <a:br>
              <a:rPr lang="ru-RU" altLang="ru-RU" sz="2200">
                <a:cs typeface="Times New Roman" pitchFamily="16" charset="0"/>
              </a:rPr>
            </a:br>
            <a:r>
              <a:rPr lang="ru-RU" altLang="ru-RU" sz="2200">
                <a:solidFill>
                  <a:schemeClr val="tx2"/>
                </a:solidFill>
                <a:cs typeface="Times New Roman" pitchFamily="16" charset="0"/>
              </a:rPr>
              <a:t>• геометрические (метрические) объекты (точки, линии и полигоны);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200">
                <a:solidFill>
                  <a:schemeClr val="tx2"/>
                </a:solidFill>
                <a:cs typeface="Times New Roman" pitchFamily="16" charset="0"/>
              </a:rPr>
              <a:t>• атрибуты - признаки, связанные с объектами;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200">
                <a:solidFill>
                  <a:schemeClr val="tx2"/>
                </a:solidFill>
                <a:cs typeface="Times New Roman" pitchFamily="16" charset="0"/>
              </a:rPr>
              <a:t>• связи между объектами.</a:t>
            </a:r>
            <a:r>
              <a:rPr lang="ru-RU" altLang="ru-RU" sz="220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432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Растровые модели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81000" y="1219200"/>
            <a:ext cx="8458200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  </a:t>
            </a:r>
            <a:r>
              <a:rPr lang="ru-RU" altLang="ru-RU">
                <a:cs typeface="Times New Roman" pitchFamily="16" charset="0"/>
              </a:rPr>
              <a:t>В растровых моделях дискретизация осуществляется наиболее простым способом - весь объект ( исследуемая территория) отображается в пространственные ячейки, образующие регулярную сеть. При этом каждой ячейке растровой модели соответствует одинаковый по размерам, но разный по характеристикам (цвет, плотность) участок поверхности объекта. В ячейке модели содержится одно значение, усредняющее характеристику участка поверхности объекта.</a:t>
            </a:r>
            <a:r>
              <a:rPr lang="ru-RU" altLang="ru-RU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/>
              <a:t>  О</a:t>
            </a:r>
            <a:r>
              <a:rPr lang="ru-RU" altLang="ru-RU">
                <a:cs typeface="Times New Roman" pitchFamily="16" charset="0"/>
              </a:rPr>
              <a:t>сновное назначение растровых моделей - непрерывное отображение поверхности.</a:t>
            </a:r>
            <a:r>
              <a:rPr lang="ru-RU" altLang="ru-RU"/>
              <a:t> </a:t>
            </a:r>
            <a:r>
              <a:rPr lang="ru-RU" altLang="ru-RU" i="1">
                <a:solidFill>
                  <a:schemeClr val="tx2"/>
                </a:solidFill>
              </a:rPr>
              <a:t>(Растр, мозаика, решетка.)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/>
              <a:t>  Большинство природных явлений лучше описывается именно растровыми моделями. </a:t>
            </a:r>
            <a:r>
              <a:rPr lang="ru-RU" altLang="ru-RU" sz="2000" i="1"/>
              <a:t>(нет резких границ, полутона)</a:t>
            </a:r>
          </a:p>
        </p:txBody>
      </p:sp>
    </p:spTree>
    <p:extLst>
      <p:ext uri="{BB962C8B-B14F-4D97-AF65-F5344CB8AC3E}">
        <p14:creationId xmlns:p14="http://schemas.microsoft.com/office/powerpoint/2010/main" val="391409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Фотография как регулярная решетка</a:t>
            </a:r>
          </a:p>
        </p:txBody>
      </p:sp>
      <p:pic>
        <p:nvPicPr>
          <p:cNvPr id="19459" name="Picture 3" descr="D:\Lektor\L3\img\photo1.jp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09800"/>
            <a:ext cx="2514600" cy="245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810000" y="2286000"/>
            <a:ext cx="441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124200" y="1981200"/>
            <a:ext cx="5791200" cy="4783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200"/>
              <a:t>  </a:t>
            </a:r>
            <a:r>
              <a:rPr lang="ru-RU" altLang="ru-RU" sz="2200">
                <a:cs typeface="Times New Roman" pitchFamily="16" charset="0"/>
              </a:rPr>
              <a:t>В растровых моделях в качестве атомарной модели используют двухмерный элемент пространства - пиксель (ячейка).</a:t>
            </a:r>
            <a:r>
              <a:rPr lang="ru-RU" altLang="ru-RU" sz="2200">
                <a:solidFill>
                  <a:srgbClr val="000000"/>
                </a:solidFill>
                <a:cs typeface="Times New Roman" pitchFamily="16" charset="0"/>
              </a:rPr>
              <a:t> </a:t>
            </a:r>
            <a:endParaRPr lang="ru-RU" altLang="ru-RU" sz="2200">
              <a:solidFill>
                <a:srgbClr val="00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ru-RU" altLang="ru-RU" sz="2200" b="1" i="1">
                <a:solidFill>
                  <a:schemeClr val="tx2"/>
                </a:solidFill>
              </a:rPr>
              <a:t>  </a:t>
            </a:r>
            <a:r>
              <a:rPr lang="ru-RU" altLang="ru-RU" sz="2200" b="1" i="1">
                <a:solidFill>
                  <a:schemeClr val="tx2"/>
                </a:solidFill>
                <a:cs typeface="Times New Roman" pitchFamily="16" charset="0"/>
                <a:hlinkClick r:id="rId3"/>
              </a:rPr>
              <a:t>Разрешение</a:t>
            </a:r>
            <a:r>
              <a:rPr lang="ru-RU" altLang="ru-RU" sz="2200" b="1" i="1">
                <a:cs typeface="Times New Roman" pitchFamily="16" charset="0"/>
                <a:hlinkClick r:id="rId3"/>
              </a:rPr>
              <a:t> </a:t>
            </a:r>
            <a:r>
              <a:rPr lang="ru-RU" altLang="ru-RU" sz="2200" i="1">
                <a:cs typeface="Times New Roman" pitchFamily="16" charset="0"/>
              </a:rPr>
              <a:t>- </a:t>
            </a:r>
            <a:r>
              <a:rPr lang="ru-RU" altLang="ru-RU" sz="2200">
                <a:cs typeface="Times New Roman" pitchFamily="16" charset="0"/>
              </a:rPr>
              <a:t>минимальный линейный размер наименьшего участка пространства (поверхности), отображаемый одним пикселем.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200"/>
              <a:t>  </a:t>
            </a:r>
            <a:r>
              <a:rPr lang="ru-RU" altLang="ru-RU" sz="2200">
                <a:cs typeface="Times New Roman" pitchFamily="16" charset="0"/>
              </a:rPr>
              <a:t>Пиксели обычно представляют собой квадраты. Более высоким разрешением обладает растр с меньшим размером ячеек. </a:t>
            </a:r>
            <a:r>
              <a:rPr lang="ru-RU" altLang="ru-RU" sz="2200"/>
              <a:t>   </a:t>
            </a:r>
            <a:r>
              <a:rPr lang="ru-RU" altLang="ru-RU" sz="2200">
                <a:cs typeface="Times New Roman" pitchFamily="16" charset="0"/>
              </a:rPr>
              <a:t>Высокое разрешение подразумевает обилие деталей, множество ячеек, минимальный размер ячеек.</a:t>
            </a:r>
            <a:r>
              <a:rPr lang="ru-RU" altLang="ru-RU" sz="2200"/>
              <a:t> 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28600" y="4724400"/>
            <a:ext cx="29718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i="1"/>
              <a:t>В ячейках растра черно-белой фотографии хранятся значения яркости каждого пиксела. Диапазон значений от 0 до 256</a:t>
            </a:r>
          </a:p>
        </p:txBody>
      </p:sp>
    </p:spTree>
    <p:extLst>
      <p:ext uri="{BB962C8B-B14F-4D97-AF65-F5344CB8AC3E}">
        <p14:creationId xmlns:p14="http://schemas.microsoft.com/office/powerpoint/2010/main" val="219855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050" descr="D:\Lektor\L3\img\rast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"/>
            <a:ext cx="3298825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ext Box 2051"/>
          <p:cNvSpPr txBox="1">
            <a:spLocks noChangeArrowheads="1"/>
          </p:cNvSpPr>
          <p:nvPr/>
        </p:nvSpPr>
        <p:spPr bwMode="auto">
          <a:xfrm>
            <a:off x="3962400" y="381000"/>
            <a:ext cx="5029200" cy="575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i="1">
                <a:solidFill>
                  <a:schemeClr val="tx2"/>
                </a:solidFill>
              </a:rPr>
              <a:t>  </a:t>
            </a:r>
            <a:r>
              <a:rPr lang="ru-RU" altLang="ru-RU" i="1">
                <a:solidFill>
                  <a:schemeClr val="tx2"/>
                </a:solidFill>
                <a:cs typeface="Times New Roman" pitchFamily="16" charset="0"/>
              </a:rPr>
              <a:t>Положение</a:t>
            </a:r>
            <a:r>
              <a:rPr lang="ru-RU" altLang="ru-RU" i="1">
                <a:cs typeface="Times New Roman" pitchFamily="16" charset="0"/>
              </a:rPr>
              <a:t> </a:t>
            </a:r>
            <a:r>
              <a:rPr lang="ru-RU" altLang="ru-RU">
                <a:cs typeface="Times New Roman" pitchFamily="16" charset="0"/>
              </a:rPr>
              <a:t>обычно задается упорядоченной парой координат (номер строки и номер столбца), которые однозначно определяют положение каждого элемента отображаемого пространства в растре.</a:t>
            </a:r>
            <a:endParaRPr lang="ru-RU" altLang="ru-RU"/>
          </a:p>
          <a:p>
            <a:pPr eaLnBrk="1" hangingPunct="1">
              <a:spcBef>
                <a:spcPct val="50000"/>
              </a:spcBef>
            </a:pPr>
            <a:r>
              <a:rPr lang="ru-RU" altLang="ru-RU" i="1">
                <a:solidFill>
                  <a:schemeClr val="tx2"/>
                </a:solidFill>
              </a:rPr>
              <a:t>  </a:t>
            </a:r>
            <a:r>
              <a:rPr lang="ru-RU" altLang="ru-RU" i="1">
                <a:solidFill>
                  <a:schemeClr val="tx2"/>
                </a:solidFill>
                <a:cs typeface="Times New Roman" pitchFamily="16" charset="0"/>
              </a:rPr>
              <a:t>Тип значений</a:t>
            </a:r>
            <a:r>
              <a:rPr lang="ru-RU" altLang="ru-RU" i="1">
                <a:cs typeface="Times New Roman" pitchFamily="16" charset="0"/>
              </a:rPr>
              <a:t> </a:t>
            </a:r>
            <a:r>
              <a:rPr lang="ru-RU" altLang="ru-RU">
                <a:cs typeface="Times New Roman" pitchFamily="16" charset="0"/>
              </a:rPr>
              <a:t>в ячейках растра определяется как реальным явлением, так и особенностями ГИС. В частности, в разных системах можно использовать разные классы значений: целые числа, действительные (десятичные) значения, буквенные значения.</a:t>
            </a:r>
            <a:r>
              <a:rPr lang="ru-RU" altLang="ru-RU"/>
              <a:t> </a:t>
            </a:r>
          </a:p>
        </p:txBody>
      </p:sp>
      <p:sp>
        <p:nvSpPr>
          <p:cNvPr id="20484" name="Text Box 2052"/>
          <p:cNvSpPr txBox="1">
            <a:spLocks noChangeArrowheads="1"/>
          </p:cNvSpPr>
          <p:nvPr/>
        </p:nvSpPr>
        <p:spPr bwMode="auto">
          <a:xfrm>
            <a:off x="533400" y="4343400"/>
            <a:ext cx="297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ru-RU" sz="2000"/>
              <a:t>2D grid </a:t>
            </a:r>
            <a:r>
              <a:rPr lang="ru-RU" altLang="ru-RU" sz="2000"/>
              <a:t>матрица</a:t>
            </a:r>
          </a:p>
        </p:txBody>
      </p:sp>
    </p:spTree>
    <p:extLst>
      <p:ext uri="{BB962C8B-B14F-4D97-AF65-F5344CB8AC3E}">
        <p14:creationId xmlns:p14="http://schemas.microsoft.com/office/powerpoint/2010/main" val="206599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altLang="ru-RU" smtClean="0"/>
              <a:t>Регулярные и нерегулярные модели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09600" y="2133600"/>
            <a:ext cx="822960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  </a:t>
            </a:r>
            <a:r>
              <a:rPr lang="ru-RU" altLang="ru-RU">
                <a:cs typeface="Times New Roman" pitchFamily="16" charset="0"/>
              </a:rPr>
              <a:t>Растровые модели делятся на регулярные</a:t>
            </a:r>
            <a:r>
              <a:rPr lang="en-US" altLang="ru-RU">
                <a:cs typeface="Times New Roman" pitchFamily="16" charset="0"/>
              </a:rPr>
              <a:t> </a:t>
            </a:r>
            <a:r>
              <a:rPr lang="ru-RU" altLang="ru-RU"/>
              <a:t>и</a:t>
            </a:r>
            <a:r>
              <a:rPr lang="ru-RU" altLang="ru-RU">
                <a:cs typeface="Times New Roman" pitchFamily="16" charset="0"/>
              </a:rPr>
              <a:t> нерегулярные</a:t>
            </a:r>
            <a:r>
              <a:rPr lang="ru-RU" altLang="ru-RU"/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/>
              <a:t>  Пло</a:t>
            </a:r>
            <a:r>
              <a:rPr lang="ru-RU" altLang="ru-RU">
                <a:cs typeface="Times New Roman" pitchFamily="16" charset="0"/>
              </a:rPr>
              <a:t>ские </a:t>
            </a:r>
            <a:r>
              <a:rPr lang="ru-RU" altLang="ru-RU">
                <a:solidFill>
                  <a:schemeClr val="tx2"/>
                </a:solidFill>
                <a:cs typeface="Times New Roman" pitchFamily="16" charset="0"/>
              </a:rPr>
              <a:t>регулярные</a:t>
            </a:r>
            <a:r>
              <a:rPr lang="ru-RU" altLang="ru-RU">
                <a:cs typeface="Times New Roman" pitchFamily="16" charset="0"/>
              </a:rPr>
              <a:t> мозаики бывают трех типов: квадрат</a:t>
            </a:r>
            <a:r>
              <a:rPr lang="ru-RU" altLang="ru-RU"/>
              <a:t>,</a:t>
            </a:r>
            <a:r>
              <a:rPr lang="ru-RU" altLang="ru-RU">
                <a:cs typeface="Times New Roman" pitchFamily="16" charset="0"/>
              </a:rPr>
              <a:t> треугольник и шестиугольник. Квадрат - самая удобная</a:t>
            </a:r>
            <a:r>
              <a:rPr lang="en-US" altLang="ru-RU">
                <a:cs typeface="Times New Roman" pitchFamily="16" charset="0"/>
              </a:rPr>
              <a:t> </a:t>
            </a:r>
            <a:r>
              <a:rPr lang="ru-RU" altLang="ru-RU"/>
              <a:t>и распространенная </a:t>
            </a:r>
            <a:r>
              <a:rPr lang="ru-RU" altLang="ru-RU">
                <a:cs typeface="Times New Roman" pitchFamily="16" charset="0"/>
              </a:rPr>
              <a:t>модель, так как позволяет относительно просто проводить обработку больших массивов данных.</a:t>
            </a:r>
            <a:r>
              <a:rPr lang="ru-RU" altLang="ru-RU">
                <a:solidFill>
                  <a:srgbClr val="000000"/>
                </a:solidFill>
                <a:cs typeface="Times New Roman" pitchFamily="16" charset="0"/>
              </a:rPr>
              <a:t> </a:t>
            </a:r>
            <a:endParaRPr lang="ru-RU" altLang="ru-RU">
              <a:solidFill>
                <a:srgbClr val="000000"/>
              </a:solidFill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ru-RU" altLang="ru-RU"/>
              <a:t>  </a:t>
            </a:r>
            <a:r>
              <a:rPr lang="ru-RU" altLang="ru-RU">
                <a:cs typeface="Times New Roman" pitchFamily="16" charset="0"/>
              </a:rPr>
              <a:t>Среди </a:t>
            </a:r>
            <a:r>
              <a:rPr lang="ru-RU" altLang="ru-RU">
                <a:solidFill>
                  <a:schemeClr val="tx2"/>
                </a:solidFill>
                <a:cs typeface="Times New Roman" pitchFamily="16" charset="0"/>
              </a:rPr>
              <a:t>нерегулярных</a:t>
            </a:r>
            <a:r>
              <a:rPr lang="ru-RU" altLang="ru-RU">
                <a:cs typeface="Times New Roman" pitchFamily="16" charset="0"/>
              </a:rPr>
              <a:t> мозаик чаще всего используют треугольные сети неправильной формы (</a:t>
            </a:r>
            <a:r>
              <a:rPr lang="en-US" altLang="ru-RU">
                <a:cs typeface="Times New Roman" pitchFamily="16" charset="0"/>
              </a:rPr>
              <a:t>Triangulated Irregular Network</a:t>
            </a:r>
            <a:r>
              <a:rPr lang="ru-RU" altLang="ru-RU">
                <a:cs typeface="Times New Roman" pitchFamily="16" charset="0"/>
              </a:rPr>
              <a:t> - </a:t>
            </a:r>
            <a:r>
              <a:rPr lang="en-US" altLang="ru-RU">
                <a:cs typeface="Times New Roman" pitchFamily="16" charset="0"/>
              </a:rPr>
              <a:t>TIN</a:t>
            </a:r>
            <a:r>
              <a:rPr lang="ru-RU" altLang="ru-RU">
                <a:cs typeface="Times New Roman" pitchFamily="16" charset="0"/>
              </a:rPr>
              <a:t>) и полигоны Тиссена (</a:t>
            </a:r>
            <a:r>
              <a:rPr lang="ru-RU" altLang="ru-RU"/>
              <a:t>диаграммы Вороного</a:t>
            </a:r>
            <a:r>
              <a:rPr lang="ru-RU" altLang="ru-RU">
                <a:cs typeface="Times New Roman" pitchFamily="16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65681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Растровые и векторные модели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762000" y="2209800"/>
            <a:ext cx="80010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  Основой визуального представления данных при помощи ГИС-технологий служит так называемая </a:t>
            </a:r>
            <a:r>
              <a:rPr lang="ru-RU" altLang="ru-RU" i="1">
                <a:solidFill>
                  <a:schemeClr val="tx2"/>
                </a:solidFill>
              </a:rPr>
              <a:t>графическая среда. </a:t>
            </a:r>
            <a:r>
              <a:rPr lang="ru-RU" altLang="ru-RU"/>
              <a:t>Основу графической среды и соответственно визуализации базы данных ГИС составляют векторные и растровые модели. Те и другие могут быть двумерными (2</a:t>
            </a:r>
            <a:r>
              <a:rPr lang="en-US" altLang="ru-RU"/>
              <a:t>D</a:t>
            </a:r>
            <a:r>
              <a:rPr lang="ru-RU" altLang="ru-RU"/>
              <a:t>), т.е. расположенные  на плоскости, или трехмерными (3</a:t>
            </a:r>
            <a:r>
              <a:rPr lang="en-US" altLang="ru-RU"/>
              <a:t>D</a:t>
            </a:r>
            <a:r>
              <a:rPr lang="ru-RU" altLang="ru-RU"/>
              <a:t>), т.е. расположенные в трехмерном пространстве.</a:t>
            </a:r>
          </a:p>
        </p:txBody>
      </p:sp>
    </p:spTree>
    <p:extLst>
      <p:ext uri="{BB962C8B-B14F-4D97-AF65-F5344CB8AC3E}">
        <p14:creationId xmlns:p14="http://schemas.microsoft.com/office/powerpoint/2010/main" val="32892177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ru-RU" smtClean="0"/>
              <a:t>TIN-</a:t>
            </a:r>
            <a:r>
              <a:rPr lang="ru-RU" altLang="ru-RU" smtClean="0"/>
              <a:t>модели</a:t>
            </a:r>
          </a:p>
        </p:txBody>
      </p:sp>
      <p:pic>
        <p:nvPicPr>
          <p:cNvPr id="22531" name="Picture 3" descr="D:\Lektor\L3\img\t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57400"/>
            <a:ext cx="3733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4267200" y="1600200"/>
            <a:ext cx="4572000" cy="502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/>
              <a:t>  </a:t>
            </a:r>
            <a:r>
              <a:rPr lang="ru-RU" altLang="ru-RU">
                <a:cs typeface="Times New Roman" pitchFamily="16" charset="0"/>
              </a:rPr>
              <a:t>Сети </a:t>
            </a:r>
            <a:r>
              <a:rPr lang="en-US" altLang="ru-RU">
                <a:cs typeface="Times New Roman" pitchFamily="16" charset="0"/>
              </a:rPr>
              <a:t>TIN</a:t>
            </a:r>
            <a:r>
              <a:rPr lang="ru-RU" altLang="ru-RU">
                <a:cs typeface="Times New Roman" pitchFamily="16" charset="0"/>
              </a:rPr>
              <a:t> удобны для создания цифровых моделей отметок местности по заданному набору точек</a:t>
            </a:r>
            <a:r>
              <a:rPr lang="en-US" altLang="ru-RU">
                <a:cs typeface="Times New Roman" pitchFamily="16" charset="0"/>
              </a:rPr>
              <a:t> </a:t>
            </a:r>
            <a:r>
              <a:rPr lang="ru-RU" altLang="ru-RU" sz="2000" i="1"/>
              <a:t>(но не только)</a:t>
            </a:r>
            <a:r>
              <a:rPr lang="ru-RU" altLang="ru-RU" sz="2000" i="1">
                <a:cs typeface="Times New Roman" pitchFamily="16" charset="0"/>
              </a:rPr>
              <a:t>.</a:t>
            </a:r>
            <a:r>
              <a:rPr lang="ru-RU" altLang="ru-RU">
                <a:cs typeface="Times New Roman" pitchFamily="16" charset="0"/>
              </a:rPr>
              <a:t> Они применяются как в растровых, так и в векторных моделях.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/>
              <a:t>  </a:t>
            </a:r>
            <a:r>
              <a:rPr lang="ru-RU" altLang="ru-RU">
                <a:cs typeface="Times New Roman" pitchFamily="16" charset="0"/>
              </a:rPr>
              <a:t>Модель треугольной нерегулярной сети (</a:t>
            </a:r>
            <a:r>
              <a:rPr lang="en-US" altLang="ru-RU">
                <a:cs typeface="Times New Roman" pitchFamily="16" charset="0"/>
              </a:rPr>
              <a:t>TIN</a:t>
            </a:r>
            <a:r>
              <a:rPr lang="ru-RU" altLang="ru-RU">
                <a:cs typeface="Times New Roman" pitchFamily="16" charset="0"/>
              </a:rPr>
              <a:t>) в значительной мере альтернативна цифровой модели рельефа, построенной на регулярной сети</a:t>
            </a:r>
            <a:r>
              <a:rPr lang="ru-RU" altLang="ru-RU"/>
              <a:t> </a:t>
            </a:r>
            <a:r>
              <a:rPr lang="ru-RU" altLang="ru-RU" sz="2000" i="1"/>
              <a:t>(</a:t>
            </a:r>
            <a:r>
              <a:rPr lang="en-US" altLang="ru-RU" sz="2000" i="1"/>
              <a:t>grid</a:t>
            </a:r>
            <a:r>
              <a:rPr lang="ru-RU" altLang="ru-RU" sz="2000" i="1"/>
              <a:t>, преимущество-не сглаживает)</a:t>
            </a:r>
            <a:r>
              <a:rPr lang="ru-RU" altLang="ru-RU" sz="2000" i="1">
                <a:cs typeface="Times New Roman" pitchFamily="16" charset="0"/>
              </a:rPr>
              <a:t>.</a:t>
            </a:r>
            <a:r>
              <a:rPr lang="ru-RU" altLang="ru-RU">
                <a:cs typeface="Times New Roman" pitchFamily="16" charset="0"/>
              </a:rPr>
              <a:t> </a:t>
            </a: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0540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ru-RU" smtClean="0"/>
              <a:t>TIN-</a:t>
            </a:r>
            <a:r>
              <a:rPr lang="ru-RU" altLang="ru-RU" smtClean="0"/>
              <a:t>модели (продолжение)</a:t>
            </a:r>
          </a:p>
        </p:txBody>
      </p:sp>
      <p:pic>
        <p:nvPicPr>
          <p:cNvPr id="23555" name="Picture 4" descr="D:\Lektor\L3\img\tin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4114800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4648200" y="1524000"/>
            <a:ext cx="42672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/>
              <a:t>  </a:t>
            </a:r>
            <a:r>
              <a:rPr lang="ru-RU" altLang="ru-RU" sz="2000">
                <a:cs typeface="Times New Roman" pitchFamily="16" charset="0"/>
              </a:rPr>
              <a:t>При построении </a:t>
            </a:r>
            <a:r>
              <a:rPr lang="en-US" altLang="ru-RU" sz="2000">
                <a:cs typeface="Times New Roman" pitchFamily="16" charset="0"/>
              </a:rPr>
              <a:t>TIN</a:t>
            </a:r>
            <a:r>
              <a:rPr lang="ru-RU" altLang="ru-RU" sz="2000">
                <a:cs typeface="Times New Roman" pitchFamily="16" charset="0"/>
              </a:rPr>
              <a:t>-модели дискретно расположенные точки соединяются линиями, образующими треугольники. В пределах каждого треугольника поверхность обычно представляется плоскостью. Поскольку поверхность каждого треугольника задается высотами трех его вершин, применение треугольников обеспечивает каждому участку мозаичной поверхности точное прилегание к смежным участкам. Это обеспечивает непрерывность поверхности при нерегулярном расположении точек.</a:t>
            </a:r>
            <a:r>
              <a:rPr lang="ru-RU" altLang="ru-RU" sz="2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50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altLang="ru-RU" smtClean="0"/>
              <a:t>Полигоны Тиссена (диаграммы Вороного)</a:t>
            </a:r>
          </a:p>
        </p:txBody>
      </p:sp>
      <p:pic>
        <p:nvPicPr>
          <p:cNvPr id="24579" name="Picture 3" descr="D:\Lektor\L3\img\voron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09800"/>
            <a:ext cx="4343400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4953000" y="2133600"/>
            <a:ext cx="3886200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/>
              <a:t>  </a:t>
            </a:r>
            <a:r>
              <a:rPr lang="ru-RU" altLang="ru-RU" sz="2000">
                <a:cs typeface="Times New Roman" pitchFamily="16" charset="0"/>
              </a:rPr>
              <a:t>Полигоны Тиссена (или диаграммы Вороного) представляют собой геометрические конструкции, образуемые относительно множества точек таким образом, что границы полигонов являются отрезками перпендикуляров, восстанавливаемых к линиям, соединяющим две ближайшие точки. Полигоны Тиссена позволяют проводить анализ на соседство, близость и достижимость.</a:t>
            </a:r>
            <a:r>
              <a:rPr lang="ru-RU" altLang="ru-RU" sz="2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914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Выводы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609600" y="1828800"/>
            <a:ext cx="807720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i="1">
                <a:cs typeface="Times New Roman" pitchFamily="16" charset="0"/>
              </a:rPr>
              <a:t>Данные в ГИС обладают своей спецификой и не имеют прямых аналогов в других автоматизированных системах. Они имеют множество форматов ( практически каждая ГИС - свой) и разные формы представления.</a:t>
            </a:r>
            <a:endParaRPr lang="ru-RU" altLang="ru-RU" i="1"/>
          </a:p>
          <a:p>
            <a:pPr algn="just" eaLnBrk="1" hangingPunct="1">
              <a:spcBef>
                <a:spcPct val="50000"/>
              </a:spcBef>
            </a:pPr>
            <a:r>
              <a:rPr lang="ru-RU" altLang="ru-RU" i="1"/>
              <a:t>ГИС могут содержать данные в двух основных формах представления - растровой и векторной.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i="1"/>
              <a:t>Растровые и векторные модели имеют свои преимущества и недостатки при решении разных задач и дополняют друг друга в системе комплексной обработки данных ГИС.</a:t>
            </a: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0077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09600" y="533400"/>
            <a:ext cx="8077200" cy="538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/>
              <a:t>  </a:t>
            </a:r>
            <a:r>
              <a:rPr lang="ru-RU" altLang="ru-RU">
                <a:cs typeface="Times New Roman" pitchFamily="16" charset="0"/>
              </a:rPr>
              <a:t>Этот подход позволяет классифицировать модели по трем типам: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>
                <a:solidFill>
                  <a:schemeClr val="tx2"/>
                </a:solidFill>
                <a:cs typeface="Times New Roman" pitchFamily="16" charset="0"/>
              </a:rPr>
              <a:t>• растровая модель;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>
                <a:solidFill>
                  <a:schemeClr val="tx2"/>
                </a:solidFill>
                <a:cs typeface="Times New Roman" pitchFamily="16" charset="0"/>
              </a:rPr>
              <a:t>• векторная нетопологическая модель</a:t>
            </a:r>
            <a:r>
              <a:rPr lang="ru-RU" altLang="ru-RU">
                <a:solidFill>
                  <a:schemeClr val="tx2"/>
                </a:solidFill>
              </a:rPr>
              <a:t> (объектная,       псевдотопологическая)</a:t>
            </a:r>
            <a:r>
              <a:rPr lang="ru-RU" altLang="ru-RU">
                <a:solidFill>
                  <a:schemeClr val="tx2"/>
                </a:solidFill>
                <a:cs typeface="Times New Roman" pitchFamily="16" charset="0"/>
              </a:rPr>
              <a:t>;</a:t>
            </a:r>
            <a:r>
              <a:rPr lang="en-US" altLang="ru-RU">
                <a:solidFill>
                  <a:schemeClr val="tx2"/>
                </a:solidFill>
                <a:cs typeface="Times New Roman" pitchFamily="16" charset="0"/>
              </a:rPr>
              <a:t> </a:t>
            </a:r>
            <a:r>
              <a:rPr lang="en-US" altLang="ru-RU" sz="2000" i="1">
                <a:cs typeface="Times New Roman" pitchFamily="16" charset="0"/>
              </a:rPr>
              <a:t>(MapInfo)</a:t>
            </a:r>
            <a:endParaRPr lang="ru-RU" altLang="ru-RU" sz="2000" i="1">
              <a:cs typeface="Times New Roman" pitchFamily="1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ru-RU" altLang="ru-RU">
                <a:solidFill>
                  <a:schemeClr val="tx2"/>
                </a:solidFill>
                <a:cs typeface="Times New Roman" pitchFamily="16" charset="0"/>
              </a:rPr>
              <a:t>• векторная топологическая модель</a:t>
            </a:r>
            <a:r>
              <a:rPr lang="ru-RU" altLang="ru-RU">
                <a:solidFill>
                  <a:schemeClr val="tx2"/>
                </a:solidFill>
              </a:rPr>
              <a:t> (узло-дуговая)</a:t>
            </a:r>
            <a:r>
              <a:rPr lang="en-US" altLang="ru-RU">
                <a:solidFill>
                  <a:schemeClr val="tx2"/>
                </a:solidFill>
                <a:cs typeface="Times New Roman" pitchFamily="16" charset="0"/>
              </a:rPr>
              <a:t> </a:t>
            </a:r>
            <a:r>
              <a:rPr lang="en-US" altLang="ru-RU" sz="2000" i="1">
                <a:cs typeface="Times New Roman" pitchFamily="16" charset="0"/>
              </a:rPr>
              <a:t>(ArcInfo)</a:t>
            </a:r>
            <a:endParaRPr lang="ru-RU" altLang="ru-RU" sz="2000" i="1">
              <a:cs typeface="Times New Roman" pitchFamily="1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ru-RU" altLang="ru-RU"/>
              <a:t>  </a:t>
            </a:r>
            <a:r>
              <a:rPr lang="ru-RU" altLang="ru-RU">
                <a:cs typeface="Times New Roman" pitchFamily="16" charset="0"/>
              </a:rPr>
              <a:t>Все эти модели взаимно преобразуемы. Тем не менее при получении каждой из них необходимо учитывать их особенности.</a:t>
            </a:r>
            <a:r>
              <a:rPr lang="ru-RU" altLang="ru-RU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>
                <a:solidFill>
                  <a:srgbClr val="000000"/>
                </a:solidFill>
              </a:rPr>
              <a:t>  </a:t>
            </a:r>
            <a:r>
              <a:rPr lang="ru-RU" altLang="ru-RU">
                <a:cs typeface="Times New Roman" pitchFamily="16" charset="0"/>
              </a:rPr>
              <a:t>Возможен класс моделей, которые содержат характеристики как векторов, так и мозаик. Они называются </a:t>
            </a:r>
            <a:r>
              <a:rPr lang="ru-RU" altLang="ru-RU">
                <a:solidFill>
                  <a:schemeClr val="tx2"/>
                </a:solidFill>
                <a:cs typeface="Times New Roman" pitchFamily="16" charset="0"/>
              </a:rPr>
              <a:t>гибридными моделями.</a:t>
            </a:r>
            <a:r>
              <a:rPr lang="ru-RU" altLang="ru-R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786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Векторные модели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105400" y="2514600"/>
            <a:ext cx="36576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  Векторные модели данных строятся из </a:t>
            </a:r>
            <a:r>
              <a:rPr lang="ru-RU" altLang="ru-RU" i="1"/>
              <a:t>графических примитивов</a:t>
            </a:r>
            <a:r>
              <a:rPr lang="ru-RU" altLang="ru-RU"/>
              <a:t>, таких как</a:t>
            </a:r>
            <a:r>
              <a:rPr lang="en-US" altLang="ru-RU"/>
              <a:t>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altLang="ru-RU">
                <a:solidFill>
                  <a:schemeClr val="tx2"/>
                </a:solidFill>
              </a:rPr>
              <a:t> Точки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altLang="ru-RU">
                <a:solidFill>
                  <a:schemeClr val="tx2"/>
                </a:solidFill>
              </a:rPr>
              <a:t> Линии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altLang="ru-RU">
                <a:solidFill>
                  <a:schemeClr val="tx2"/>
                </a:solidFill>
              </a:rPr>
              <a:t> Полигоны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2619375" y="2090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614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667000"/>
            <a:ext cx="4419600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81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Точечные объекты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533400" y="1981200"/>
            <a:ext cx="8305800" cy="392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  </a:t>
            </a:r>
            <a:r>
              <a:rPr lang="ru-RU" altLang="ru-RU">
                <a:cs typeface="Times New Roman" pitchFamily="16" charset="0"/>
              </a:rPr>
              <a:t>Простейший тип пространственного объекта задают </a:t>
            </a:r>
            <a:r>
              <a:rPr lang="ru-RU" altLang="ru-RU">
                <a:solidFill>
                  <a:schemeClr val="tx2"/>
                </a:solidFill>
                <a:cs typeface="Times New Roman" pitchFamily="16" charset="0"/>
              </a:rPr>
              <a:t>точечные данные.</a:t>
            </a:r>
            <a:r>
              <a:rPr lang="ru-RU" altLang="ru-RU">
                <a:cs typeface="Times New Roman" pitchFamily="16" charset="0"/>
              </a:rPr>
              <a:t> Выбор объектов, представляемых в виде точек, зависит от масштаба карты или исследования. Например, на крупномасштабной карте точками показываются отдельные строения, а на мелкомасштабной карте - города.</a:t>
            </a:r>
            <a:r>
              <a:rPr lang="ru-RU" altLang="ru-RU"/>
              <a:t> Как правило точками показываются геологические пробы.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/>
              <a:t>  Точечный объект определяется парой координат </a:t>
            </a:r>
            <a:r>
              <a:rPr lang="en-US" altLang="ru-RU"/>
              <a:t>X, Y (</a:t>
            </a:r>
            <a:r>
              <a:rPr lang="ru-RU" altLang="ru-RU"/>
              <a:t>на плоскости), или тремя координатами </a:t>
            </a:r>
            <a:r>
              <a:rPr lang="en-US" altLang="ru-RU"/>
              <a:t>X, Y</a:t>
            </a:r>
            <a:r>
              <a:rPr lang="ru-RU" altLang="ru-RU"/>
              <a:t>, </a:t>
            </a:r>
            <a:r>
              <a:rPr lang="en-US" altLang="ru-RU"/>
              <a:t>Z</a:t>
            </a:r>
            <a:r>
              <a:rPr lang="ru-RU" altLang="ru-RU"/>
              <a:t> – в пространстве.</a:t>
            </a:r>
          </a:p>
        </p:txBody>
      </p:sp>
    </p:spTree>
    <p:extLst>
      <p:ext uri="{BB962C8B-B14F-4D97-AF65-F5344CB8AC3E}">
        <p14:creationId xmlns:p14="http://schemas.microsoft.com/office/powerpoint/2010/main" val="64991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09600" y="533400"/>
            <a:ext cx="8001000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  </a:t>
            </a:r>
            <a:r>
              <a:rPr lang="ru-RU" altLang="ru-RU">
                <a:cs typeface="Times New Roman" pitchFamily="16" charset="0"/>
              </a:rPr>
              <a:t>Особенность точечных объектов состоит в том, что они хранятся и в виде графических файлов, как другие пространственные объекты, и в виде таблиц, как атрибуты. </a:t>
            </a:r>
            <a:r>
              <a:rPr lang="ru-RU" altLang="ru-RU"/>
              <a:t> </a:t>
            </a:r>
            <a:r>
              <a:rPr lang="ru-RU" altLang="ru-RU">
                <a:cs typeface="Times New Roman" pitchFamily="16" charset="0"/>
              </a:rPr>
              <a:t>Последнее обусловлено тем, что координаты каждой точки описывают как дополнительны</a:t>
            </a:r>
            <a:r>
              <a:rPr lang="ru-RU" altLang="ru-RU"/>
              <a:t>е</a:t>
            </a:r>
            <a:r>
              <a:rPr lang="ru-RU" altLang="ru-RU">
                <a:cs typeface="Times New Roman" pitchFamily="16" charset="0"/>
              </a:rPr>
              <a:t> атрибут</a:t>
            </a:r>
            <a:r>
              <a:rPr lang="ru-RU" altLang="ru-RU"/>
              <a:t>ы</a:t>
            </a:r>
            <a:r>
              <a:rPr lang="ru-RU" altLang="ru-RU">
                <a:cs typeface="Times New Roman" pitchFamily="16" charset="0"/>
              </a:rPr>
              <a:t>. В силу этого информацию о наборе точек можно представить в виде таблицы, содержащей помимо координат наборы атрибутов (идентификационные номера, тематические характеристики и т.д.). В таких таблицах каждая строка соответствует точке - в ней собрана вся информация о данной точке. Каждый столбец - это признак, содержащий типизированные данные: координаты или атрибуты. </a:t>
            </a:r>
            <a:r>
              <a:rPr lang="ru-RU" altLang="ru-RU"/>
              <a:t>  </a:t>
            </a:r>
            <a:r>
              <a:rPr lang="ru-RU" altLang="ru-RU">
                <a:cs typeface="Times New Roman" pitchFamily="16" charset="0"/>
              </a:rPr>
              <a:t>Каждая точка независима от всех остальных точек, представленных отдельными строками.</a:t>
            </a:r>
            <a:r>
              <a:rPr lang="ru-RU" altLang="ru-R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364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Lektor\L3\img\po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8305800" cy="622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67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Линейные объекты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09600" y="1981200"/>
            <a:ext cx="815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81000" y="1219200"/>
            <a:ext cx="8458200" cy="283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  В простейшем случае линейный объект (отрезок) определяется двумя парами (тройками) координат, задающими начало и конец отрезка.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/>
              <a:t>  В случае полилинии (линии состоящей из набора отрезков - сегментов), она определяется координатами каждого из ее узлов. Полилинии могут располагаться как на плоскости, так и в пространстве. </a:t>
            </a:r>
            <a:r>
              <a:rPr lang="ru-RU" altLang="ru-RU" i="1">
                <a:solidFill>
                  <a:schemeClr val="tx2"/>
                </a:solidFill>
              </a:rPr>
              <a:t>Полилиния, дуга, цепь</a:t>
            </a:r>
            <a:r>
              <a:rPr lang="en-US" altLang="ru-RU" i="1">
                <a:solidFill>
                  <a:schemeClr val="tx2"/>
                </a:solidFill>
              </a:rPr>
              <a:t>;</a:t>
            </a:r>
            <a:r>
              <a:rPr lang="ru-RU" altLang="ru-RU" i="1">
                <a:solidFill>
                  <a:schemeClr val="tx2"/>
                </a:solidFill>
              </a:rPr>
              <a:t> узел, вершина.</a:t>
            </a:r>
          </a:p>
        </p:txBody>
      </p:sp>
      <p:pic>
        <p:nvPicPr>
          <p:cNvPr id="10245" name="Picture 5" descr="D:\Lektor\L3\img\polil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191000"/>
            <a:ext cx="5943600" cy="242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86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Полигональные объекты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762000" y="2057400"/>
            <a:ext cx="77724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solidFill>
                  <a:schemeClr val="tx2"/>
                </a:solidFill>
              </a:rPr>
              <a:t>  Площадной объект (ареал, полигон)</a:t>
            </a:r>
            <a:r>
              <a:rPr lang="ru-RU" altLang="ru-RU"/>
              <a:t> – замкнутая двумерная или трехмерная (блок) фигура, описывающая объект реального мира. 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/>
              <a:t>  Площадные объекты явно создаются только в векторных нетопологических системах (</a:t>
            </a:r>
            <a:r>
              <a:rPr lang="en-US" altLang="ru-RU"/>
              <a:t>MapInfo)</a:t>
            </a:r>
            <a:r>
              <a:rPr lang="ru-RU" altLang="ru-RU"/>
              <a:t>. В системах, поддерживающих топологию, площадные объекты определяются связанным набором дуг и вершин, т. е. их границами и метками.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/>
              <a:t>  В качестве примера полигональных объектов на плоскости можно привести микрорайоны, или горные отводы рудников.</a:t>
            </a:r>
          </a:p>
        </p:txBody>
      </p:sp>
    </p:spTree>
    <p:extLst>
      <p:ext uri="{BB962C8B-B14F-4D97-AF65-F5344CB8AC3E}">
        <p14:creationId xmlns:p14="http://schemas.microsoft.com/office/powerpoint/2010/main" val="19912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6C61F46-9E0F-4360-919A-0B0CA22718F5}"/>
</file>

<file path=customXml/itemProps2.xml><?xml version="1.0" encoding="utf-8"?>
<ds:datastoreItem xmlns:ds="http://schemas.openxmlformats.org/officeDocument/2006/customXml" ds:itemID="{0BF94306-9A75-47FC-9459-F0DEBC188FEA}"/>
</file>

<file path=customXml/itemProps3.xml><?xml version="1.0" encoding="utf-8"?>
<ds:datastoreItem xmlns:ds="http://schemas.openxmlformats.org/officeDocument/2006/customXml" ds:itemID="{AE372B57-4188-429B-B6C4-A64529471520}"/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</TotalTime>
  <Words>1313</Words>
  <Application>Microsoft Office PowerPoint</Application>
  <PresentationFormat>Экран (4:3)</PresentationFormat>
  <Paragraphs>69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Волна</vt:lpstr>
      <vt:lpstr>Особенности организации данных в ГИС</vt:lpstr>
      <vt:lpstr>Растровые и векторные модели</vt:lpstr>
      <vt:lpstr>Презентация PowerPoint</vt:lpstr>
      <vt:lpstr>Векторные модели</vt:lpstr>
      <vt:lpstr>Точечные объекты</vt:lpstr>
      <vt:lpstr>Презентация PowerPoint</vt:lpstr>
      <vt:lpstr>Презентация PowerPoint</vt:lpstr>
      <vt:lpstr>Линейные объекты</vt:lpstr>
      <vt:lpstr>Полигональные объекты</vt:lpstr>
      <vt:lpstr>Презентация PowerPoint</vt:lpstr>
      <vt:lpstr>Топология</vt:lpstr>
      <vt:lpstr>Трубопровод</vt:lpstr>
      <vt:lpstr>Границы площадей</vt:lpstr>
      <vt:lpstr>Самопересекающиеся объекты</vt:lpstr>
      <vt:lpstr>Особенности векторных моделей</vt:lpstr>
      <vt:lpstr>Растровые модели</vt:lpstr>
      <vt:lpstr>Фотография как регулярная решетка</vt:lpstr>
      <vt:lpstr>Презентация PowerPoint</vt:lpstr>
      <vt:lpstr>Регулярные и нерегулярные модели</vt:lpstr>
      <vt:lpstr>TIN-модели</vt:lpstr>
      <vt:lpstr>TIN-модели (продолжение)</vt:lpstr>
      <vt:lpstr>Полигоны Тиссена (диаграммы Вороного)</vt:lpstr>
      <vt:lpstr>Выводы</vt:lpstr>
    </vt:vector>
  </TitlesOfParts>
  <Company>SPecialiST RePack &amp; SanBuild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организации данных в ГИС</dc:title>
  <dc:creator>XTreme.ws</dc:creator>
  <cp:lastModifiedBy>XTreme.ws</cp:lastModifiedBy>
  <cp:revision>2</cp:revision>
  <dcterms:created xsi:type="dcterms:W3CDTF">2013-11-08T16:38:29Z</dcterms:created>
  <dcterms:modified xsi:type="dcterms:W3CDTF">2013-11-08T16:42:19Z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