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B851F2-2EF9-4579-BC82-7F6EE9634A6B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FE3676-6C37-4A96-9BC2-12A93D2E0DB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MapTopoR452324/Workspace/Talnah.WO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Модели 3</a:t>
            </a:r>
            <a:r>
              <a:rPr lang="en-US" dirty="0" smtClean="0"/>
              <a:t>D</a:t>
            </a:r>
            <a:r>
              <a:rPr lang="ru-RU" dirty="0" smtClean="0"/>
              <a:t>-объектов в ГИС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по ГИС-технологиям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778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Блочные модели (продолжение)</a:t>
            </a:r>
          </a:p>
        </p:txBody>
      </p:sp>
      <p:pic>
        <p:nvPicPr>
          <p:cNvPr id="33795" name="Picture 3" descr="D:\Lektor\L3\img\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2667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81400" y="2133600"/>
            <a:ext cx="464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Также как и в двумерном варианте блочные модели характеризуются размером блока</a:t>
            </a:r>
          </a:p>
        </p:txBody>
      </p:sp>
      <p:pic>
        <p:nvPicPr>
          <p:cNvPr id="33797" name="Picture 5" descr="D:\Lektor\L3\img\1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8"/>
          <a:stretch>
            <a:fillRect/>
          </a:stretch>
        </p:blipFill>
        <p:spPr bwMode="auto">
          <a:xfrm>
            <a:off x="6781800" y="5105400"/>
            <a:ext cx="15240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D:\Lektor\L3\img\1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6"/>
          <a:stretch>
            <a:fillRect/>
          </a:stretch>
        </p:blipFill>
        <p:spPr bwMode="auto">
          <a:xfrm>
            <a:off x="4572000" y="3733800"/>
            <a:ext cx="1589088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85800" y="4572000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 простых системах все ячейки модели задаются одного размера.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524000" y="5562600"/>
            <a:ext cx="525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В более «продвинутых» возможно задавать блоки переменного размера, в зависимости от изменчивости параметра.</a:t>
            </a:r>
          </a:p>
        </p:txBody>
      </p:sp>
    </p:spTree>
    <p:extLst>
      <p:ext uri="{BB962C8B-B14F-4D97-AF65-F5344CB8AC3E}">
        <p14:creationId xmlns:p14="http://schemas.microsoft.com/office/powerpoint/2010/main" val="19679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Способы создания блочных моделей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4582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  Существует несколько способов создания блочных моделей. Первый из них не требует предварительного конструирования каркасов и имеет две разновидности: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/>
              <a:t> Выбранное пространство полностью заполняется ячейками. По ним проводится интерполяция требуемых показателей, а затем на эту модель накладывается модель «воздуха»</a:t>
            </a:r>
            <a:r>
              <a:rPr lang="ru-RU" altLang="ru-RU"/>
              <a:t>. </a:t>
            </a:r>
            <a:r>
              <a:rPr lang="ru-RU" altLang="ru-RU" sz="2000" i="1"/>
              <a:t>(коробка с кубиками)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/>
              <a:t> По каждому из слоев блочной модели (вертикальному или горизонтальному) проводится оконтуривание нужных зон с помощью замкнутых периметров. Производится заполнение периметров блоками. Выполняется интерполяция между слоями.</a:t>
            </a:r>
          </a:p>
        </p:txBody>
      </p:sp>
    </p:spTree>
    <p:extLst>
      <p:ext uri="{BB962C8B-B14F-4D97-AF65-F5344CB8AC3E}">
        <p14:creationId xmlns:p14="http://schemas.microsoft.com/office/powerpoint/2010/main" val="24549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Способы создания блочных моделей (продолжение)</a:t>
            </a:r>
          </a:p>
        </p:txBody>
      </p:sp>
      <p:sp>
        <p:nvSpPr>
          <p:cNvPr id="35843" name="Text Box 1027"/>
          <p:cNvSpPr txBox="1">
            <a:spLocks noChangeArrowheads="1"/>
          </p:cNvSpPr>
          <p:nvPr/>
        </p:nvSpPr>
        <p:spPr bwMode="auto">
          <a:xfrm>
            <a:off x="457200" y="2209800"/>
            <a:ext cx="8305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Второй - самый распространенный способ создания блочных моделей – заполнение каркасов (как правило замкнутых) ячейками.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Основные разновидности блочных моделей: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Модель рудных зон и минерализации (рудная модель).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Модель литологии (геологическая модель).</a:t>
            </a:r>
          </a:p>
        </p:txBody>
      </p:sp>
    </p:spTree>
    <p:extLst>
      <p:ext uri="{BB962C8B-B14F-4D97-AF65-F5344CB8AC3E}">
        <p14:creationId xmlns:p14="http://schemas.microsoft.com/office/powerpoint/2010/main" val="2632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Сплошные объемные тела (</a:t>
            </a:r>
            <a:r>
              <a:rPr lang="en-US" altLang="ru-RU" smtClean="0"/>
              <a:t>solids</a:t>
            </a:r>
            <a:r>
              <a:rPr lang="ru-RU" altLang="ru-RU" smtClean="0"/>
              <a:t>)</a:t>
            </a:r>
          </a:p>
        </p:txBody>
      </p:sp>
      <p:pic>
        <p:nvPicPr>
          <p:cNvPr id="36867" name="Picture 3" descr="D:\Lektor\L3\img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2924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45720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Сплошная 3</a:t>
            </a:r>
            <a:r>
              <a:rPr lang="en-US" altLang="ru-RU" sz="2000"/>
              <a:t>D </a:t>
            </a:r>
            <a:r>
              <a:rPr lang="ru-RU" altLang="ru-RU" sz="2000"/>
              <a:t>модель рудного тела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191000" y="2286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810000" y="1981200"/>
            <a:ext cx="53340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 </a:t>
            </a:r>
            <a:r>
              <a:rPr lang="ru-RU" altLang="ru-RU" sz="2200"/>
              <a:t>Сплошные объемные тела </a:t>
            </a:r>
            <a:r>
              <a:rPr lang="ru-RU" altLang="ru-RU" sz="2200" i="1">
                <a:solidFill>
                  <a:schemeClr val="tx2"/>
                </a:solidFill>
              </a:rPr>
              <a:t>(</a:t>
            </a:r>
            <a:r>
              <a:rPr lang="ru-RU" altLang="ru-RU" i="1">
                <a:solidFill>
                  <a:schemeClr val="tx2"/>
                </a:solidFill>
              </a:rPr>
              <a:t>твердотельные объекты, </a:t>
            </a:r>
            <a:r>
              <a:rPr lang="en-US" altLang="ru-RU" i="1">
                <a:solidFill>
                  <a:schemeClr val="tx2"/>
                </a:solidFill>
              </a:rPr>
              <a:t>boolean</a:t>
            </a:r>
            <a:r>
              <a:rPr lang="ru-RU" altLang="ru-RU" sz="2200" i="1">
                <a:solidFill>
                  <a:schemeClr val="tx2"/>
                </a:solidFill>
              </a:rPr>
              <a:t>)</a:t>
            </a:r>
            <a:r>
              <a:rPr lang="ru-RU" altLang="ru-RU" sz="2200"/>
              <a:t> наиболее близко соответствуют физическим объектам реального мира.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/>
              <a:t>Позволяют задавать объекту физические параметры, такие как плотность, упругость, коэффициент трения и т. д.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/>
              <a:t>Имитировать физические воздействия на объекты, такие как действие силы тяжести или давления.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/>
              <a:t>Производить булевские операции над объектами.</a:t>
            </a:r>
          </a:p>
        </p:txBody>
      </p:sp>
    </p:spTree>
    <p:extLst>
      <p:ext uri="{BB962C8B-B14F-4D97-AF65-F5344CB8AC3E}">
        <p14:creationId xmlns:p14="http://schemas.microsoft.com/office/powerpoint/2010/main" val="15474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Булевские (</a:t>
            </a:r>
            <a:r>
              <a:rPr lang="en-US" altLang="ru-RU" smtClean="0"/>
              <a:t>boolean</a:t>
            </a:r>
            <a:r>
              <a:rPr lang="ru-RU" altLang="ru-RU" smtClean="0"/>
              <a:t>) операции над сплошными объектами</a:t>
            </a:r>
          </a:p>
        </p:txBody>
      </p:sp>
      <p:pic>
        <p:nvPicPr>
          <p:cNvPr id="37891" name="Picture 3" descr="D:\Lektor\L3\img\1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34671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91000" y="2590800"/>
            <a:ext cx="44958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Два исходных твердотельных объекта (выделены разным цветом). Объект А – показан серым цветом, объект </a:t>
            </a:r>
            <a:r>
              <a:rPr lang="en-US" altLang="ru-RU"/>
              <a:t>B</a:t>
            </a:r>
            <a:r>
              <a:rPr lang="ru-RU" altLang="ru-RU"/>
              <a:t> – красным.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С помощью твердотельных объектов возможно вырезать модель горных выработок из модели рудного тела.</a:t>
            </a:r>
          </a:p>
        </p:txBody>
      </p:sp>
    </p:spTree>
    <p:extLst>
      <p:ext uri="{BB962C8B-B14F-4D97-AF65-F5344CB8AC3E}">
        <p14:creationId xmlns:p14="http://schemas.microsoft.com/office/powerpoint/2010/main" val="262945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Булевские операции </a:t>
            </a:r>
            <a:r>
              <a:rPr lang="en-US" altLang="ru-RU" smtClean="0"/>
              <a:t>(</a:t>
            </a:r>
            <a:r>
              <a:rPr lang="ru-RU" altLang="ru-RU" smtClean="0"/>
              <a:t>продолжение</a:t>
            </a:r>
            <a:r>
              <a:rPr lang="en-US" altLang="ru-RU" smtClean="0"/>
              <a:t>)</a:t>
            </a:r>
            <a:endParaRPr lang="ru-RU" altLang="ru-RU" smtClean="0"/>
          </a:p>
        </p:txBody>
      </p:sp>
      <p:pic>
        <p:nvPicPr>
          <p:cNvPr id="38915" name="Picture 3" descr="D:\Lektor\L3\img\1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819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600" y="3505200"/>
            <a:ext cx="3200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Результат исключения </a:t>
            </a:r>
            <a:r>
              <a:rPr lang="ru-RU" altLang="ru-RU" sz="2200" i="1">
                <a:solidFill>
                  <a:schemeClr val="tx2"/>
                </a:solidFill>
              </a:rPr>
              <a:t>(вычитания,</a:t>
            </a:r>
            <a:r>
              <a:rPr lang="en-US" altLang="ru-RU" sz="2200" i="1">
                <a:solidFill>
                  <a:schemeClr val="tx2"/>
                </a:solidFill>
              </a:rPr>
              <a:t>subtraction</a:t>
            </a:r>
            <a:r>
              <a:rPr lang="ru-RU" altLang="ru-RU" sz="2200" i="1">
                <a:solidFill>
                  <a:schemeClr val="tx2"/>
                </a:solidFill>
              </a:rPr>
              <a:t>)</a:t>
            </a:r>
            <a:r>
              <a:rPr lang="en-US" altLang="ru-RU" sz="2200"/>
              <a:t> </a:t>
            </a:r>
            <a:r>
              <a:rPr lang="ru-RU" altLang="ru-RU" sz="2200"/>
              <a:t>объекта </a:t>
            </a:r>
            <a:r>
              <a:rPr lang="en-US" altLang="ru-RU" sz="2200"/>
              <a:t>A</a:t>
            </a:r>
            <a:r>
              <a:rPr lang="ru-RU" altLang="ru-RU" sz="2200"/>
              <a:t> из объекта</a:t>
            </a:r>
            <a:r>
              <a:rPr lang="en-US" altLang="ru-RU" sz="2200"/>
              <a:t> B (B-A)</a:t>
            </a:r>
            <a:r>
              <a:rPr lang="ru-RU" altLang="ru-RU" sz="2200"/>
              <a:t>.</a:t>
            </a:r>
          </a:p>
        </p:txBody>
      </p:sp>
      <p:pic>
        <p:nvPicPr>
          <p:cNvPr id="38917" name="Picture 5" descr="D:\Lektor\L3\img\1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29718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0" y="3657600"/>
            <a:ext cx="35052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Результат пересечения </a:t>
            </a:r>
            <a:r>
              <a:rPr lang="ru-RU" altLang="ru-RU" sz="2200" i="1">
                <a:solidFill>
                  <a:schemeClr val="tx2"/>
                </a:solidFill>
              </a:rPr>
              <a:t>(</a:t>
            </a:r>
            <a:r>
              <a:rPr lang="en-US" altLang="ru-RU" sz="2200" i="1">
                <a:solidFill>
                  <a:schemeClr val="tx2"/>
                </a:solidFill>
              </a:rPr>
              <a:t>intersection</a:t>
            </a:r>
            <a:r>
              <a:rPr lang="ru-RU" altLang="ru-RU" sz="2200" i="1">
                <a:solidFill>
                  <a:schemeClr val="tx2"/>
                </a:solidFill>
              </a:rPr>
              <a:t>)</a:t>
            </a:r>
            <a:r>
              <a:rPr lang="en-US" altLang="ru-RU" sz="2200"/>
              <a:t> </a:t>
            </a:r>
            <a:r>
              <a:rPr lang="ru-RU" altLang="ru-RU" sz="2200"/>
              <a:t>двух объектов</a:t>
            </a:r>
            <a:r>
              <a:rPr lang="ru-RU" altLang="ru-RU" sz="2000"/>
              <a:t>.</a:t>
            </a:r>
          </a:p>
        </p:txBody>
      </p:sp>
      <p:pic>
        <p:nvPicPr>
          <p:cNvPr id="38919" name="Picture 7" descr="D:\Lektor\L3\img\1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81600"/>
            <a:ext cx="27432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257800" y="5334000"/>
            <a:ext cx="3124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Результат объединения </a:t>
            </a:r>
            <a:r>
              <a:rPr lang="ru-RU" altLang="ru-RU" sz="2200" i="1">
                <a:solidFill>
                  <a:schemeClr val="tx2"/>
                </a:solidFill>
              </a:rPr>
              <a:t>(</a:t>
            </a:r>
            <a:r>
              <a:rPr lang="en-US" altLang="ru-RU" sz="2200" i="1">
                <a:solidFill>
                  <a:schemeClr val="tx2"/>
                </a:solidFill>
              </a:rPr>
              <a:t>union</a:t>
            </a:r>
            <a:r>
              <a:rPr lang="ru-RU" altLang="ru-RU" sz="2200" i="1">
                <a:solidFill>
                  <a:schemeClr val="tx2"/>
                </a:solidFill>
              </a:rPr>
              <a:t>)</a:t>
            </a:r>
            <a:r>
              <a:rPr lang="ru-RU" altLang="ru-RU" sz="2200"/>
              <a:t> двух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134689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Послойная организация модели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229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Цифровая </a:t>
            </a:r>
            <a:r>
              <a:rPr lang="ru-RU" altLang="ru-RU"/>
              <a:t>модель</a:t>
            </a:r>
            <a:r>
              <a:rPr lang="ru-RU" altLang="ru-RU">
                <a:cs typeface="Times New Roman" pitchFamily="16" charset="0"/>
              </a:rPr>
              <a:t> может быть организована как множество слоев (покрытий или карт-подложек). Концепция послойного представления графической информации заимствована из систем </a:t>
            </a:r>
            <a:r>
              <a:rPr lang="en-US" altLang="ru-RU">
                <a:cs typeface="Times New Roman" pitchFamily="16" charset="0"/>
              </a:rPr>
              <a:t>CAD</a:t>
            </a:r>
            <a:r>
              <a:rPr lang="ru-RU" altLang="ru-RU">
                <a:cs typeface="Times New Roman" pitchFamily="16" charset="0"/>
              </a:rPr>
              <a:t>, однако в ГИС она получила качественно новое развитие.</a:t>
            </a:r>
            <a:endParaRPr lang="ru-RU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Совокупность слоев образует интегрированную основу графической части ГИС</a:t>
            </a:r>
            <a:r>
              <a:rPr lang="ru-RU" altLang="ru-RU"/>
              <a:t>.</a:t>
            </a:r>
            <a:endParaRPr lang="en-US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В 3</a:t>
            </a:r>
            <a:r>
              <a:rPr lang="en-US" altLang="ru-RU"/>
              <a:t>D </a:t>
            </a:r>
            <a:r>
              <a:rPr lang="ru-RU" altLang="ru-RU"/>
              <a:t>моделировании трехмерные модели вкладываются одна в другую в трехмерном пространстве. Например блочная модель рудных залежей может быть объединена с каркасными поверхностями тектонических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3925875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728913" y="1204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368617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419600" y="609600"/>
            <a:ext cx="4343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cs typeface="Times New Roman" pitchFamily="16" charset="0"/>
              </a:rPr>
              <a:t>Многослойная организация электронной карты при наличии гибкого механизма управления слоями позволяет объединить и отобразить не только большее количество информации, чем на обычной карте, но существенно упростить анализ картографических данных с помощью селекции данных, необходимых для визуализации и механизма "прозрачности" цифровой карты.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45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8153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cs typeface="Times New Roman" pitchFamily="16" charset="0"/>
              </a:rPr>
              <a:t>Таким образом, разбиение на слои позволяет решать задачи типизации и разбиения данных на типы, повышать эффективность интерактивной обработки и групповой автоматизированной обработки, упрощать процесс хранения информации в базах данных, включать автоматизированные методы пространственного анализа на стадии сбора данных и при моделировании, упрощать решение экспертных задач.</a:t>
            </a:r>
            <a:r>
              <a:rPr lang="en-US" altLang="ru-RU" dirty="0">
                <a:cs typeface="Times New Roman" pitchFamily="16" charset="0"/>
              </a:rPr>
              <a:t> </a:t>
            </a:r>
            <a:r>
              <a:rPr lang="ru-RU" altLang="ru-RU" i="1" dirty="0">
                <a:hlinkClick r:id="rId2"/>
              </a:rPr>
              <a:t>(пример)</a:t>
            </a:r>
            <a:r>
              <a:rPr lang="ru-RU" altLang="ru-RU" dirty="0">
                <a:cs typeface="Times New Roman" pitchFamily="16" charset="0"/>
                <a:hlinkClick r:id="rId2"/>
              </a:rPr>
              <a:t> </a:t>
            </a:r>
            <a:endParaRPr lang="ru-RU" altLang="ru-RU" dirty="0"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Особенности 3</a:t>
            </a:r>
            <a:r>
              <a:rPr lang="en-US" altLang="ru-RU" smtClean="0"/>
              <a:t>D </a:t>
            </a:r>
            <a:r>
              <a:rPr lang="ru-RU" altLang="ru-RU" smtClean="0"/>
              <a:t>моделей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 настоящее время существуют два основных способа представления трехмерных моделей в ГИС.</a:t>
            </a:r>
            <a:endParaRPr lang="ru-RU" altLang="ru-RU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ru-RU">
                <a:solidFill>
                  <a:schemeClr val="tx2"/>
                </a:solidFill>
              </a:rPr>
              <a:t> </a:t>
            </a:r>
            <a:r>
              <a:rPr lang="ru-RU" altLang="ru-RU">
                <a:solidFill>
                  <a:schemeClr val="tx2"/>
                </a:solidFill>
              </a:rPr>
              <a:t>2.5</a:t>
            </a:r>
            <a:r>
              <a:rPr lang="en-US" altLang="ru-RU">
                <a:solidFill>
                  <a:schemeClr val="tx2"/>
                </a:solidFill>
              </a:rPr>
              <a:t>D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(два-с-половиной-мерны</a:t>
            </a:r>
            <a:r>
              <a:rPr lang="ru-RU" altLang="ru-RU">
                <a:solidFill>
                  <a:schemeClr val="tx2"/>
                </a:solidFill>
              </a:rPr>
              <a:t>е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).</a:t>
            </a:r>
            <a:r>
              <a:rPr lang="ru-RU" altLang="ru-RU">
                <a:solidFill>
                  <a:schemeClr val="tx2"/>
                </a:solidFill>
              </a:rPr>
              <a:t> </a:t>
            </a:r>
            <a:endParaRPr lang="en-US" altLang="ru-RU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ru-RU">
                <a:solidFill>
                  <a:schemeClr val="tx2"/>
                </a:solidFill>
              </a:rPr>
              <a:t> 3D</a:t>
            </a:r>
            <a:r>
              <a:rPr lang="ru-RU" altLang="ru-RU">
                <a:solidFill>
                  <a:schemeClr val="tx2"/>
                </a:solidFill>
              </a:rPr>
              <a:t> (трехмерные)</a:t>
            </a:r>
            <a:endParaRPr lang="en-US" altLang="ru-RU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Первый способ, назовем его </a:t>
            </a:r>
            <a:r>
              <a:rPr lang="ru-RU" altLang="ru-RU" i="1">
                <a:solidFill>
                  <a:schemeClr val="tx2"/>
                </a:solidFill>
                <a:cs typeface="Times New Roman" pitchFamily="16" charset="0"/>
              </a:rPr>
              <a:t>псевдотрехмерным,</a:t>
            </a:r>
            <a:r>
              <a:rPr lang="ru-RU" altLang="ru-RU" i="1">
                <a:cs typeface="Times New Roman" pitchFamily="16" charset="0"/>
              </a:rPr>
              <a:t> </a:t>
            </a:r>
            <a:r>
              <a:rPr lang="ru-RU" altLang="ru-RU">
                <a:cs typeface="Times New Roman" pitchFamily="16" charset="0"/>
              </a:rPr>
              <a:t>основан на том, что создается структура данных, в которых значение третьей координаты </a:t>
            </a:r>
            <a:r>
              <a:rPr lang="en-US" altLang="ru-RU">
                <a:cs typeface="Times New Roman" pitchFamily="16" charset="0"/>
              </a:rPr>
              <a:t>Z</a:t>
            </a:r>
            <a:r>
              <a:rPr lang="ru-RU" altLang="ru-RU">
                <a:cs typeface="Times New Roman" pitchFamily="16" charset="0"/>
              </a:rPr>
              <a:t> (обычно высота) каждой точки </a:t>
            </a:r>
            <a:r>
              <a:rPr lang="ru-RU" altLang="ru-RU" i="1">
                <a:cs typeface="Times New Roman" pitchFamily="16" charset="0"/>
              </a:rPr>
              <a:t>(</a:t>
            </a:r>
            <a:r>
              <a:rPr lang="en-US" altLang="ru-RU" i="1">
                <a:cs typeface="Times New Roman" pitchFamily="16" charset="0"/>
              </a:rPr>
              <a:t>X</a:t>
            </a:r>
            <a:r>
              <a:rPr lang="ru-RU" altLang="ru-RU" i="1">
                <a:cs typeface="Times New Roman" pitchFamily="16" charset="0"/>
              </a:rPr>
              <a:t>, </a:t>
            </a:r>
            <a:r>
              <a:rPr lang="en-US" altLang="ru-RU" i="1">
                <a:cs typeface="Times New Roman" pitchFamily="16" charset="0"/>
              </a:rPr>
              <a:t>Y</a:t>
            </a:r>
            <a:r>
              <a:rPr lang="ru-RU" altLang="ru-RU" i="1">
                <a:cs typeface="Times New Roman" pitchFamily="16" charset="0"/>
              </a:rPr>
              <a:t>) </a:t>
            </a:r>
            <a:r>
              <a:rPr lang="ru-RU" altLang="ru-RU">
                <a:cs typeface="Times New Roman" pitchFamily="16" charset="0"/>
              </a:rPr>
              <a:t>записывается в качестве атрибута.</a:t>
            </a:r>
            <a:r>
              <a:rPr lang="ru-RU" altLang="ru-RU"/>
              <a:t> </a:t>
            </a:r>
            <a:endParaRPr lang="en-US" altLang="ru-RU"/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Второй способ - создание </a:t>
            </a:r>
            <a:r>
              <a:rPr lang="ru-RU" altLang="ru-RU" i="1">
                <a:solidFill>
                  <a:schemeClr val="tx2"/>
                </a:solidFill>
                <a:cs typeface="Times New Roman" pitchFamily="16" charset="0"/>
              </a:rPr>
              <a:t>истинных трехмерных представлений</a:t>
            </a:r>
            <a:r>
              <a:rPr lang="ru-RU" altLang="ru-RU" i="1">
                <a:cs typeface="Times New Roman" pitchFamily="16" charset="0"/>
              </a:rPr>
              <a:t> - </a:t>
            </a:r>
            <a:r>
              <a:rPr lang="ru-RU" altLang="ru-RU">
                <a:cs typeface="Times New Roman" pitchFamily="16" charset="0"/>
              </a:rPr>
              <a:t>структур данных, в которых местоположение фиксируется в трех измерениях </a:t>
            </a:r>
            <a:r>
              <a:rPr lang="ru-RU" altLang="ru-RU" i="1">
                <a:cs typeface="Times New Roman" pitchFamily="16" charset="0"/>
              </a:rPr>
              <a:t>(</a:t>
            </a:r>
            <a:r>
              <a:rPr lang="en-US" altLang="ru-RU" i="1">
                <a:cs typeface="Times New Roman" pitchFamily="16" charset="0"/>
              </a:rPr>
              <a:t>X</a:t>
            </a:r>
            <a:r>
              <a:rPr lang="ru-RU" altLang="ru-RU" i="1">
                <a:cs typeface="Times New Roman" pitchFamily="16" charset="0"/>
              </a:rPr>
              <a:t>, </a:t>
            </a:r>
            <a:r>
              <a:rPr lang="en-US" altLang="ru-RU" i="1">
                <a:cs typeface="Times New Roman" pitchFamily="16" charset="0"/>
              </a:rPr>
              <a:t>Y</a:t>
            </a:r>
            <a:r>
              <a:rPr lang="ru-RU" altLang="ru-RU" i="1">
                <a:cs typeface="Times New Roman" pitchFamily="16" charset="0"/>
              </a:rPr>
              <a:t>, </a:t>
            </a:r>
            <a:r>
              <a:rPr lang="en-US" altLang="ru-RU" i="1">
                <a:cs typeface="Times New Roman" pitchFamily="16" charset="0"/>
              </a:rPr>
              <a:t>Z</a:t>
            </a:r>
            <a:r>
              <a:rPr lang="ru-RU" altLang="ru-RU" i="1">
                <a:cs typeface="Times New Roman" pitchFamily="16" charset="0"/>
              </a:rPr>
              <a:t>). </a:t>
            </a:r>
            <a:r>
              <a:rPr lang="ru-RU" altLang="ru-RU">
                <a:cs typeface="Times New Roman" pitchFamily="16" charset="0"/>
              </a:rPr>
              <a:t>В этом случае </a:t>
            </a:r>
            <a:r>
              <a:rPr lang="en-US" altLang="ru-RU">
                <a:cs typeface="Times New Roman" pitchFamily="16" charset="0"/>
              </a:rPr>
              <a:t>Z</a:t>
            </a:r>
            <a:r>
              <a:rPr lang="ru-RU" altLang="ru-RU">
                <a:cs typeface="Times New Roman" pitchFamily="16" charset="0"/>
              </a:rPr>
              <a:t>- не атрибут, а элемент местоположения точки.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03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Дополнительные пространственные типы данных в 3</a:t>
            </a:r>
            <a:r>
              <a:rPr lang="en-US" altLang="ru-RU" smtClean="0"/>
              <a:t>D </a:t>
            </a:r>
            <a:r>
              <a:rPr lang="ru-RU" altLang="ru-RU" smtClean="0"/>
              <a:t>моделях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2667000"/>
            <a:ext cx="7772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ru-RU">
                <a:solidFill>
                  <a:schemeClr val="tx2"/>
                </a:solidFill>
              </a:rPr>
              <a:t> </a:t>
            </a:r>
            <a:r>
              <a:rPr lang="ru-RU" altLang="ru-RU">
                <a:solidFill>
                  <a:schemeClr val="tx2"/>
                </a:solidFill>
              </a:rPr>
              <a:t>Каркасные (сеточные) модели (</a:t>
            </a:r>
            <a:r>
              <a:rPr lang="en-US" altLang="ru-RU">
                <a:solidFill>
                  <a:schemeClr val="tx2"/>
                </a:solidFill>
              </a:rPr>
              <a:t>mesh3D</a:t>
            </a:r>
            <a:r>
              <a:rPr lang="ru-RU" altLang="ru-RU">
                <a:solidFill>
                  <a:schemeClr val="tx2"/>
                </a:solidFill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>
                <a:solidFill>
                  <a:schemeClr val="tx2"/>
                </a:solidFill>
              </a:rPr>
              <a:t> Блочные модели (</a:t>
            </a:r>
            <a:r>
              <a:rPr lang="en-US" altLang="ru-RU">
                <a:solidFill>
                  <a:schemeClr val="tx2"/>
                </a:solidFill>
              </a:rPr>
              <a:t>grid3D</a:t>
            </a:r>
            <a:r>
              <a:rPr lang="ru-RU" altLang="ru-RU">
                <a:solidFill>
                  <a:schemeClr val="tx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ru-RU">
                <a:solidFill>
                  <a:schemeClr val="tx2"/>
                </a:solidFill>
              </a:rPr>
              <a:t> </a:t>
            </a:r>
            <a:r>
              <a:rPr lang="ru-RU" altLang="ru-RU">
                <a:solidFill>
                  <a:schemeClr val="tx2"/>
                </a:solidFill>
              </a:rPr>
              <a:t>Сплошные объемные тела</a:t>
            </a:r>
            <a:r>
              <a:rPr lang="en-US" altLang="ru-RU">
                <a:solidFill>
                  <a:schemeClr val="tx2"/>
                </a:solidFill>
              </a:rPr>
              <a:t> (solids)</a:t>
            </a:r>
            <a:r>
              <a:rPr lang="ru-RU" altLang="ru-RU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96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Сеточные модели</a:t>
            </a:r>
          </a:p>
        </p:txBody>
      </p:sp>
      <p:pic>
        <p:nvPicPr>
          <p:cNvPr id="27651" name="Picture 3" descr="D:\Lektor\L3\img\se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565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Каркасная модель </a:t>
            </a:r>
            <a:r>
              <a:rPr lang="en-US" altLang="ru-RU"/>
              <a:t>3D </a:t>
            </a:r>
            <a:r>
              <a:rPr lang="ru-RU" altLang="ru-RU"/>
              <a:t>эллипса</a:t>
            </a:r>
          </a:p>
        </p:txBody>
      </p:sp>
    </p:spTree>
    <p:extLst>
      <p:ext uri="{BB962C8B-B14F-4D97-AF65-F5344CB8AC3E}">
        <p14:creationId xmlns:p14="http://schemas.microsoft.com/office/powerpoint/2010/main" val="145676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84582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Обычная технология оценки запасов минерального сырья предусматривает создание блочных моделей рудных тел и/или месторождений, которые иногда могут быть построены без определения каких-то геологических границ (рудных тел, зон и т.п.) и распространяться на все пространство месторождения. </a:t>
            </a:r>
            <a:r>
              <a:rPr lang="ru-RU" altLang="ru-RU"/>
              <a:t>    </a:t>
            </a:r>
            <a:r>
              <a:rPr lang="ru-RU" altLang="ru-RU">
                <a:cs typeface="Times New Roman" pitchFamily="16" charset="0"/>
              </a:rPr>
              <a:t>Но в большинстве случаев все рудные тела, зоны, литологические типы пород, поверхности тектонических нарушений и т.д. предварительно оконтуриваются с помощью </a:t>
            </a: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каркасных</a:t>
            </a:r>
            <a:r>
              <a:rPr lang="ru-RU" altLang="ru-RU">
                <a:cs typeface="Times New Roman" pitchFamily="16" charset="0"/>
              </a:rPr>
              <a:t> (триангуляционных) моделей поверхностей или замкнутых объемов.</a:t>
            </a:r>
            <a:r>
              <a:rPr lang="ru-RU" altLang="ru-RU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  Каркасные модели могут соединятся друг с другом и вырезаться одна из другой. Например при моделировании карьера необходимо объединить поверхность карьера с топографической поверхностью. </a:t>
            </a:r>
          </a:p>
        </p:txBody>
      </p:sp>
    </p:spTree>
    <p:extLst>
      <p:ext uri="{BB962C8B-B14F-4D97-AF65-F5344CB8AC3E}">
        <p14:creationId xmlns:p14="http://schemas.microsoft.com/office/powerpoint/2010/main" val="110326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84860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/>
              <a:t>  </a:t>
            </a:r>
            <a:r>
              <a:rPr lang="ru-RU" altLang="ru-RU" sz="2200">
                <a:cs typeface="Times New Roman" pitchFamily="16" charset="0"/>
              </a:rPr>
              <a:t>Чаще всего замкнутыми объемами ограничивают рудные тела и зоны. </a:t>
            </a:r>
            <a:endParaRPr lang="ru-RU" altLang="ru-RU" sz="2200"/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200">
                <a:cs typeface="Times New Roman" pitchFamily="16" charset="0"/>
              </a:rPr>
              <a:t>Обычный набор каркасов для модели: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Рудные тела и/или зоны; части зон, разделенные тектоникой</a:t>
            </a:r>
            <a:endParaRPr lang="ru-RU" altLang="ru-RU" sz="220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Специально выделяемые районы месторождения с высокими (или ни</a:t>
            </a:r>
            <a:r>
              <a:rPr lang="ru-RU" altLang="ru-RU" sz="2200">
                <a:solidFill>
                  <a:schemeClr val="tx2"/>
                </a:solidFill>
              </a:rPr>
              <a:t>зк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ими) содержаниям</a:t>
            </a:r>
            <a:r>
              <a:rPr lang="ru-RU" altLang="ru-RU" sz="2200">
                <a:solidFill>
                  <a:schemeClr val="tx2"/>
                </a:solidFill>
              </a:rPr>
              <a:t>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Безрудные зоны внутри рудных тел</a:t>
            </a:r>
            <a:endParaRPr lang="ru-RU" altLang="ru-RU" sz="220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Ограниченные в пространстве объемы литологических разностей пород и т.п.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Подсчетные блоки руды с утвержденными ГКЗ запасами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200">
                <a:solidFill>
                  <a:schemeClr val="tx2"/>
                </a:solidFill>
              </a:rPr>
              <a:t> </a:t>
            </a:r>
            <a:r>
              <a:rPr lang="ru-RU" altLang="ru-RU" sz="2200">
                <a:solidFill>
                  <a:schemeClr val="tx2"/>
                </a:solidFill>
                <a:cs typeface="Times New Roman" pitchFamily="16" charset="0"/>
              </a:rPr>
              <a:t>Подземные горные выработки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2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8001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  </a:t>
            </a:r>
            <a:r>
              <a:rPr lang="ru-RU" altLang="ru-RU">
                <a:cs typeface="Times New Roman" pitchFamily="16" charset="0"/>
              </a:rPr>
              <a:t>Для того, чтобы получить каркасную модель нужно предварительно создать некоторое множество замкнутых 2-мерных или 3-мерных периметров, а затем объединить их в каркас. Плоские периметры могут быть введены дигитайзером или сканером (с последующей векторизацией). Обычно таким образом с геологических планов и разрезов вводятся: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контуры рудных тел, зон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планы подземных горных выработок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cs typeface="Times New Roman" pitchFamily="16" charset="0"/>
              </a:rPr>
              <a:t>• контуры подсчетных блоков и т.д.</a:t>
            </a:r>
            <a:r>
              <a:rPr lang="ru-RU" alt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213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mtClean="0"/>
              <a:t>Последовательность создания </a:t>
            </a:r>
            <a:r>
              <a:rPr lang="en-US" altLang="ru-RU" smtClean="0"/>
              <a:t>3D </a:t>
            </a:r>
            <a:r>
              <a:rPr lang="ru-RU" altLang="ru-RU" smtClean="0"/>
              <a:t>оболочек</a:t>
            </a:r>
          </a:p>
        </p:txBody>
      </p:sp>
      <p:pic>
        <p:nvPicPr>
          <p:cNvPr id="31747" name="Picture 3" descr="D:\Lektor\L3\img\set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25146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D:\Lektor\L3\img\setka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25908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D:\Lektor\L3\img\setk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2971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1000" y="3429000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1) Создание набора сечений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048000" y="44958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2) Соединение сечений между собой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791200" y="5638800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3) Затененное отображение каркасной модели</a:t>
            </a:r>
          </a:p>
        </p:txBody>
      </p:sp>
    </p:spTree>
    <p:extLst>
      <p:ext uri="{BB962C8B-B14F-4D97-AF65-F5344CB8AC3E}">
        <p14:creationId xmlns:p14="http://schemas.microsoft.com/office/powerpoint/2010/main" val="30729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Блочные модели</a:t>
            </a:r>
          </a:p>
        </p:txBody>
      </p:sp>
      <p:pic>
        <p:nvPicPr>
          <p:cNvPr id="32771" name="Picture 3" descr="D:\Lektor\L3\img\bl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37338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495800" y="1905000"/>
            <a:ext cx="44196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/>
              <a:t>  </a:t>
            </a:r>
            <a:r>
              <a:rPr lang="ru-RU" altLang="ru-RU" sz="2200">
                <a:cs typeface="Times New Roman" pitchFamily="16" charset="0"/>
              </a:rPr>
              <a:t>Простейший тип трехмерной модели месторождения - это прямоугол</a:t>
            </a:r>
            <a:r>
              <a:rPr lang="ru-RU" altLang="ru-RU" sz="2200"/>
              <a:t>ь</a:t>
            </a:r>
            <a:r>
              <a:rPr lang="ru-RU" altLang="ru-RU" sz="2200">
                <a:cs typeface="Times New Roman" pitchFamily="16" charset="0"/>
              </a:rPr>
              <a:t>ная пространственная решетка, где каждая ячейка имеет одинако</a:t>
            </a:r>
            <a:r>
              <a:rPr lang="ru-RU" altLang="ru-RU" sz="2200"/>
              <a:t>в</a:t>
            </a:r>
            <a:r>
              <a:rPr lang="ru-RU" altLang="ru-RU" sz="2200">
                <a:cs typeface="Times New Roman" pitchFamily="16" charset="0"/>
              </a:rPr>
              <a:t>ую ориентацию и содержит единственную характеристику для каждой переменной. Это наиболее общий тип модели, используемый в большинстве горных систем, потому что его структура наиболее удобна для эффективного применения в компьютерных расчетах.</a:t>
            </a:r>
            <a:r>
              <a:rPr lang="ru-RU" altLang="ru-RU"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122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3CAF523-83D1-4DA6-BC35-74A64392FA0D}"/>
</file>

<file path=customXml/itemProps2.xml><?xml version="1.0" encoding="utf-8"?>
<ds:datastoreItem xmlns:ds="http://schemas.openxmlformats.org/officeDocument/2006/customXml" ds:itemID="{CED9F377-E219-4F76-9234-55F05D6F6E4B}"/>
</file>

<file path=customXml/itemProps3.xml><?xml version="1.0" encoding="utf-8"?>
<ds:datastoreItem xmlns:ds="http://schemas.openxmlformats.org/officeDocument/2006/customXml" ds:itemID="{F399D695-FE87-462D-80F5-29C0C7B41DD1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965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Модели 3D-объектов в ГИС</vt:lpstr>
      <vt:lpstr>Особенности 3D моделей</vt:lpstr>
      <vt:lpstr>Дополнительные пространственные типы данных в 3D моделях</vt:lpstr>
      <vt:lpstr>Сеточные модели</vt:lpstr>
      <vt:lpstr>Презентация PowerPoint</vt:lpstr>
      <vt:lpstr>Презентация PowerPoint</vt:lpstr>
      <vt:lpstr>Презентация PowerPoint</vt:lpstr>
      <vt:lpstr>Последовательность создания 3D оболочек</vt:lpstr>
      <vt:lpstr>Блочные модели</vt:lpstr>
      <vt:lpstr>Блочные модели (продолжение)</vt:lpstr>
      <vt:lpstr>Способы создания блочных моделей</vt:lpstr>
      <vt:lpstr>Способы создания блочных моделей (продолжение)</vt:lpstr>
      <vt:lpstr>Сплошные объемные тела (solids)</vt:lpstr>
      <vt:lpstr>Булевские (boolean) операции над сплошными объектами</vt:lpstr>
      <vt:lpstr>Булевские операции (продолжение)</vt:lpstr>
      <vt:lpstr>Послойная организация модели</vt:lpstr>
      <vt:lpstr>Презентация PowerPoint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3D-объектов в ГИС</dc:title>
  <dc:creator>XTreme.ws</dc:creator>
  <cp:lastModifiedBy>XTreme.ws</cp:lastModifiedBy>
  <cp:revision>1</cp:revision>
  <dcterms:created xsi:type="dcterms:W3CDTF">2013-11-08T16:39:59Z</dcterms:created>
  <dcterms:modified xsi:type="dcterms:W3CDTF">2013-11-08T16:41:22Z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