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84" r:id="rId4"/>
    <p:sldId id="289" r:id="rId5"/>
    <p:sldId id="287" r:id="rId6"/>
    <p:sldId id="299" r:id="rId7"/>
    <p:sldId id="275" r:id="rId8"/>
    <p:sldId id="271" r:id="rId9"/>
    <p:sldId id="272" r:id="rId10"/>
    <p:sldId id="290" r:id="rId11"/>
    <p:sldId id="277" r:id="rId12"/>
    <p:sldId id="291" r:id="rId13"/>
    <p:sldId id="292" r:id="rId14"/>
    <p:sldId id="293" r:id="rId15"/>
    <p:sldId id="294" r:id="rId16"/>
    <p:sldId id="295" r:id="rId17"/>
    <p:sldId id="300" r:id="rId18"/>
    <p:sldId id="296" r:id="rId19"/>
    <p:sldId id="297" r:id="rId20"/>
    <p:sldId id="276" r:id="rId21"/>
    <p:sldId id="298" r:id="rId22"/>
    <p:sldId id="30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553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7" d="100"/>
          <a:sy n="107" d="100"/>
        </p:scale>
        <p:origin x="-17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E0B020-119A-4F52-86FB-2CE46D5037D3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B68C9-23DC-4139-A8B9-AAB7517C8D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D7DD56-CC50-4532-A268-0C17986D3169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8E94D-647E-4603-8F00-A3205408C5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0B16FD-1F85-4FEF-8453-970456515BEA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C482E-FBCD-44CC-B167-C2FEA53938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5BF1F-3468-4E32-94EA-ED6E64303287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E5CAD-26AE-4657-A130-C1669BF931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57EE84-2571-414C-B72F-5E5546745A05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DA9BA-DBA8-48C7-852D-670B7B43BF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2A62-6A94-4F42-AE77-9F1210CE5109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43CD1-8F92-4B01-A785-CE35E2680E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C503A-9ECF-4DA5-89E5-91554464F027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CD710-9237-4E2C-998F-E92E6A9F6C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69421-408D-448C-9D05-814E0E58E6D3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BB133-5D9A-4800-8C5D-2D8C149620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B5A9B-0A39-4778-B617-FAA6BB69C37F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51AA8-E553-4C58-BCE3-84B4AD4785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58D1D-E25C-4DA2-8AC5-4462C4C87331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24A69-8217-4808-B8B0-973F9ACC97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304CB-D213-4E3E-8D7E-F9B74EE83919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97AA2-564A-4780-90EB-3851607760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56C8A3-9A3F-491C-B68C-0036B7C9C49B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79FAD14-B3D9-48A1-A04D-1120E29E64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soft.ru/about/news/detail.php?ID=1802&amp;SID=262" TargetMode="External"/><Relationship Id="rId2" Type="http://schemas.openxmlformats.org/officeDocument/2006/relationships/hyperlink" Target="http://wiki.ya1.ru/index.php/G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w-geo.ru/?a=1&amp;b=5" TargetMode="External"/><Relationship Id="rId4" Type="http://schemas.openxmlformats.org/officeDocument/2006/relationships/hyperlink" Target="http://www.bseu.by/ffbd/gis/lekcii/lekcii.ht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3500430" y="142852"/>
            <a:ext cx="5286412" cy="2214578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ru-RU" sz="4000" b="1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ГИС </a:t>
            </a: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4000" b="1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современной картографии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072074"/>
            <a:ext cx="4500594" cy="1500198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>
              <a:defRPr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по ГИС-технологиям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15975"/>
            <a:ext cx="2044700" cy="133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354138"/>
            <a:ext cx="2447925" cy="156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714500"/>
            <a:ext cx="2736850" cy="174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2146300"/>
            <a:ext cx="2952750" cy="1893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649538"/>
            <a:ext cx="3455988" cy="226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3297238"/>
            <a:ext cx="3960813" cy="2532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383212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ГИС - универсальная система с множеством функциональных возможностей: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Формирование любые сочетаний слоев.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Просмотр сквозь слои, что упрощает визуальную корреляцию.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«Совмещение» любой тематической карты со структурной поверхностью.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Визуализация любых объектов и данных в 3D пространстве.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Щелчком мыши получить характеристики любых слоев в любой точке.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Произведение математических и статистических расчетов по любым данным, загруженным в ГИС.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Дополнение и корректировка любых данных, загруженных в ГИС.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Загрузка своих данных, любого порядка и сложности.</a:t>
            </a:r>
          </a:p>
          <a:p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874712"/>
          </a:xfrm>
        </p:spPr>
        <p:txBody>
          <a:bodyPr>
            <a:noAutofit/>
          </a:bodyPr>
          <a:lstStyle/>
          <a:p>
            <a:pPr lvl="1" algn="ctr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Возможности ГИС технологий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42888" y="1428750"/>
            <a:ext cx="6329362" cy="5026025"/>
          </a:xfrm>
        </p:spPr>
        <p:txBody>
          <a:bodyPr/>
          <a:lstStyle/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Трехмерная модель местности в ГИС является полноценной трехмерной картой, которая позволяет выбирать объекты на модели с целью запроса информации об объекте, редактировать их внешний вид и характеристики. </a:t>
            </a:r>
          </a:p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Создание трехмерной модели не требует длительной подготовки, достаточно иметь двухмерную карту и матрицу высот. </a:t>
            </a:r>
          </a:p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Типовые трехмерные модели содержат поверхность рельефа местности, строения, объекты дорожной сети, трубопроводы, колодцы, светофоры, объекты растительности, гидрографии и другие объекты простой формы.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Трехмерная модель местности в ГИС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:\Documents and Settings\Alёnka91\Мои документы\реф\3d_arcg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28938"/>
            <a:ext cx="20669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H:\Documents and Settings\Alёnka91\Мои документы\реф\railroad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1214438"/>
            <a:ext cx="21145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H:\Documents and Settings\Alёnka91\Мои документы\реф\Новая папка\military3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00563"/>
            <a:ext cx="20716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26025"/>
          </a:xfrm>
        </p:spPr>
        <p:txBody>
          <a:bodyPr/>
          <a:lstStyle/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Длительное время картографические данные служили основным источником данных для пространственных баз данных и в том числе для геоинформационных систем.</a:t>
            </a:r>
          </a:p>
          <a:p>
            <a:pPr algn="just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Карта как информационный носитель выполняет две функции:</a:t>
            </a:r>
          </a:p>
          <a:p>
            <a:pPr marL="522287" indent="-457200" algn="just">
              <a:buFont typeface="+mj-lt"/>
              <a:buAutoNum type="arabicParenR"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позиционную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(дает информацию о точном расположении объекта, о его размерах);</a:t>
            </a:r>
          </a:p>
          <a:p>
            <a:pPr marL="522287" indent="-457200" algn="just">
              <a:buFont typeface="+mj-lt"/>
              <a:buAutoNum type="arabicParenR"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атрибутивную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(информирует о типе, виде, классе объекта, показывает топологические свойств объектов, их отношений и т.п.).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089025"/>
          </a:xfrm>
        </p:spPr>
        <p:txBody>
          <a:bodyPr>
            <a:normAutofit fontScale="90000"/>
          </a:bodyPr>
          <a:lstStyle/>
          <a:p>
            <a:pPr lvl="1" algn="ctr">
              <a:defRPr/>
            </a:pPr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Традиционная картография и геоинформационные системы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6763" y="4149725"/>
            <a:ext cx="3122612" cy="24352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</p:pic>
      <p:sp>
        <p:nvSpPr>
          <p:cNvPr id="19461" name="AutoShape 1039"/>
          <p:cNvSpPr>
            <a:spLocks noChangeArrowheads="1"/>
          </p:cNvSpPr>
          <p:nvPr/>
        </p:nvSpPr>
        <p:spPr bwMode="auto">
          <a:xfrm>
            <a:off x="2722563" y="5883275"/>
            <a:ext cx="992187" cy="403225"/>
          </a:xfrm>
          <a:prstGeom prst="wedgeRectCallout">
            <a:avLst>
              <a:gd name="adj1" fmla="val 39731"/>
              <a:gd name="adj2" fmla="val -165625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Топографическая карта</a:t>
            </a:r>
          </a:p>
        </p:txBody>
      </p:sp>
      <p:sp>
        <p:nvSpPr>
          <p:cNvPr id="19462" name="AutoShape 1040"/>
          <p:cNvSpPr>
            <a:spLocks noChangeArrowheads="1"/>
          </p:cNvSpPr>
          <p:nvPr/>
        </p:nvSpPr>
        <p:spPr bwMode="auto">
          <a:xfrm>
            <a:off x="4603749" y="6308725"/>
            <a:ext cx="993775" cy="390525"/>
          </a:xfrm>
          <a:prstGeom prst="wedgeRectCallout">
            <a:avLst>
              <a:gd name="adj1" fmla="val 22319"/>
              <a:gd name="adj2" fmla="val -162500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Морская карта</a:t>
            </a:r>
          </a:p>
        </p:txBody>
      </p:sp>
      <p:sp>
        <p:nvSpPr>
          <p:cNvPr id="19463" name="AutoShape 1041"/>
          <p:cNvSpPr>
            <a:spLocks noChangeArrowheads="1"/>
          </p:cNvSpPr>
          <p:nvPr/>
        </p:nvSpPr>
        <p:spPr bwMode="auto">
          <a:xfrm>
            <a:off x="4243388" y="4221163"/>
            <a:ext cx="1598612" cy="576262"/>
          </a:xfrm>
          <a:prstGeom prst="wedgeRectCallout">
            <a:avLst>
              <a:gd name="adj1" fmla="val 55231"/>
              <a:gd name="adj2" fmla="val 133931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 ДЗЗ</a:t>
            </a:r>
          </a:p>
          <a:p>
            <a:pPr algn="ctr" eaLnBrk="1" hangingPunct="1"/>
            <a:r>
              <a:rPr lang="ru-RU" altLang="ru-RU" sz="11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(фрагмент космического снимка</a:t>
            </a:r>
            <a:r>
              <a:rPr lang="ru-RU" alt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2493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7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Вид ГИС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Охват территории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Масштабы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7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Глобальные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5×10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км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1:1000000−1:100000000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7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Национальные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−10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км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1:1000000−1:10000000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7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Региональные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−10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км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1:100000−1:2500000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7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Муниципальные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км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1:1000−1:50000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9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Локальные (заповедники, национальные парки и др.)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−10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км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1:1000−1:100000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803275"/>
          </a:xfrm>
        </p:spPr>
        <p:txBody>
          <a:bodyPr/>
          <a:lstStyle/>
          <a:p>
            <a:pPr lvl="1" algn="ctr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Территориальные уровни ГИС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3" name="TextBox 5"/>
          <p:cNvSpPr txBox="1">
            <a:spLocks noChangeArrowheads="1"/>
          </p:cNvSpPr>
          <p:nvPr/>
        </p:nvSpPr>
        <p:spPr bwMode="auto">
          <a:xfrm>
            <a:off x="428625" y="3857625"/>
            <a:ext cx="82867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	ГИС подразделяют и по проблемной ориентации (тематике). Созданы специализированные </a:t>
            </a:r>
            <a:r>
              <a:rPr lang="ru-RU" altLang="ru-RU" sz="2000" i="1">
                <a:latin typeface="Times New Roman" pitchFamily="18" charset="0"/>
                <a:cs typeface="Times New Roman" pitchFamily="18" charset="0"/>
              </a:rPr>
              <a:t>земельные информационные системы (ЗИС), кадастровые (КИС), экологические (ЭГИС), учебные, морские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и многие иные системы. Одни из наиболее распространенных в географии – </a:t>
            </a:r>
            <a:r>
              <a:rPr lang="ru-RU" altLang="ru-RU" sz="2000" i="1">
                <a:latin typeface="Times New Roman" pitchFamily="18" charset="0"/>
                <a:cs typeface="Times New Roman" pitchFamily="18" charset="0"/>
              </a:rPr>
              <a:t>ГИС ресурсного типа.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3337"/>
          </a:xfrm>
        </p:spPr>
        <p:txBody>
          <a:bodyPr/>
          <a:lstStyle/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Взаимодействие геоинформатики и картографии стало основой для формирования нового направления - 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геоинформационного картографирования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, суть которого составляет автоматизированное информационно-картографическое моделирование природных и социально-экономических геосистем на основе ГИС и баз знаний.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Четкая целевая установка и преимущественно прикладной характер - вот, пожалуй, наиболее важные отличительные черты геоинформационного картографирования. Согласно подсчетам, до 80% карт, составляемых с помощью ГИС, носят оценочный или прогнозный характер либо отражают то или иное целевое районирование территории.</a:t>
            </a:r>
          </a:p>
          <a:p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60462"/>
          </a:xfrm>
        </p:spPr>
        <p:txBody>
          <a:bodyPr>
            <a:normAutofit fontScale="90000"/>
          </a:bodyPr>
          <a:lstStyle/>
          <a:p>
            <a:pPr lvl="1" algn="ctr">
              <a:defRPr/>
            </a:pPr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Геоинформационное картографирование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4581525"/>
            <a:ext cx="27844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73700"/>
          </a:xfrm>
        </p:spPr>
        <p:txBody>
          <a:bodyPr/>
          <a:lstStyle/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ГИС-технологии породили еще одно направление - 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оперативное картографирование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, то есть создание и использование карт в реальном или близком к реальному масштабе времени для быстрого (своевременного) информирования пользователей и воздействия на ход процесса. 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Оперативные карты предназначаются для инвентаризации объектов, предупреждения (сигнализации) о неблагоприятных или опасных процессах, слежения за их развитием, составления рекомендаций и прогнозов, выбора вариантов контроля, стабилизации или изменения хода процесса в самых разных сферах - от экологических ситуаций до политических событий. </a:t>
            </a:r>
          </a:p>
          <a:p>
            <a:pPr algn="just"/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712787"/>
          </a:xfrm>
        </p:spPr>
        <p:txBody>
          <a:bodyPr>
            <a:normAutofit fontScale="90000"/>
          </a:bodyPr>
          <a:lstStyle/>
          <a:p>
            <a:pPr lvl="1" algn="ctr">
              <a:defRPr/>
            </a:pPr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Оперативное картографирование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2735263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4643438" y="6308725"/>
            <a:ext cx="424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i="1">
                <a:latin typeface="Times New Roman" pitchFamily="18" charset="0"/>
                <a:cs typeface="Times New Roman" pitchFamily="18" charset="0"/>
              </a:rPr>
              <a:t>Оперативное картографирование снежного покрова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454650"/>
          </a:xfrm>
        </p:spPr>
        <p:txBody>
          <a:bodyPr/>
          <a:lstStyle/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Огромные возможности и порой неожиданные эффекты дают 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картографические анимации (мультипликации).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Это особые динамические последовательности карт-кадров, создающие при демонстрации эффект движения.</a:t>
            </a:r>
          </a:p>
          <a:p>
            <a:pPr algn="just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Разнообразные модули анимационных программ обеспечивают: </a:t>
            </a:r>
          </a:p>
          <a:p>
            <a:pPr algn="just">
              <a:buFont typeface="Arial" charset="0"/>
              <a:buChar char="•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перемещение картографического изображения по экрану;</a:t>
            </a:r>
          </a:p>
          <a:p>
            <a:pPr algn="just">
              <a:buFont typeface="Arial" charset="0"/>
              <a:buChar char="•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мультипликационную смену карт-кадров или трехмерных изображений, диаграмм;</a:t>
            </a:r>
          </a:p>
          <a:p>
            <a:pPr algn="just">
              <a:buFont typeface="Arial" charset="0"/>
              <a:buChar char="•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изменение вида элементов содержания (объектов, знаков), их размеров, ориентации, мигание знаков и др.; </a:t>
            </a:r>
          </a:p>
          <a:p>
            <a:pPr algn="just">
              <a:buFont typeface="Arial" charset="0"/>
              <a:buChar char="•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панорамирование, изменения проекции и перспективы, вращение трехмерных изображений;</a:t>
            </a:r>
          </a:p>
          <a:p>
            <a:pPr algn="just">
              <a:buFont typeface="Arial" charset="0"/>
              <a:buChar char="•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масштабирование (зуммирование) изображения или его части, использование эффекта «наплыва» или удаления объекта;</a:t>
            </a:r>
          </a:p>
          <a:p>
            <a:pPr algn="just">
              <a:buFont typeface="Arial" charset="0"/>
              <a:buChar char="•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создание эффекта движения над картой («облет» территории), в том числе с разной скоростью и др.</a:t>
            </a:r>
          </a:p>
          <a:p>
            <a:pPr algn="just"/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731837"/>
          </a:xfrm>
        </p:spPr>
        <p:txBody>
          <a:bodyPr/>
          <a:lstStyle/>
          <a:p>
            <a:pPr lvl="1" algn="ctr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Картографические анимации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 descr="C:\Учеба\Картография\картография реферат\osadki_euro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341438"/>
            <a:ext cx="7032625" cy="4570412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Анимация прогноза погоды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73700"/>
          </a:xfrm>
        </p:spPr>
        <p:txBody>
          <a:bodyPr/>
          <a:lstStyle/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Дальнейшее развитие геоинформационных технологий привело к созданию изображений, сочетающих свойства карты, перспективного снимка, блок-диаграммы и компьютерной анимации. Такие изображения получили название 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виртуальных. 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 машинной графике визуализация виртуальной реальности предполагает, прежде всего, применение эффектов трехмерности и анимации. Именно они создают иллюзию присутствия в реальном пространстве и возможности интерактивного взаимодействия с ним.</a:t>
            </a:r>
          </a:p>
          <a:p>
            <a:pPr algn="just"/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712787"/>
          </a:xfrm>
        </p:spPr>
        <p:txBody>
          <a:bodyPr>
            <a:normAutofit fontScale="90000"/>
          </a:bodyPr>
          <a:lstStyle/>
          <a:p>
            <a:pPr lvl="1" algn="ctr">
              <a:defRPr/>
            </a:pPr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Виртуальное картографирование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716338"/>
            <a:ext cx="5614987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107950" y="836613"/>
            <a:ext cx="5616575" cy="5618162"/>
          </a:xfrm>
        </p:spPr>
        <p:txBody>
          <a:bodyPr/>
          <a:lstStyle/>
          <a:p>
            <a:pPr algn="just"/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Электронные атласы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– это удачная альтернатива бумажным. Они позволяют значительно сократить сроки составления, использовать в качестве носителей компакт-диски, применить анимации и мультимедийные средства. Такие атласы содержат карты высокого качества, имеют дружественный интерфейс и обычно снабжены хорошими справочно-поисковыми системами.</a:t>
            </a:r>
          </a:p>
          <a:p>
            <a:pPr algn="just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Типы электронных атласов:</a:t>
            </a:r>
          </a:p>
          <a:p>
            <a:pPr algn="just">
              <a:buFont typeface="Arial" charset="0"/>
              <a:buChar char="•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атласы только для визуального просмотра («перелистывания»),  вьюерные атласы;</a:t>
            </a:r>
          </a:p>
          <a:p>
            <a:pPr algn="just">
              <a:buFont typeface="Arial" charset="0"/>
              <a:buChar char="•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«интерактивные атласы»</a:t>
            </a:r>
          </a:p>
          <a:p>
            <a:pPr algn="just">
              <a:buFont typeface="Arial" charset="0"/>
              <a:buChar char="•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«аналитические атласы»</a:t>
            </a:r>
          </a:p>
          <a:p>
            <a:pPr algn="just">
              <a:buFont typeface="Arial" charset="0"/>
              <a:buChar char="•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атласы, размещенные в компьютерных телекоммуникационных сетях, например Интернет-атласы. </a:t>
            </a:r>
          </a:p>
          <a:p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568325"/>
          </a:xfrm>
        </p:spPr>
        <p:txBody>
          <a:bodyPr>
            <a:noAutofit/>
          </a:bodyPr>
          <a:lstStyle/>
          <a:p>
            <a:pPr lvl="1" algn="ctr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Электронные атласы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81075"/>
            <a:ext cx="28575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6300788" y="4941888"/>
            <a:ext cx="23034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i="1">
                <a:latin typeface="Times New Roman" pitchFamily="18" charset="0"/>
                <a:cs typeface="Times New Roman" pitchFamily="18" charset="0"/>
              </a:rPr>
              <a:t>Комплексный электронный атлас мира "Наша Земля"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5311775"/>
          </a:xfrm>
        </p:spPr>
        <p:txBody>
          <a:bodyPr/>
          <a:lstStyle/>
          <a:p>
            <a:pPr algn="just" eaLnBrk="1" hangingPunct="1"/>
            <a:r>
              <a:rPr lang="ru-RU" altLang="ru-RU" sz="2000" b="1" i="1" smtClean="0">
                <a:latin typeface="Times New Roman" pitchFamily="18" charset="0"/>
                <a:cs typeface="Times New Roman" pitchFamily="18" charset="0"/>
              </a:rPr>
              <a:t>Географическая информационная система (ГИС)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определяется как современная компьютерная технология для картографирования и анализа объектов реального мира, а также событий, происходящих на нашей планете, в нашей жизни и деятельности, обеспечивающая сбор, хранение, обработку, доступ и отображение информации любого вида.</a:t>
            </a:r>
          </a:p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Научные, технические, технологические и прикладные аспекты проектирования, создания и использования ГИС изучаются 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геоинформатикой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5" descr="H:\Documents and Settings\Alёnka91\Мои документы\реф\Новая папка\ImageG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727450"/>
            <a:ext cx="4119563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500063" y="857250"/>
            <a:ext cx="8229600" cy="5454650"/>
          </a:xfrm>
        </p:spPr>
        <p:txBody>
          <a:bodyPr/>
          <a:lstStyle/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 обозримом будущем перспективы развития картографии в науках о Земле связываются прежде всего и почти целиком с геоинформационным картографированием. Внедрение электронных технологий "означает конец трехсотлетнего периода картографического черчения и издания печатной картографической продукции". 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Сегодня новые карты и атласы уже не пахнут типографской краской, а подмигивают с экрана яркими огоньками значков и меняют окраску в зависимости от нашего желания и настроения. Возможно, недалеко то время, когда картографические голограммы создадут полную иллюзию реальной местности, а пейзажные компьютерные модели сведут на нет различия между картой и живописным полотном.</a:t>
            </a:r>
          </a:p>
          <a:p>
            <a:pPr algn="just" eaLnBrk="1" hangingPunct="1"/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"/>
          <a:stretch>
            <a:fillRect/>
          </a:stretch>
        </p:blipFill>
        <p:spPr bwMode="auto">
          <a:xfrm>
            <a:off x="3276600" y="4724400"/>
            <a:ext cx="28956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618162"/>
          </a:xfrm>
        </p:spPr>
        <p:txBody>
          <a:bodyPr/>
          <a:lstStyle/>
          <a:p>
            <a:pPr marL="522287" indent="-457200" algn="just">
              <a:buFont typeface="+mj-lt"/>
              <a:buAutoNum type="arabicPeriod"/>
              <a:defRPr/>
            </a:pPr>
            <a:r>
              <a:rPr lang="ru-RU" sz="2000" u="sng" dirty="0" smtClean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http://wiki.ya1.ru/index.php/GIS</a:t>
            </a:r>
            <a:endParaRPr lang="ru-RU" sz="2000" dirty="0" smtClean="0">
              <a:solidFill>
                <a:srgbClr val="FFC000"/>
              </a:solidFill>
              <a:uFill>
                <a:solidFill>
                  <a:srgbClr val="FFC00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522287" indent="-457200" algn="just">
              <a:buFont typeface="+mj-lt"/>
              <a:buAutoNum type="arabicPeriod"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Берлянт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А.М. Геоинформационное картографирование. - М.: Изд-во Московского университета, 1997. - 64 с.</a:t>
            </a:r>
          </a:p>
          <a:p>
            <a:pPr marL="522287" indent="-457200" algn="just">
              <a:buFont typeface="+mj-lt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Взаимодействие картографии и геоинформатики. Под ред.А.М.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Берлянта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О.Р. Мусина. - М.: Научный мир, 2000. - 192 с.</a:t>
            </a:r>
          </a:p>
          <a:p>
            <a:pPr marL="522287" indent="-457200" algn="just">
              <a:buFont typeface="+mj-lt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Мерс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Майк Н. Географические информационные системы. Основы.: пер.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- М.: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Дата+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1999.</a:t>
            </a:r>
          </a:p>
          <a:p>
            <a:pPr marL="522287" indent="-457200" algn="just">
              <a:buFont typeface="+mj-lt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Королев Ю.А. Общая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геоинформатика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- М.: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Дата+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2001.</a:t>
            </a:r>
          </a:p>
          <a:p>
            <a:pPr marL="522287" indent="-457200" algn="just">
              <a:buFont typeface="+mj-lt"/>
              <a:buAutoNum type="arabicPeriod"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Салищев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К.А. Картоведение. - М.: Изд-во Московского университета, 1976. - 438 с.</a:t>
            </a:r>
          </a:p>
          <a:p>
            <a:pPr marL="522287" indent="-457200" algn="just">
              <a:buFont typeface="+mj-lt"/>
              <a:buAutoNum type="arabicPeriod"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Сербенюк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С.Н. Картография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геоинформатика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их взаимодействие. - М.: МГУ, 1990.</a:t>
            </a:r>
          </a:p>
          <a:p>
            <a:pPr marL="522287" indent="-457200" algn="just">
              <a:buFont typeface="+mj-lt"/>
              <a:buAutoNum type="arabicPeriod"/>
              <a:defRPr/>
            </a:pPr>
            <a:r>
              <a:rPr lang="ru-RU" sz="2000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  <a:hlinkClick r:id="rId3"/>
              </a:rPr>
              <a:t>http://www.pmsoft.ru/about/news/detail.php?ID=1802&amp;SID=262</a:t>
            </a:r>
            <a:endParaRPr lang="ru-RU" sz="2000" dirty="0" smtClean="0">
              <a:uFill>
                <a:solidFill>
                  <a:srgbClr val="FFC00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522287" indent="-457200" algn="just">
              <a:buFont typeface="+mj-lt"/>
              <a:buAutoNum type="arabicPeriod"/>
              <a:defRPr/>
            </a:pPr>
            <a:r>
              <a:rPr lang="ru-RU" sz="2000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  <a:hlinkClick r:id="rId4"/>
              </a:rPr>
              <a:t>http://www.bseu.by/ffbd/gis/lekcii/lekcii.htm</a:t>
            </a:r>
            <a:endParaRPr lang="ru-RU" sz="2000" dirty="0" smtClean="0">
              <a:uFill>
                <a:solidFill>
                  <a:srgbClr val="FFC00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522287" indent="-457200" algn="just">
              <a:buFont typeface="+mj-lt"/>
              <a:buAutoNum type="arabicPeriod"/>
              <a:defRPr/>
            </a:pPr>
            <a:r>
              <a:rPr lang="ru-RU" sz="2000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  <a:hlinkClick r:id="rId5"/>
              </a:rPr>
              <a:t>http://www.nw-geo.ru/?a=1&amp;b=5</a:t>
            </a:r>
            <a:endParaRPr lang="ru-RU" sz="2000" dirty="0" smtClean="0">
              <a:uFill>
                <a:solidFill>
                  <a:srgbClr val="FFC00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04052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7281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4" descr="H:\Documents and Settings\Alёnka91\Мои документы\реф\Новая папка\geo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33600"/>
            <a:ext cx="570706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42875" y="3643313"/>
            <a:ext cx="8715375" cy="26685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ГИС хранит информацию о реальном мире в виде набора тематических слоев, которые объединены на основе географического положения. 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Типы данных возможны в двух различных представлениях: векторных и растровых. И если 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растровое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- это отсканированная карта или картинка, то 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векторное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представление хранит информацию о предметах в виде наборов координат. 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Послойное представление пространственных объектов в ГИС имеет прямые аналогии с поэлементным разделением тематического и общегеографического содержания карт.</a:t>
            </a:r>
          </a:p>
          <a:p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31837"/>
          </a:xfrm>
        </p:spPr>
        <p:txBody>
          <a:bodyPr>
            <a:noAutofit/>
          </a:bodyPr>
          <a:lstStyle/>
          <a:p>
            <a:pPr lvl="1" algn="ctr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работает ГИС? 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5" descr="H:\Documents and Settings\Alёnka91\Мои документы\реф\Новая папка\g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798513"/>
            <a:ext cx="3071813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3" r="5963" b="7372"/>
          <a:stretch>
            <a:fillRect/>
          </a:stretch>
        </p:blipFill>
        <p:spPr bwMode="auto">
          <a:xfrm>
            <a:off x="179388" y="787400"/>
            <a:ext cx="2879725" cy="175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9" r="5902" b="7289"/>
          <a:stretch>
            <a:fillRect/>
          </a:stretch>
        </p:blipFill>
        <p:spPr bwMode="auto">
          <a:xfrm>
            <a:off x="179388" y="2781300"/>
            <a:ext cx="2879725" cy="188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3" r="36494" b="15532"/>
          <a:stretch>
            <a:fillRect/>
          </a:stretch>
        </p:blipFill>
        <p:spPr bwMode="auto">
          <a:xfrm>
            <a:off x="5867400" y="742950"/>
            <a:ext cx="2879725" cy="182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30" descr="UPV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25750"/>
            <a:ext cx="2879725" cy="180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68863"/>
            <a:ext cx="2879725" cy="1757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 b="14153"/>
          <a:stretch>
            <a:fillRect/>
          </a:stretch>
        </p:blipFill>
        <p:spPr bwMode="auto">
          <a:xfrm>
            <a:off x="5867400" y="4852988"/>
            <a:ext cx="2879725" cy="1741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9" name="Rectangle 35"/>
          <p:cNvSpPr>
            <a:spLocks noChangeArrowheads="1"/>
          </p:cNvSpPr>
          <p:nvPr/>
        </p:nvSpPr>
        <p:spPr bwMode="auto">
          <a:xfrm flipH="1"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Структура данных в ГИС </a:t>
            </a:r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2843213" y="850900"/>
            <a:ext cx="2089150" cy="792163"/>
          </a:xfrm>
          <a:prstGeom prst="wedgeRoundRectCallout">
            <a:avLst>
              <a:gd name="adj1" fmla="val -69907"/>
              <a:gd name="adj2" fmla="val 95292"/>
              <a:gd name="adj3" fmla="val 1666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0000"/>
                </a:solidFill>
              </a:rPr>
              <a:t>Векторные карты, соответствующие разграфке</a:t>
            </a:r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2843213" y="2708275"/>
            <a:ext cx="2089150" cy="574675"/>
          </a:xfrm>
          <a:prstGeom prst="wedgeRoundRectCallout">
            <a:avLst>
              <a:gd name="adj1" fmla="val -62236"/>
              <a:gd name="adj2" fmla="val 131769"/>
              <a:gd name="adj3" fmla="val 1666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0000"/>
                </a:solidFill>
              </a:rPr>
              <a:t>Пользовательские векторные карты</a:t>
            </a:r>
          </a:p>
        </p:txBody>
      </p:sp>
      <p:sp>
        <p:nvSpPr>
          <p:cNvPr id="6182" name="AutoShape 38"/>
          <p:cNvSpPr>
            <a:spLocks noChangeArrowheads="1"/>
          </p:cNvSpPr>
          <p:nvPr/>
        </p:nvSpPr>
        <p:spPr bwMode="auto">
          <a:xfrm>
            <a:off x="2916238" y="4724400"/>
            <a:ext cx="2089150" cy="503238"/>
          </a:xfrm>
          <a:prstGeom prst="wedgeRoundRectCallout">
            <a:avLst>
              <a:gd name="adj1" fmla="val -62537"/>
              <a:gd name="adj2" fmla="val 136120"/>
              <a:gd name="adj3" fmla="val 1666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0000"/>
                </a:solidFill>
              </a:rPr>
              <a:t>Растровые карты</a:t>
            </a:r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3924300" y="1714500"/>
            <a:ext cx="2089150" cy="576263"/>
          </a:xfrm>
          <a:prstGeom prst="wedgeRoundRectCallout">
            <a:avLst>
              <a:gd name="adj1" fmla="val 63755"/>
              <a:gd name="adj2" fmla="val 94630"/>
              <a:gd name="adj3" fmla="val 1666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0000"/>
                </a:solidFill>
              </a:rPr>
              <a:t>Матрицы высот рельефа</a:t>
            </a:r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3924300" y="3500438"/>
            <a:ext cx="2089150" cy="576262"/>
          </a:xfrm>
          <a:prstGeom prst="wedgeRoundRectCallout">
            <a:avLst>
              <a:gd name="adj1" fmla="val 66259"/>
              <a:gd name="adj2" fmla="val 113912"/>
              <a:gd name="adj3" fmla="val 1666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0000"/>
                </a:solidFill>
              </a:rPr>
              <a:t>Матрицы и растры качеств</a:t>
            </a:r>
          </a:p>
        </p:txBody>
      </p:sp>
      <p:sp>
        <p:nvSpPr>
          <p:cNvPr id="6185" name="AutoShape 41"/>
          <p:cNvSpPr>
            <a:spLocks noChangeArrowheads="1"/>
          </p:cNvSpPr>
          <p:nvPr/>
        </p:nvSpPr>
        <p:spPr bwMode="auto">
          <a:xfrm>
            <a:off x="3924300" y="5373688"/>
            <a:ext cx="2089150" cy="792162"/>
          </a:xfrm>
          <a:prstGeom prst="wedgeRoundRectCallout">
            <a:avLst>
              <a:gd name="adj1" fmla="val 64134"/>
              <a:gd name="adj2" fmla="val 88477"/>
              <a:gd name="adj3" fmla="val 1666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0000"/>
                </a:solidFill>
              </a:rPr>
              <a:t>Аэро- и космические фотоснимки и фотодокументы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0" grpId="0" animBg="1" autoUpdateAnimBg="0"/>
      <p:bldP spid="6181" grpId="0" animBg="1" autoUpdateAnimBg="0"/>
      <p:bldP spid="6182" grpId="0" animBg="1" autoUpdateAnimBg="0"/>
      <p:bldP spid="6183" grpId="0" animBg="1" autoUpdateAnimBg="0"/>
      <p:bldP spid="6184" grpId="0" animBg="1" autoUpdateAnimBg="0"/>
      <p:bldP spid="618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83212"/>
          </a:xfrm>
        </p:spPr>
        <p:txBody>
          <a:bodyPr/>
          <a:lstStyle/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Картам в ГИС отведено особое место. Он начинается с создания базы данных. В качестве источника получения исходных данных можно пользоваться оцифровкой обычных бумажных карт.  На основе картографических баз данных можно создавать карты на любую территорию, любого масштаба, с нужной нагрузкой, с ее выделением и отображением требуемыми символами. В любое время база данных может пополняться новыми данными, а имеющиеся в ней данные можно корректировать по мере необходимости. </a:t>
            </a:r>
          </a:p>
          <a:p>
            <a:pPr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318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FFC000"/>
                </a:solidFill>
                <a:latin typeface="Times New Roman" charset="0"/>
                <a:cs typeface="Times New Roman" charset="0"/>
              </a:rPr>
              <a:t>Создание карт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2292" name="Picture 2" descr="H:\Documents and Settings\Alёnka91\Мои документы\реф\Новая папка\Gi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330575"/>
            <a:ext cx="34004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6026150"/>
          </a:xfrm>
        </p:spPr>
        <p:txBody>
          <a:bodyPr/>
          <a:lstStyle/>
          <a:p>
            <a:pPr algn="just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ГИС общего назначения обычно выполняет пять процедур (задач) с данными: </a:t>
            </a:r>
          </a:p>
          <a:p>
            <a:pPr algn="just">
              <a:buFont typeface="Arial" charset="0"/>
              <a:buChar char="•"/>
            </a:pPr>
            <a:r>
              <a:rPr lang="ru-RU" altLang="ru-RU" sz="20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Ввод.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Для использования ГИС данные должны быть преобразованы в подходящий цифровой формат. </a:t>
            </a:r>
          </a:p>
          <a:p>
            <a:pPr algn="just">
              <a:buFont typeface="Arial" charset="0"/>
              <a:buChar char="•"/>
            </a:pPr>
            <a:r>
              <a:rPr lang="ru-RU" altLang="ru-RU" sz="20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Манипулирование.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Часто для выполнения конкретных проектов необходимо дополнительно видоизменить имеющиеся данные в соответствии с требованиями вашей системы. ГИС-технология предоставляет различные способы манипулирования пространственными данными, необходимые для конкретных задач.</a:t>
            </a:r>
          </a:p>
          <a:p>
            <a:pPr algn="just">
              <a:buFont typeface="Arial" charset="0"/>
              <a:buChar char="•"/>
            </a:pPr>
            <a:r>
              <a:rPr lang="ru-RU" altLang="ru-RU" sz="20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Управление.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 небольших проектах информация может храниться в виде обычных файлов, но при увеличении ее объема и росте числа пользователей для хранения и управления данными эффективнее применять системы управления базами данных (СУБД).</a:t>
            </a:r>
          </a:p>
          <a:p>
            <a:pPr algn="just">
              <a:buFont typeface="Arial" charset="0"/>
              <a:buChar char="•"/>
            </a:pPr>
            <a:r>
              <a:rPr lang="ru-RU" altLang="ru-RU" sz="20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Запрос-анализ.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Используя ГИС, становится очень просто получить ответы на такие вопросы, как: "Что будет, если…".</a:t>
            </a:r>
          </a:p>
          <a:p>
            <a:pPr algn="just">
              <a:buFont typeface="Arial" charset="0"/>
              <a:buChar char="•"/>
            </a:pPr>
            <a:r>
              <a:rPr lang="ru-RU" altLang="ru-RU" sz="20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Визуализация.</a:t>
            </a:r>
            <a:r>
              <a:rPr lang="ru-RU" altLang="ru-RU" sz="2000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Для многих типов пространственных операций конечным результатом является представление данных в виде карты или графика.</a:t>
            </a:r>
          </a:p>
          <a:p>
            <a:endParaRPr lang="ru-RU" altLang="ru-RU" sz="2000" smtClean="0"/>
          </a:p>
          <a:p>
            <a:pPr algn="just"/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097462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Специальные  программные  средства,  обслуживающие  отдельные функциональные группы:</a:t>
            </a:r>
          </a:p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конвертирование форматов;</a:t>
            </a:r>
          </a:p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оцифровку;</a:t>
            </a:r>
          </a:p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векторизацию;</a:t>
            </a:r>
          </a:p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создание и обработку цифровых моделей рельефа;</a:t>
            </a:r>
          </a:p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взаимодействие с системами спутникового позиционирования.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Программные средства разработки ГИС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:\Documents and Settings\Alёnka91\Мои документы\реф\Новая папка\1281451383_p1_00211172612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4071938"/>
            <a:ext cx="29035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4900613" cy="51689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В комплексе с ПО ГИС используются такие программные продукты как:</a:t>
            </a:r>
          </a:p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настольные издательские пакеты (Adobe Page Maker, Quark Xpress, Adobe InDesign);</a:t>
            </a:r>
          </a:p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пакеты статистического анализа (Statistica);</a:t>
            </a:r>
          </a:p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системы управления базами данных (MS Access, Oracle, DBase);</a:t>
            </a:r>
          </a:p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системы автоматизированного проектирования (AutoCAD);</a:t>
            </a:r>
          </a:p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электронные таблицы (MS Excel);</a:t>
            </a:r>
          </a:p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средства цифровой обработки изображений (Adobe Photoshop).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5363" name="Picture 4" descr="H:\Documents and Settings\Alёnka91\Мои документы\реф\Новая папка\j22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175736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H:\Documents and Settings\Alёnka91\Мои документы\реф\Новая папка\statistica-4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571750"/>
            <a:ext cx="1881188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H:\Documents and Settings\Alёnka91\Мои документы\реф\Новая папка\fig5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286250"/>
            <a:ext cx="170656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:\Documents and Settings\Alёnka91\Мои документы\реф\Новая папка\browsedbasedoffice3_7aca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286125"/>
            <a:ext cx="17145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H:\Documents and Settings\Alёnka91\Мои документы\реф\Новая папка\adobe-photoshop-cs2-9-0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286375"/>
            <a:ext cx="17145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5543550" cy="53117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ПО для разработки ГИС можно разделить на три группы:</a:t>
            </a:r>
          </a:p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Системы с широкими возможностями, включающими ввод данных, хранение, сложные запросы, пространственный анализ, вывод данных (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ARCINFO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Программные  компоненты  или  библиотеки,  которые  содержат  в  себе  ряд  полезных  функций (MapObjects, GeoConstructor). </a:t>
            </a:r>
          </a:p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Среды разработки ПО на различных языках программирования (Visual C++, Visual Basic, Delphi). 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214438"/>
            <a:ext cx="23272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857500"/>
            <a:ext cx="220503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572000"/>
            <a:ext cx="2190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43E58-B57B-4358-8CD6-B3B145802072}"/>
</file>

<file path=customXml/itemProps2.xml><?xml version="1.0" encoding="utf-8"?>
<ds:datastoreItem xmlns:ds="http://schemas.openxmlformats.org/officeDocument/2006/customXml" ds:itemID="{EF558208-68CB-42A0-9C44-F3A00A590425}"/>
</file>

<file path=customXml/itemProps3.xml><?xml version="1.0" encoding="utf-8"?>
<ds:datastoreItem xmlns:ds="http://schemas.openxmlformats.org/officeDocument/2006/customXml" ds:itemID="{06050DE3-2693-44AF-90EB-D347B9CD76C1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752</TotalTime>
  <Words>1424</Words>
  <Application>Microsoft Office PowerPoint</Application>
  <PresentationFormat>Экран (4:3)</PresentationFormat>
  <Paragraphs>131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Century Gothic</vt:lpstr>
      <vt:lpstr>Wingdings 2</vt:lpstr>
      <vt:lpstr>Verdana</vt:lpstr>
      <vt:lpstr>Calibri</vt:lpstr>
      <vt:lpstr>Times New Roman</vt:lpstr>
      <vt:lpstr>Волна</vt:lpstr>
      <vt:lpstr>ГИС технологии  в современной картографии</vt:lpstr>
      <vt:lpstr>Введение</vt:lpstr>
      <vt:lpstr>Как работает ГИС? </vt:lpstr>
      <vt:lpstr>Презентация PowerPoint</vt:lpstr>
      <vt:lpstr>Создание карт</vt:lpstr>
      <vt:lpstr>Презентация PowerPoint</vt:lpstr>
      <vt:lpstr>Программные средства разработки ГИС</vt:lpstr>
      <vt:lpstr>Презентация PowerPoint</vt:lpstr>
      <vt:lpstr>Презентация PowerPoint</vt:lpstr>
      <vt:lpstr>Возможности ГИС технологий</vt:lpstr>
      <vt:lpstr>Трехмерная модель местности в ГИС</vt:lpstr>
      <vt:lpstr>Традиционная картография и геоинформационные системы</vt:lpstr>
      <vt:lpstr>Территориальные уровни ГИС</vt:lpstr>
      <vt:lpstr>Геоинформационное картографирование</vt:lpstr>
      <vt:lpstr>Оперативное картографирование</vt:lpstr>
      <vt:lpstr>Картографические анимации</vt:lpstr>
      <vt:lpstr>Анимация прогноза погоды</vt:lpstr>
      <vt:lpstr>Виртуальное картографирование</vt:lpstr>
      <vt:lpstr>Электронные атласы</vt:lpstr>
      <vt:lpstr> Заключение </vt:lpstr>
      <vt:lpstr>Литература: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Alёnka91</dc:creator>
  <cp:lastModifiedBy>XTreme.ws</cp:lastModifiedBy>
  <cp:revision>70</cp:revision>
  <dcterms:created xsi:type="dcterms:W3CDTF">2011-04-26T04:44:22Z</dcterms:created>
  <dcterms:modified xsi:type="dcterms:W3CDTF">2013-11-07T23:54:07Z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