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79" r:id="rId26"/>
    <p:sldId id="280"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65" d="100"/>
          <a:sy n="65" d="100"/>
        </p:scale>
        <p:origin x="115" y="62"/>
      </p:cViewPr>
      <p:guideLst>
        <p:guide orient="horz" pos="2160"/>
        <p:guide pos="2880"/>
      </p:guideLst>
    </p:cSldViewPr>
  </p:slideViewPr>
  <p:outlineViewPr>
    <p:cViewPr>
      <p:scale>
        <a:sx n="33" d="100"/>
        <a:sy n="33" d="100"/>
      </p:scale>
      <p:origin x="48" y="160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F8705F0-D05F-4CF4-8B99-6F38FC4B1D49}" type="datetimeFigureOut">
              <a:rPr lang="ru-RU" smtClean="0"/>
              <a:t>13.10.2017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normAutofit/>
          </a:bodyPr>
          <a:lstStyle/>
          <a:p>
            <a:fld id="{4A7EE36B-52C7-4DA2-A545-E009952CADC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8705F0-D05F-4CF4-8B99-6F38FC4B1D49}" type="datetimeFigureOut">
              <a:rPr lang="ru-RU" smtClean="0"/>
              <a:t>13.10.2017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7EE36B-52C7-4DA2-A545-E009952CADC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8705F0-D05F-4CF4-8B99-6F38FC4B1D49}" type="datetimeFigureOut">
              <a:rPr lang="ru-RU" smtClean="0"/>
              <a:t>13.10.2017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7EE36B-52C7-4DA2-A545-E009952CADC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F8705F0-D05F-4CF4-8B99-6F38FC4B1D49}" type="datetimeFigureOut">
              <a:rPr lang="ru-RU" smtClean="0"/>
              <a:t>13.10.2017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7EE36B-52C7-4DA2-A545-E009952CADC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F8705F0-D05F-4CF4-8B99-6F38FC4B1D49}" type="datetimeFigureOut">
              <a:rPr lang="ru-RU" smtClean="0"/>
              <a:t>13.10.2017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7EE36B-52C7-4DA2-A545-E009952CADC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8705F0-D05F-4CF4-8B99-6F38FC4B1D49}" type="datetimeFigureOut">
              <a:rPr lang="ru-RU" smtClean="0"/>
              <a:t>13.10.2017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7EE36B-52C7-4DA2-A545-E009952CADC0}" type="slidenum">
              <a:rPr lang="ru-RU" smtClean="0"/>
              <a:t>‹#›</a:t>
            </a:fld>
            <a:endParaRPr lang="ru-RU"/>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F8705F0-D05F-4CF4-8B99-6F38FC4B1D49}" type="datetimeFigureOut">
              <a:rPr lang="ru-RU" smtClean="0"/>
              <a:t>13.10.2017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7EE36B-52C7-4DA2-A545-E009952CADC0}" type="slidenum">
              <a:rPr lang="ru-RU" smtClean="0"/>
              <a:t>‹#›</a:t>
            </a:fld>
            <a:endParaRPr lang="ru-RU"/>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F8705F0-D05F-4CF4-8B99-6F38FC4B1D49}" type="datetimeFigureOut">
              <a:rPr lang="ru-RU" smtClean="0"/>
              <a:t>13.10.2017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7EE36B-52C7-4DA2-A545-E009952CADC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F8705F0-D05F-4CF4-8B99-6F38FC4B1D49}" type="datetimeFigureOut">
              <a:rPr lang="ru-RU" smtClean="0"/>
              <a:t>13.10.2017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7EE36B-52C7-4DA2-A545-E009952CADC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8705F0-D05F-4CF4-8B99-6F38FC4B1D49}" type="datetimeFigureOut">
              <a:rPr lang="ru-RU" smtClean="0"/>
              <a:t>13.10.2017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7EE36B-52C7-4DA2-A545-E009952CADC0}" type="slidenum">
              <a:rPr lang="ru-RU" smtClean="0"/>
              <a:t>‹#›</a:t>
            </a:fld>
            <a:endParaRPr lang="ru-RU"/>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8705F0-D05F-4CF4-8B99-6F38FC4B1D49}" type="datetimeFigureOut">
              <a:rPr lang="ru-RU" smtClean="0"/>
              <a:t>13.10.2017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7EE36B-52C7-4DA2-A545-E009952CADC0}" type="slidenum">
              <a:rPr lang="ru-RU" smtClean="0"/>
              <a:t>‹#›</a:t>
            </a:fld>
            <a:endParaRPr lang="ru-RU"/>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3F8705F0-D05F-4CF4-8B99-6F38FC4B1D49}" type="datetimeFigureOut">
              <a:rPr lang="ru-RU" smtClean="0"/>
              <a:t>13.10.2017</a:t>
            </a:fld>
            <a:endParaRPr lang="ru-RU"/>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ru-RU"/>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4A7EE36B-52C7-4DA2-A545-E009952CADC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trava-rostok-zelen-zeml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724"/>
            <a:ext cx="91728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55575" y="1484785"/>
            <a:ext cx="5424537" cy="2736304"/>
          </a:xfrm>
        </p:spPr>
        <p:txBody>
          <a:bodyPr>
            <a:normAutofit/>
          </a:bodyPr>
          <a:lstStyle/>
          <a:p>
            <a:pPr algn="ctr"/>
            <a:r>
              <a:rPr lang="ru-RU" sz="2800" b="1" dirty="0">
                <a:latin typeface="Times New Roman" pitchFamily="18" charset="0"/>
                <a:cs typeface="Times New Roman" pitchFamily="18" charset="0"/>
              </a:rPr>
              <a:t>«Загрязнение </a:t>
            </a:r>
            <a:r>
              <a:rPr lang="ru-RU" sz="2800" b="1" dirty="0" smtClean="0">
                <a:latin typeface="Times New Roman" pitchFamily="18" charset="0"/>
                <a:cs typeface="Times New Roman" pitchFamily="18" charset="0"/>
              </a:rPr>
              <a:t>воды алюминием </a:t>
            </a:r>
            <a:r>
              <a:rPr lang="ru-RU" sz="2800" b="1" dirty="0">
                <a:latin typeface="Times New Roman" pitchFamily="18" charset="0"/>
                <a:cs typeface="Times New Roman" pitchFamily="18" charset="0"/>
              </a:rPr>
              <a:t>и </a:t>
            </a:r>
            <a:r>
              <a:rPr lang="ru-RU" sz="2800" b="1" dirty="0" smtClean="0">
                <a:latin typeface="Times New Roman" pitchFamily="18" charset="0"/>
                <a:cs typeface="Times New Roman" pitchFamily="18" charset="0"/>
              </a:rPr>
              <a:t>нитратами. </a:t>
            </a:r>
            <a:r>
              <a:rPr lang="ru-RU" sz="2800" b="1" dirty="0">
                <a:latin typeface="Times New Roman" pitchFamily="18" charset="0"/>
                <a:cs typeface="Times New Roman" pitchFamily="18" charset="0"/>
              </a:rPr>
              <a:t>Влияние этих элементов на здоровье человека»</a:t>
            </a:r>
            <a:endParaRPr lang="ru-RU" sz="2800" dirty="0"/>
          </a:p>
        </p:txBody>
      </p:sp>
      <p:sp>
        <p:nvSpPr>
          <p:cNvPr id="4" name="AutoShape 5" descr="https://img1.goodfon.ru/original/1366x768/4/34/vydra-vodoem-reka-priroda.jpg?d=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98742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9218" name="Picture 2" descr="http://zakazda.ru/upload/0327443-alyuminieviy-lom-tsen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 y="11804"/>
            <a:ext cx="3613047" cy="269774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prom-rus.com/img/alboms/78082012-12-20196832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966" y="3789040"/>
            <a:ext cx="5407187" cy="249765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media.makler.md/production/an/original/000/007/450/0000074507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391" y="0"/>
            <a:ext cx="5964762" cy="33817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globaltrade.com.ua/imgs/board/5/447625-1.jpg"/>
          <p:cNvPicPr>
            <a:picLocks noChangeAspect="1" noChangeArrowheads="1"/>
          </p:cNvPicPr>
          <p:nvPr/>
        </p:nvPicPr>
        <p:blipFill rotWithShape="1">
          <a:blip r:embed="rId5">
            <a:extLst>
              <a:ext uri="{28A0092B-C50C-407E-A947-70E740481C1C}">
                <a14:useLocalDpi xmlns:a14="http://schemas.microsoft.com/office/drawing/2010/main" val="0"/>
              </a:ext>
            </a:extLst>
          </a:blip>
          <a:srcRect b="7328"/>
          <a:stretch/>
        </p:blipFill>
        <p:spPr bwMode="auto">
          <a:xfrm>
            <a:off x="1247" y="2709546"/>
            <a:ext cx="3778665" cy="414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155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964488" cy="1143000"/>
          </a:xfrm>
        </p:spPr>
        <p:txBody>
          <a:bodyPr>
            <a:noAutofit/>
          </a:bodyPr>
          <a:lstStyle/>
          <a:p>
            <a:r>
              <a:rPr lang="ru-RU" sz="2400" dirty="0">
                <a:latin typeface="Times New Roman" pitchFamily="18" charset="0"/>
                <a:cs typeface="Times New Roman" pitchFamily="18" charset="0"/>
              </a:rPr>
              <a:t>Алюминий содержится в таких продуктах как:</a:t>
            </a:r>
          </a:p>
        </p:txBody>
      </p:sp>
      <p:sp>
        <p:nvSpPr>
          <p:cNvPr id="3" name="Объект 2"/>
          <p:cNvSpPr>
            <a:spLocks noGrp="1"/>
          </p:cNvSpPr>
          <p:nvPr>
            <p:ph idx="1"/>
          </p:nvPr>
        </p:nvSpPr>
        <p:spPr>
          <a:xfrm>
            <a:off x="323528" y="1196752"/>
            <a:ext cx="8134672" cy="4137249"/>
          </a:xfrm>
        </p:spPr>
        <p:txBody>
          <a:bodyPr>
            <a:noAutofit/>
          </a:bodyPr>
          <a:lstStyle/>
          <a:p>
            <a:pPr marL="68580" indent="0">
              <a:buNone/>
            </a:pPr>
            <a:r>
              <a:rPr lang="ru-RU" sz="1800" dirty="0" smtClean="0">
                <a:latin typeface="Times New Roman" pitchFamily="18" charset="0"/>
                <a:cs typeface="Times New Roman" pitchFamily="18" charset="0"/>
              </a:rPr>
              <a:t>Плавленый </a:t>
            </a:r>
            <a:r>
              <a:rPr lang="ru-RU" sz="1800" dirty="0">
                <a:latin typeface="Times New Roman" pitchFamily="18" charset="0"/>
                <a:cs typeface="Times New Roman" pitchFamily="18" charset="0"/>
              </a:rPr>
              <a:t>сырок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Пекарские </a:t>
            </a:r>
            <a:r>
              <a:rPr lang="ru-RU" sz="1800" dirty="0">
                <a:latin typeface="Times New Roman" pitchFamily="18" charset="0"/>
                <a:cs typeface="Times New Roman" pitchFamily="18" charset="0"/>
              </a:rPr>
              <a:t>порошки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Соленья </a:t>
            </a:r>
            <a:r>
              <a:rPr lang="ru-RU" sz="1800" dirty="0">
                <a:latin typeface="Times New Roman" pitchFamily="18" charset="0"/>
                <a:cs typeface="Times New Roman" pitchFamily="18" charset="0"/>
              </a:rPr>
              <a:t>промышленного производства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Отбеленная </a:t>
            </a:r>
            <a:r>
              <a:rPr lang="ru-RU" sz="1800" dirty="0">
                <a:latin typeface="Times New Roman" pitchFamily="18" charset="0"/>
                <a:cs typeface="Times New Roman" pitchFamily="18" charset="0"/>
              </a:rPr>
              <a:t>мука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Подготовленное </a:t>
            </a:r>
            <a:r>
              <a:rPr lang="ru-RU" sz="1800" dirty="0">
                <a:latin typeface="Times New Roman" pitchFamily="18" charset="0"/>
                <a:cs typeface="Times New Roman" pitchFamily="18" charset="0"/>
              </a:rPr>
              <a:t>тесто (для пицц, слоенное тесто)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Кондитерские </a:t>
            </a:r>
            <a:r>
              <a:rPr lang="ru-RU" sz="1800" dirty="0">
                <a:latin typeface="Times New Roman" pitchFamily="18" charset="0"/>
                <a:cs typeface="Times New Roman" pitchFamily="18" charset="0"/>
              </a:rPr>
              <a:t>смеси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Ванильный </a:t>
            </a:r>
            <a:r>
              <a:rPr lang="ru-RU" sz="1800" dirty="0">
                <a:latin typeface="Times New Roman" pitchFamily="18" charset="0"/>
                <a:cs typeface="Times New Roman" pitchFamily="18" charset="0"/>
              </a:rPr>
              <a:t>порошок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Немолочные </a:t>
            </a:r>
            <a:r>
              <a:rPr lang="ru-RU" sz="1800" dirty="0">
                <a:latin typeface="Times New Roman" pitchFamily="18" charset="0"/>
                <a:cs typeface="Times New Roman" pitchFamily="18" charset="0"/>
              </a:rPr>
              <a:t>сливки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Отдельные </a:t>
            </a:r>
            <a:r>
              <a:rPr lang="ru-RU" sz="1800" dirty="0">
                <a:latin typeface="Times New Roman" pitchFamily="18" charset="0"/>
                <a:cs typeface="Times New Roman" pitchFamily="18" charset="0"/>
              </a:rPr>
              <a:t>виды вафель и пончиков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Молочные </a:t>
            </a:r>
            <a:r>
              <a:rPr lang="ru-RU" sz="1800" dirty="0">
                <a:latin typeface="Times New Roman" pitchFamily="18" charset="0"/>
                <a:cs typeface="Times New Roman" pitchFamily="18" charset="0"/>
              </a:rPr>
              <a:t>смеси для малышей, содержат в 400 раз больше алюминия, чем молоко матери.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Лекарства</a:t>
            </a:r>
          </a:p>
          <a:p>
            <a:pPr marL="68580" indent="0">
              <a:buNone/>
            </a:pPr>
            <a:r>
              <a:rPr lang="ru-RU" sz="1800" dirty="0" smtClean="0">
                <a:latin typeface="Times New Roman" pitchFamily="18" charset="0"/>
                <a:cs typeface="Times New Roman" pitchFamily="18" charset="0"/>
              </a:rPr>
              <a:t>Назальные спреи</a:t>
            </a:r>
          </a:p>
          <a:p>
            <a:pPr marL="68580" indent="0">
              <a:buNone/>
            </a:pPr>
            <a:r>
              <a:rPr lang="ru-RU" sz="1800" dirty="0" smtClean="0">
                <a:latin typeface="Times New Roman" pitchFamily="18" charset="0"/>
                <a:cs typeface="Times New Roman" pitchFamily="18" charset="0"/>
              </a:rPr>
              <a:t>Сигаретные </a:t>
            </a:r>
            <a:r>
              <a:rPr lang="ru-RU" sz="1800" dirty="0">
                <a:latin typeface="Times New Roman" pitchFamily="18" charset="0"/>
                <a:cs typeface="Times New Roman" pitchFamily="18" charset="0"/>
              </a:rPr>
              <a:t>фильтры </a:t>
            </a:r>
            <a:endParaRPr lang="ru-RU" sz="1800" dirty="0" smtClean="0">
              <a:latin typeface="Times New Roman" pitchFamily="18" charset="0"/>
              <a:cs typeface="Times New Roman" pitchFamily="18" charset="0"/>
            </a:endParaRPr>
          </a:p>
          <a:p>
            <a:pPr marL="68580" indent="0">
              <a:buNone/>
            </a:pPr>
            <a:r>
              <a:rPr lang="ru-RU" sz="1800" dirty="0" smtClean="0">
                <a:latin typeface="Times New Roman" pitchFamily="18" charset="0"/>
                <a:cs typeface="Times New Roman" pitchFamily="18" charset="0"/>
              </a:rPr>
              <a:t>Пестициды </a:t>
            </a:r>
          </a:p>
          <a:p>
            <a:pPr marL="68580" indent="0">
              <a:buNone/>
            </a:pPr>
            <a:r>
              <a:rPr lang="ru-RU" sz="1800" dirty="0" smtClean="0">
                <a:latin typeface="Times New Roman" pitchFamily="18" charset="0"/>
                <a:cs typeface="Times New Roman" pitchFamily="18" charset="0"/>
              </a:rPr>
              <a:t>Зубные </a:t>
            </a:r>
            <a:r>
              <a:rPr lang="ru-RU" sz="1800" dirty="0">
                <a:latin typeface="Times New Roman" pitchFamily="18" charset="0"/>
                <a:cs typeface="Times New Roman" pitchFamily="18" charset="0"/>
              </a:rPr>
              <a:t>пасты </a:t>
            </a:r>
            <a:endParaRPr lang="ru-RU" sz="1800" dirty="0" smtClean="0">
              <a:latin typeface="Times New Roman" pitchFamily="18" charset="0"/>
              <a:cs typeface="Times New Roman" pitchFamily="18" charset="0"/>
            </a:endParaRPr>
          </a:p>
          <a:p>
            <a:pPr marL="68580" indent="0">
              <a:buNone/>
            </a:pPr>
            <a:r>
              <a:rPr lang="ru-RU" sz="1800" dirty="0" smtClean="0">
                <a:latin typeface="Times New Roman" pitchFamily="18" charset="0"/>
                <a:cs typeface="Times New Roman" pitchFamily="18" charset="0"/>
              </a:rPr>
              <a:t>Антиперспиранты</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953784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1143000"/>
          </a:xfrm>
        </p:spPr>
        <p:txBody>
          <a:bodyPr>
            <a:normAutofit fontScale="90000"/>
          </a:bodyPr>
          <a:lstStyle/>
          <a:p>
            <a:r>
              <a:rPr lang="ru-RU" sz="3100" b="1" dirty="0">
                <a:latin typeface="Times New Roman" pitchFamily="18" charset="0"/>
                <a:cs typeface="Times New Roman" pitchFamily="18" charset="0"/>
              </a:rPr>
              <a:t>Издержки производства: «алюминиевые легкие»</a:t>
            </a:r>
            <a:r>
              <a:rPr lang="ru-RU" dirty="0"/>
              <a:t/>
            </a:r>
            <a:br>
              <a:rPr lang="ru-RU" dirty="0"/>
            </a:br>
            <a:endParaRPr lang="ru-RU" dirty="0"/>
          </a:p>
        </p:txBody>
      </p:sp>
      <p:sp>
        <p:nvSpPr>
          <p:cNvPr id="3" name="Объект 2"/>
          <p:cNvSpPr>
            <a:spLocks noGrp="1"/>
          </p:cNvSpPr>
          <p:nvPr>
            <p:ph idx="1"/>
          </p:nvPr>
        </p:nvSpPr>
        <p:spPr>
          <a:xfrm>
            <a:off x="858" y="1196752"/>
            <a:ext cx="8963630" cy="5472607"/>
          </a:xfrm>
        </p:spPr>
        <p:txBody>
          <a:bodyPr>
            <a:normAutofit fontScale="92500"/>
          </a:bodyPr>
          <a:lstStyle/>
          <a:p>
            <a:pPr marL="68580" indent="0" algn="just">
              <a:buNone/>
            </a:pPr>
            <a:r>
              <a:rPr lang="ru-RU" sz="2100" b="1" dirty="0" smtClean="0">
                <a:latin typeface="Times New Roman" pitchFamily="18" charset="0"/>
                <a:cs typeface="Times New Roman" pitchFamily="18" charset="0"/>
              </a:rPr>
              <a:t>     Особенно </a:t>
            </a:r>
            <a:r>
              <a:rPr lang="ru-RU" sz="2100" b="1" dirty="0">
                <a:latin typeface="Times New Roman" pitchFamily="18" charset="0"/>
                <a:cs typeface="Times New Roman" pitchFamily="18" charset="0"/>
              </a:rPr>
              <a:t>тяжелые отравления алюминием стали наблюдаться у рабочих при его широком применении в самолетостроении, – из-за вдыхания алюминиевой пыли. Профессиональное заболевание носит название </a:t>
            </a:r>
            <a:r>
              <a:rPr lang="ru-RU" sz="2100" b="1" dirty="0" err="1">
                <a:latin typeface="Times New Roman" pitchFamily="18" charset="0"/>
                <a:cs typeface="Times New Roman" pitchFamily="18" charset="0"/>
              </a:rPr>
              <a:t>алюминоза</a:t>
            </a:r>
            <a:r>
              <a:rPr lang="ru-RU" sz="2100" b="1" dirty="0">
                <a:latin typeface="Times New Roman" pitchFamily="18" charset="0"/>
                <a:cs typeface="Times New Roman" pitchFamily="18" charset="0"/>
              </a:rPr>
              <a:t> легких и сопровождается сморщиванием легких (то есть постепенным замещением легочной ткани фиброзной), атеросклерозом (особенно сосудов бронхов), потерей аппетита, кашлем, иногда болями в желудке, тошнотой, запорами, «рвущими» болями во всем теле, дерматитами и изменением крови – увеличением количества лимфоцитов и эозинофилов.</a:t>
            </a:r>
          </a:p>
          <a:p>
            <a:pPr marL="68580" indent="0" algn="just">
              <a:buNone/>
            </a:pPr>
            <a:r>
              <a:rPr lang="ru-RU" sz="2100" b="1" dirty="0">
                <a:latin typeface="Times New Roman" pitchFamily="18" charset="0"/>
                <a:cs typeface="Times New Roman" pitchFamily="18" charset="0"/>
              </a:rPr>
              <a:t> </a:t>
            </a:r>
            <a:r>
              <a:rPr lang="ru-RU" sz="2100" b="1" dirty="0" smtClean="0">
                <a:latin typeface="Times New Roman" pitchFamily="18" charset="0"/>
                <a:cs typeface="Times New Roman" pitchFamily="18" charset="0"/>
              </a:rPr>
              <a:t>    Болезнь </a:t>
            </a:r>
            <a:r>
              <a:rPr lang="ru-RU" sz="2100" b="1" dirty="0">
                <a:latin typeface="Times New Roman" pitchFamily="18" charset="0"/>
                <a:cs typeface="Times New Roman" pitchFamily="18" charset="0"/>
              </a:rPr>
              <a:t>Альцгеймера (провалы в памяти и маразм при повышенной концентрации алюминия в мозге) – «привилегия» цивилизованных стран. </a:t>
            </a:r>
            <a:r>
              <a:rPr lang="ru-RU" sz="2100" b="1" dirty="0" smtClean="0">
                <a:latin typeface="Times New Roman" pitchFamily="18" charset="0"/>
                <a:cs typeface="Times New Roman" pitchFamily="18" charset="0"/>
              </a:rPr>
              <a:t>     </a:t>
            </a:r>
          </a:p>
          <a:p>
            <a:pPr marL="68580" indent="0" algn="just">
              <a:buNone/>
            </a:pPr>
            <a:r>
              <a:rPr lang="ru-RU" sz="2100" b="1" dirty="0">
                <a:latin typeface="Times New Roman" pitchFamily="18" charset="0"/>
                <a:cs typeface="Times New Roman" pitchFamily="18" charset="0"/>
              </a:rPr>
              <a:t> </a:t>
            </a:r>
            <a:r>
              <a:rPr lang="ru-RU" sz="2100" b="1" dirty="0" smtClean="0">
                <a:latin typeface="Times New Roman" pitchFamily="18" charset="0"/>
                <a:cs typeface="Times New Roman" pitchFamily="18" charset="0"/>
              </a:rPr>
              <a:t>    Болезнь </a:t>
            </a:r>
            <a:r>
              <a:rPr lang="ru-RU" sz="2100" b="1" dirty="0">
                <a:latin typeface="Times New Roman" pitchFamily="18" charset="0"/>
                <a:cs typeface="Times New Roman" pitchFamily="18" charset="0"/>
              </a:rPr>
              <a:t>носит прогрессирующий характер, ее симптомы могут нарастать от нескольких месяцев до нескольких лет. Не следует думать, что болезнь Альцгеймера – удел стариков, ведь не редки случаи заболевания лиц, не достигших 50 лет. Первые сигналы болезни – депрессия, апатия, неожиданные провалы в памяти, затем, по мере нарастания атрофических процессов в коре головного мозга, могут присоединяться другие психические и неврологические (например, судороги, параличи или парезы) симптомы.</a:t>
            </a:r>
          </a:p>
          <a:p>
            <a:pPr marL="68580" indent="0">
              <a:buNone/>
            </a:pPr>
            <a:endParaRPr lang="ru-RU" dirty="0"/>
          </a:p>
        </p:txBody>
      </p:sp>
    </p:spTree>
    <p:extLst>
      <p:ext uri="{BB962C8B-B14F-4D97-AF65-F5344CB8AC3E}">
        <p14:creationId xmlns:p14="http://schemas.microsoft.com/office/powerpoint/2010/main" val="3233716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1266" name="Picture 2" descr="https://24doctor.info/wp-content/uploads/2016/05/93804c4d8a01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9143999" cy="685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22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143000"/>
          </a:xfrm>
        </p:spPr>
        <p:txBody>
          <a:bodyPr>
            <a:noAutofit/>
          </a:bodyPr>
          <a:lstStyle/>
          <a:p>
            <a:r>
              <a:rPr lang="ru-RU" sz="2800" b="1" dirty="0">
                <a:latin typeface="Times New Roman" pitchFamily="18" charset="0"/>
                <a:cs typeface="Times New Roman" pitchFamily="18" charset="0"/>
              </a:rPr>
              <a:t>Вред дезодорантов </a:t>
            </a:r>
            <a:r>
              <a:rPr lang="ru-RU" sz="2800" b="1" dirty="0" smtClean="0">
                <a:latin typeface="Times New Roman" pitchFamily="18" charset="0"/>
                <a:cs typeface="Times New Roman" pitchFamily="18" charset="0"/>
              </a:rPr>
              <a:t>-антиперспирантов</a:t>
            </a:r>
            <a:r>
              <a:rPr lang="ru-RU" sz="2800" b="1" dirty="0">
                <a:latin typeface="Times New Roman" pitchFamily="18" charset="0"/>
                <a:cs typeface="Times New Roman" pitchFamily="18" charset="0"/>
              </a:rPr>
              <a:t>: соли алюминия</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79512" y="1268760"/>
            <a:ext cx="3888432" cy="5328591"/>
          </a:xfrm>
        </p:spPr>
        <p:txBody>
          <a:bodyPr>
            <a:normAutofit fontScale="85000" lnSpcReduction="10000"/>
          </a:bodyPr>
          <a:lstStyle/>
          <a:p>
            <a:pPr marL="68580" indent="0">
              <a:buNone/>
            </a:pPr>
            <a:r>
              <a:rPr lang="ru-RU" b="1" dirty="0" smtClean="0">
                <a:latin typeface="Times New Roman" pitchFamily="18" charset="0"/>
                <a:cs typeface="Times New Roman" pitchFamily="18" charset="0"/>
              </a:rPr>
              <a:t>     1</a:t>
            </a:r>
            <a:r>
              <a:rPr lang="ru-RU" b="1" dirty="0">
                <a:latin typeface="Times New Roman" pitchFamily="18" charset="0"/>
                <a:cs typeface="Times New Roman" pitchFamily="18" charset="0"/>
              </a:rPr>
              <a:t>. Наличие в составе антиперспирантов солей алюминия увеличивает риск возникновения рака молочной железы. </a:t>
            </a:r>
            <a:endParaRPr lang="ru-RU" b="1" dirty="0" smtClean="0">
              <a:latin typeface="Times New Roman" pitchFamily="18" charset="0"/>
              <a:cs typeface="Times New Roman" pitchFamily="18" charset="0"/>
            </a:endParaRPr>
          </a:p>
          <a:p>
            <a:pPr marL="68580" indent="0">
              <a:buNone/>
            </a:pP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2</a:t>
            </a:r>
            <a:r>
              <a:rPr lang="ru-RU" b="1" dirty="0">
                <a:latin typeface="Times New Roman" pitchFamily="18" charset="0"/>
                <a:cs typeface="Times New Roman" pitchFamily="18" charset="0"/>
              </a:rPr>
              <a:t>. Антиперспиранты блокируют работу потовых </a:t>
            </a:r>
            <a:r>
              <a:rPr lang="ru-RU" b="1" dirty="0" smtClean="0">
                <a:latin typeface="Times New Roman" pitchFamily="18" charset="0"/>
                <a:cs typeface="Times New Roman" pitchFamily="18" charset="0"/>
              </a:rPr>
              <a:t>желез., </a:t>
            </a:r>
            <a:r>
              <a:rPr lang="ru-RU" b="1" dirty="0">
                <a:latin typeface="Times New Roman" pitchFamily="18" charset="0"/>
                <a:cs typeface="Times New Roman" pitchFamily="18" charset="0"/>
              </a:rPr>
              <a:t>т</a:t>
            </a:r>
            <a:r>
              <a:rPr lang="ru-RU" b="1" dirty="0" smtClean="0">
                <a:latin typeface="Times New Roman" pitchFamily="18" charset="0"/>
                <a:cs typeface="Times New Roman" pitchFamily="18" charset="0"/>
              </a:rPr>
              <a:t>ем </a:t>
            </a:r>
            <a:r>
              <a:rPr lang="ru-RU" b="1" dirty="0">
                <a:latin typeface="Times New Roman" pitchFamily="18" charset="0"/>
                <a:cs typeface="Times New Roman" pitchFamily="18" charset="0"/>
              </a:rPr>
              <a:t>самым </a:t>
            </a:r>
            <a:r>
              <a:rPr lang="ru-RU" b="1" dirty="0" smtClean="0">
                <a:latin typeface="Times New Roman" pitchFamily="18" charset="0"/>
                <a:cs typeface="Times New Roman" pitchFamily="18" charset="0"/>
              </a:rPr>
              <a:t>мы сами </a:t>
            </a:r>
            <a:r>
              <a:rPr lang="ru-RU" b="1" dirty="0">
                <a:latin typeface="Times New Roman" pitchFamily="18" charset="0"/>
                <a:cs typeface="Times New Roman" pitchFamily="18" charset="0"/>
              </a:rPr>
              <a:t>не даем организму самоочищаться. </a:t>
            </a:r>
            <a:endParaRPr lang="ru-RU" b="1" dirty="0" smtClean="0">
              <a:latin typeface="Times New Roman" pitchFamily="18" charset="0"/>
              <a:cs typeface="Times New Roman" pitchFamily="18" charset="0"/>
            </a:endParaRPr>
          </a:p>
          <a:p>
            <a:pPr marL="68580" indent="0">
              <a:buNone/>
            </a:pP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3</a:t>
            </a:r>
            <a:r>
              <a:rPr lang="ru-RU" b="1" dirty="0">
                <a:latin typeface="Times New Roman" pitchFamily="18" charset="0"/>
                <a:cs typeface="Times New Roman" pitchFamily="18" charset="0"/>
              </a:rPr>
              <a:t>. Алюминий разрушает эстроген. И как следствие депрессивные настроения, морщинки, нездоровый вид волос и кожи, а также нарушение сердечного ритма, водный дисбаланс, отложение солей и прочие  неприятности</a:t>
            </a:r>
            <a:r>
              <a:rPr lang="ru-RU" b="1" dirty="0" smtClean="0">
                <a:latin typeface="Times New Roman" pitchFamily="18" charset="0"/>
                <a:cs typeface="Times New Roman" pitchFamily="18" charset="0"/>
              </a:rPr>
              <a:t>.</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Соединения </a:t>
            </a:r>
            <a:r>
              <a:rPr lang="ru-RU" b="1" dirty="0">
                <a:latin typeface="Times New Roman" pitchFamily="18" charset="0"/>
                <a:cs typeface="Times New Roman" pitchFamily="18" charset="0"/>
              </a:rPr>
              <a:t>алюминия также используются в некоторых кремах, туши, губной помаде</a:t>
            </a:r>
          </a:p>
          <a:p>
            <a:pPr marL="68580" indent="0">
              <a:buNone/>
            </a:pP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a:t>
            </a:r>
            <a:endParaRPr lang="ru-RU" dirty="0"/>
          </a:p>
        </p:txBody>
      </p:sp>
      <p:pic>
        <p:nvPicPr>
          <p:cNvPr id="12290" name="Picture 2" descr="http://3.bp.blogspot.com/-dh2Jps5HPcE/UOSABMy_7DI/AAAAAAAATN0/ysUSfbNaJWM/s640/%D0%90%D0%BB%D1%8E%D0%BC%D0%B8%D0%BD%D0%B8%D0%B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764704"/>
            <a:ext cx="4691300"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ru.stockfresh.com/thumbs/alinamd/3504269_%D0%BF%D0%BE%D0%BC%D0%B0%D0%B4%D0%B0-%D0%BA%D1%80%D0%B5%D0%BC%D0%BE%D0%BC-%D0%B1%D0%B5%D0%BB%D1%8B%D0%B9-%D0%BC%D0%BE%D0%B4%D0%B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29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9856" t="21626" r="42662" b="26326"/>
          <a:stretch/>
        </p:blipFill>
        <p:spPr bwMode="auto">
          <a:xfrm>
            <a:off x="5270545" y="4382786"/>
            <a:ext cx="3170470" cy="247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845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0592" y="548680"/>
            <a:ext cx="1941984" cy="58018"/>
          </a:xfrm>
        </p:spPr>
        <p:txBody>
          <a:bodyPr>
            <a:normAutofit fontScale="90000"/>
          </a:bodyPr>
          <a:lstStyle/>
          <a:p>
            <a:endParaRPr lang="ru-RU" dirty="0"/>
          </a:p>
        </p:txBody>
      </p:sp>
      <p:sp>
        <p:nvSpPr>
          <p:cNvPr id="3" name="Объект 2"/>
          <p:cNvSpPr>
            <a:spLocks noGrp="1"/>
          </p:cNvSpPr>
          <p:nvPr>
            <p:ph idx="1"/>
          </p:nvPr>
        </p:nvSpPr>
        <p:spPr>
          <a:xfrm>
            <a:off x="251520" y="332656"/>
            <a:ext cx="8712968" cy="6408712"/>
          </a:xfrm>
        </p:spPr>
        <p:txBody>
          <a:bodyPr>
            <a:noAutofit/>
          </a:bodyPr>
          <a:lstStyle/>
          <a:p>
            <a:pPr marL="36000" indent="0">
              <a:spcBef>
                <a:spcPts val="0"/>
              </a:spcBef>
              <a:buNone/>
            </a:pPr>
            <a:r>
              <a:rPr lang="ru-RU" b="1" u="sng" dirty="0">
                <a:latin typeface="Times New Roman" pitchFamily="18" charset="0"/>
                <a:cs typeface="Times New Roman" pitchFamily="18" charset="0"/>
              </a:rPr>
              <a:t>Методы очистки воды от алюминия:</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Обратный </a:t>
            </a:r>
            <a:r>
              <a:rPr lang="ru-RU" dirty="0">
                <a:latin typeface="Times New Roman" pitchFamily="18" charset="0"/>
                <a:cs typeface="Times New Roman" pitchFamily="18" charset="0"/>
              </a:rPr>
              <a:t>осмос, осмос, мембранная </a:t>
            </a:r>
            <a:r>
              <a:rPr lang="ru-RU" dirty="0" smtClean="0">
                <a:latin typeface="Times New Roman" pitchFamily="18" charset="0"/>
                <a:cs typeface="Times New Roman" pitchFamily="18" charset="0"/>
              </a:rPr>
              <a:t>очистка;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Ионообменные смолы;</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Умягчение </a:t>
            </a:r>
            <a:r>
              <a:rPr lang="ru-RU" dirty="0">
                <a:latin typeface="Times New Roman" pitchFamily="18" charset="0"/>
                <a:cs typeface="Times New Roman" pitchFamily="18" charset="0"/>
              </a:rPr>
              <a:t>воды, снижение жесткости </a:t>
            </a:r>
            <a:r>
              <a:rPr lang="ru-RU" dirty="0" smtClean="0">
                <a:latin typeface="Times New Roman" pitchFamily="18" charset="0"/>
                <a:cs typeface="Times New Roman" pitchFamily="18" charset="0"/>
              </a:rPr>
              <a:t>воды</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b="1" u="sng" dirty="0">
                <a:latin typeface="Times New Roman" pitchFamily="18" charset="0"/>
                <a:cs typeface="Times New Roman" pitchFamily="18" charset="0"/>
              </a:rPr>
              <a:t>Очистка воды от алюминия оборудование:</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Ионообменные </a:t>
            </a:r>
            <a:r>
              <a:rPr lang="ru-RU" dirty="0">
                <a:latin typeface="Times New Roman" pitchFamily="18" charset="0"/>
                <a:cs typeface="Times New Roman" pitchFamily="18" charset="0"/>
              </a:rPr>
              <a:t>фильтры для воды</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Мембранные </a:t>
            </a:r>
            <a:r>
              <a:rPr lang="ru-RU" dirty="0">
                <a:latin typeface="Times New Roman" pitchFamily="18" charset="0"/>
                <a:cs typeface="Times New Roman" pitchFamily="18" charset="0"/>
              </a:rPr>
              <a:t>системы очистки воды. </a:t>
            </a:r>
            <a:endParaRPr lang="ru-RU" dirty="0" smtClean="0">
              <a:latin typeface="Times New Roman" pitchFamily="18" charset="0"/>
              <a:cs typeface="Times New Roman" pitchFamily="18" charset="0"/>
            </a:endParaRPr>
          </a:p>
          <a:p>
            <a:pPr marL="36000" indent="0">
              <a:spcBef>
                <a:spcPts val="0"/>
              </a:spcBef>
              <a:buNone/>
            </a:pPr>
            <a:r>
              <a:rPr lang="ru-RU" dirty="0" smtClean="0">
                <a:latin typeface="Times New Roman" pitchFamily="18" charset="0"/>
                <a:cs typeface="Times New Roman" pitchFamily="18" charset="0"/>
              </a:rPr>
              <a:t>- Обратный </a:t>
            </a:r>
            <a:r>
              <a:rPr lang="ru-RU" dirty="0">
                <a:latin typeface="Times New Roman" pitchFamily="18" charset="0"/>
                <a:cs typeface="Times New Roman" pitchFamily="18" charset="0"/>
              </a:rPr>
              <a:t>осмос, </a:t>
            </a:r>
            <a:r>
              <a:rPr lang="ru-RU" dirty="0" err="1">
                <a:latin typeface="Times New Roman" pitchFamily="18" charset="0"/>
                <a:cs typeface="Times New Roman" pitchFamily="18" charset="0"/>
              </a:rPr>
              <a:t>нанофильтрация</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3382124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274638"/>
            <a:ext cx="3094112" cy="1143000"/>
          </a:xfrm>
        </p:spPr>
        <p:txBody>
          <a:bodyPr>
            <a:normAutofit/>
          </a:bodyPr>
          <a:lstStyle/>
          <a:p>
            <a:r>
              <a:rPr lang="ru-RU" sz="1600" dirty="0" smtClean="0">
                <a:solidFill>
                  <a:schemeClr val="bg1"/>
                </a:solidFill>
                <a:latin typeface="Times New Roman" pitchFamily="18" charset="0"/>
                <a:cs typeface="Times New Roman" pitchFamily="18" charset="0"/>
              </a:rPr>
              <a:t>Ионообменные смолы</a:t>
            </a:r>
            <a:endParaRPr lang="ru-RU" sz="1600"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ru-RU" dirty="0"/>
          </a:p>
        </p:txBody>
      </p:sp>
      <p:pic>
        <p:nvPicPr>
          <p:cNvPr id="13314" name="Picture 2" descr="http://www.uralfilter.ru/ts/heap/articles/7fc12f8d2e80ac181439c1e8724a3e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9424"/>
            <a:ext cx="9144000" cy="383857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favito.net/images/2014/04/28/129675/ionoobmennye-smoly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9684"/>
            <a:ext cx="4427984" cy="275273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Стрелка влево 3"/>
          <p:cNvSpPr/>
          <p:nvPr/>
        </p:nvSpPr>
        <p:spPr>
          <a:xfrm>
            <a:off x="5724128" y="1124744"/>
            <a:ext cx="1512168"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68691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4338" name="Picture 2" descr="http://www.aqualover.ru/wp-content/uploads/2015/03/0010-010-Sposoby-snizhenija-obschej-zhestkosti-v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
            <a:ext cx="9148164" cy="68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98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varlamov.me/img/nitrat_test/17.jpg"/>
          <p:cNvPicPr>
            <a:picLocks noChangeAspect="1" noChangeArrowheads="1"/>
          </p:cNvPicPr>
          <p:nvPr/>
        </p:nvPicPr>
        <p:blipFill rotWithShape="1">
          <a:blip r:embed="rId2">
            <a:extLst>
              <a:ext uri="{28A0092B-C50C-407E-A947-70E740481C1C}">
                <a14:useLocalDpi xmlns:a14="http://schemas.microsoft.com/office/drawing/2010/main" val="0"/>
              </a:ext>
            </a:extLst>
          </a:blip>
          <a:srcRect b="3514"/>
          <a:stretch/>
        </p:blipFill>
        <p:spPr bwMode="auto">
          <a:xfrm>
            <a:off x="-1" y="0"/>
            <a:ext cx="91535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04664" y="1124744"/>
            <a:ext cx="7772400" cy="1143000"/>
          </a:xfrm>
        </p:spPr>
        <p:txBody>
          <a:bodyPr/>
          <a:lstStyle/>
          <a:p>
            <a:pPr algn="ctr"/>
            <a:r>
              <a:rPr lang="ru-RU" b="1" u="sng" dirty="0" smtClean="0">
                <a:latin typeface="Times New Roman" pitchFamily="18" charset="0"/>
                <a:cs typeface="Times New Roman" pitchFamily="18" charset="0"/>
              </a:rPr>
              <a:t>Нитраты</a:t>
            </a:r>
            <a:endParaRPr lang="ru-RU" b="1" u="sng" dirty="0">
              <a:latin typeface="Times New Roman" pitchFamily="18" charset="0"/>
              <a:cs typeface="Times New Roman" pitchFamily="18" charset="0"/>
            </a:endParaRPr>
          </a:p>
        </p:txBody>
      </p:sp>
    </p:spTree>
    <p:extLst>
      <p:ext uri="{BB962C8B-B14F-4D97-AF65-F5344CB8AC3E}">
        <p14:creationId xmlns:p14="http://schemas.microsoft.com/office/powerpoint/2010/main" val="1712040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5" name="Содержимое 4"/>
          <p:cNvSpPr>
            <a:spLocks noGrp="1"/>
          </p:cNvSpPr>
          <p:nvPr>
            <p:ph idx="1"/>
          </p:nvPr>
        </p:nvSpPr>
        <p:spPr>
          <a:xfrm>
            <a:off x="457200" y="4149080"/>
            <a:ext cx="8003232" cy="1977083"/>
          </a:xfrm>
        </p:spPr>
        <p:txBody>
          <a:bodyPr>
            <a:normAutofit/>
          </a:bodyPr>
          <a:lstStyle/>
          <a:p>
            <a:pPr algn="just">
              <a:buNone/>
            </a:pPr>
            <a:r>
              <a:rPr lang="ru-RU" sz="2000" dirty="0" smtClean="0"/>
              <a:t/>
            </a:r>
            <a:br>
              <a:rPr lang="ru-RU" sz="2000" dirty="0" smtClean="0"/>
            </a:br>
            <a:endParaRPr lang="ru-RU" dirty="0"/>
          </a:p>
        </p:txBody>
      </p:sp>
      <p:pic>
        <p:nvPicPr>
          <p:cNvPr id="1026" name="Picture 2" descr="E:\картинки\analiz_vody.JPG"/>
          <p:cNvPicPr>
            <a:picLocks noChangeAspect="1" noChangeArrowheads="1"/>
          </p:cNvPicPr>
          <p:nvPr/>
        </p:nvPicPr>
        <p:blipFill>
          <a:blip r:embed="rId2" cstate="print"/>
          <a:srcRect/>
          <a:stretch>
            <a:fillRect/>
          </a:stretch>
        </p:blipFill>
        <p:spPr bwMode="auto">
          <a:xfrm>
            <a:off x="1979712" y="188640"/>
            <a:ext cx="4762500" cy="3629025"/>
          </a:xfrm>
          <a:prstGeom prst="rect">
            <a:avLst/>
          </a:prstGeom>
          <a:noFill/>
        </p:spPr>
      </p:pic>
      <p:sp>
        <p:nvSpPr>
          <p:cNvPr id="1027" name="Rectangle 3"/>
          <p:cNvSpPr>
            <a:spLocks noChangeArrowheads="1"/>
          </p:cNvSpPr>
          <p:nvPr/>
        </p:nvSpPr>
        <p:spPr bwMode="auto">
          <a:xfrm>
            <a:off x="251520" y="3932552"/>
            <a:ext cx="864096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Нитраты - это соли азотной кислоты, которые накапливаются в продуктах и воде при избыточном содержании в почве азотных удобрений. </a:t>
            </a:r>
            <a:r>
              <a:rPr lang="ru-RU" sz="2000" b="1" dirty="0" smtClean="0">
                <a:solidFill>
                  <a:schemeClr val="bg1"/>
                </a:solidFill>
                <a:latin typeface="Times New Roman" pitchFamily="18" charset="0"/>
                <a:cs typeface="Times New Roman" pitchFamily="18" charset="0"/>
              </a:rPr>
              <a:t>Азот в воде находится в составе как органических, так и неорганических соединений. Органический азот представлен продуктами разложения животных белков (аминокислот и т.п.)</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Неорганические соединения азота в природной воде – ионные аммония, азотистой </a:t>
            </a:r>
            <a:r>
              <a:rPr lang="ru-RU" sz="2000" dirty="0" smtClean="0">
                <a:solidFill>
                  <a:schemeClr val="bg1"/>
                </a:solidFill>
                <a:latin typeface="Times New Roman" pitchFamily="18" charset="0"/>
                <a:cs typeface="Times New Roman" pitchFamily="18" charset="0"/>
              </a:rPr>
              <a:t>и азотной кислоты.</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74842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dozhd-voda-rain-water-mac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8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340746" y="1340768"/>
            <a:ext cx="7772400" cy="1143000"/>
          </a:xfrm>
        </p:spPr>
        <p:txBody>
          <a:bodyPr>
            <a:normAutofit/>
          </a:bodyPr>
          <a:lstStyle/>
          <a:p>
            <a:r>
              <a:rPr lang="ru-RU" sz="4000" b="1" u="sng" dirty="0" smtClean="0">
                <a:latin typeface="Times New Roman" pitchFamily="18" charset="0"/>
                <a:cs typeface="Times New Roman" pitchFamily="18" charset="0"/>
              </a:rPr>
              <a:t>Алюминий</a:t>
            </a:r>
            <a:endParaRPr lang="ru-RU" sz="4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14858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endParaRPr lang="ru-RU" sz="1400" dirty="0">
              <a:latin typeface="Times New Roman" pitchFamily="18" charset="0"/>
              <a:cs typeface="Times New Roman" pitchFamily="18" charset="0"/>
            </a:endParaRPr>
          </a:p>
        </p:txBody>
      </p:sp>
      <p:sp>
        <p:nvSpPr>
          <p:cNvPr id="9" name="Содержимое 8"/>
          <p:cNvSpPr>
            <a:spLocks noGrp="1"/>
          </p:cNvSpPr>
          <p:nvPr>
            <p:ph idx="1"/>
          </p:nvPr>
        </p:nvSpPr>
        <p:spPr>
          <a:xfrm>
            <a:off x="230064" y="4221088"/>
            <a:ext cx="8435280" cy="2348880"/>
          </a:xfrm>
        </p:spPr>
        <p:txBody>
          <a:bodyPr>
            <a:normAutofit/>
          </a:bodyPr>
          <a:lstStyle/>
          <a:p>
            <a:pPr lvl="0" algn="just">
              <a:buNone/>
            </a:pPr>
            <a:r>
              <a:rPr lang="ru-RU" sz="1600" dirty="0" smtClean="0">
                <a:solidFill>
                  <a:schemeClr val="bg1"/>
                </a:solidFill>
                <a:latin typeface="Times New Roman" pitchFamily="18" charset="0"/>
                <a:cs typeface="Times New Roman" pitchFamily="18" charset="0"/>
              </a:rPr>
              <a:t>            В результате деятельности бактерий в водоемах аммонийные ионы могут переходить в нитрат-ионы, кроме того, во время гроз некоторое количество нитратов возникает при  электрических разрядах – молниях. </a:t>
            </a:r>
            <a:r>
              <a:rPr kumimoji="0" lang="ru-RU" sz="1600" b="0" i="0" u="none" strike="noStrike" cap="none" normalizeH="0" baseline="0" dirty="0" smtClean="0">
                <a:ln>
                  <a:noFill/>
                </a:ln>
                <a:solidFill>
                  <a:schemeClr val="bg1"/>
                </a:solidFill>
                <a:effectLst/>
                <a:latin typeface="Times New Roman" pitchFamily="18" charset="0"/>
                <a:cs typeface="Times New Roman" pitchFamily="18" charset="0"/>
              </a:rPr>
              <a:t/>
            </a:r>
            <a:br>
              <a:rPr kumimoji="0" lang="ru-RU" sz="16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ru-RU" sz="1600" b="0" i="0" u="none" strike="noStrike" cap="none" normalizeH="0" baseline="0" dirty="0" smtClean="0">
                <a:ln>
                  <a:noFill/>
                </a:ln>
                <a:solidFill>
                  <a:schemeClr val="bg1"/>
                </a:solidFill>
                <a:effectLst/>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Загрязнение воды нитратами может быть обусловлено как природными, так и антропогенными причинами. Основные источники поступления иона аммония – животноводческие фермы, хозяйственно-бытовые сточные воды, поверхностный сток с удобренных сельхозугодий, сточные воды пищевой, коксохимической, лесохимической промышленности.</a:t>
            </a:r>
            <a:endParaRPr lang="ru-RU" sz="1600" dirty="0">
              <a:solidFill>
                <a:schemeClr val="bg1"/>
              </a:solidFill>
            </a:endParaRPr>
          </a:p>
        </p:txBody>
      </p:sp>
      <p:pic>
        <p:nvPicPr>
          <p:cNvPr id="16391" name="Picture 7" descr="E:\картинки\laboratoriya.jpg"/>
          <p:cNvPicPr>
            <a:picLocks noChangeAspect="1" noChangeArrowheads="1"/>
          </p:cNvPicPr>
          <p:nvPr/>
        </p:nvPicPr>
        <p:blipFill>
          <a:blip r:embed="rId2" cstate="print"/>
          <a:srcRect/>
          <a:stretch>
            <a:fillRect/>
          </a:stretch>
        </p:blipFill>
        <p:spPr bwMode="auto">
          <a:xfrm>
            <a:off x="1907704" y="692696"/>
            <a:ext cx="5080000" cy="3175000"/>
          </a:xfrm>
          <a:prstGeom prst="rect">
            <a:avLst/>
          </a:prstGeom>
          <a:noFill/>
        </p:spPr>
      </p:pic>
    </p:spTree>
    <p:extLst>
      <p:ext uri="{BB962C8B-B14F-4D97-AF65-F5344CB8AC3E}">
        <p14:creationId xmlns:p14="http://schemas.microsoft.com/office/powerpoint/2010/main" val="119988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33383" y="3933056"/>
            <a:ext cx="8831105" cy="2193107"/>
          </a:xfrm>
        </p:spPr>
        <p:txBody>
          <a:bodyPr>
            <a:normAutofit/>
          </a:bodyPr>
          <a:lstStyle/>
          <a:p>
            <a:pPr algn="just">
              <a:buNone/>
            </a:pPr>
            <a:r>
              <a:rPr lang="ru-RU" sz="2000" dirty="0" smtClean="0">
                <a:latin typeface="Times New Roman" pitchFamily="18" charset="0"/>
                <a:cs typeface="Times New Roman" pitchFamily="18" charset="0"/>
              </a:rPr>
              <a:t>         Повышенное содержание нитратов в поверхностных водоемах ведет к их зарастанию, азот, как биогенный элемент, способствует росту водорослей и бактерий. Это называется процессом </a:t>
            </a:r>
            <a:r>
              <a:rPr lang="ru-RU" sz="2000" dirty="0" err="1" smtClean="0">
                <a:latin typeface="Times New Roman" pitchFamily="18" charset="0"/>
                <a:cs typeface="Times New Roman" pitchFamily="18" charset="0"/>
              </a:rPr>
              <a:t>эвтрофикации</a:t>
            </a:r>
            <a:r>
              <a:rPr lang="ru-RU" sz="2000" dirty="0" smtClean="0">
                <a:latin typeface="Times New Roman" pitchFamily="18" charset="0"/>
                <a:cs typeface="Times New Roman" pitchFamily="18" charset="0"/>
              </a:rPr>
              <a:t>. Процесс этот весьма опасен для водоемов, так как последующее разложение биомассы растений израсходует весь кислород в воде, что, в свою очередь, приведет к гибели фауны водоема.</a:t>
            </a:r>
            <a:endParaRPr lang="ru-RU" sz="2000" dirty="0">
              <a:latin typeface="Times New Roman" pitchFamily="18" charset="0"/>
              <a:cs typeface="Times New Roman" pitchFamily="18" charset="0"/>
            </a:endParaRPr>
          </a:p>
        </p:txBody>
      </p:sp>
      <p:pic>
        <p:nvPicPr>
          <p:cNvPr id="17410" name="Picture 2" descr="Картинки по запросу эвтрофикация беларусь"/>
          <p:cNvPicPr>
            <a:picLocks noChangeAspect="1" noChangeArrowheads="1"/>
          </p:cNvPicPr>
          <p:nvPr/>
        </p:nvPicPr>
        <p:blipFill>
          <a:blip r:embed="rId2" cstate="print"/>
          <a:srcRect/>
          <a:stretch>
            <a:fillRect/>
          </a:stretch>
        </p:blipFill>
        <p:spPr bwMode="auto">
          <a:xfrm>
            <a:off x="4247456" y="260648"/>
            <a:ext cx="4896544" cy="3672408"/>
          </a:xfrm>
          <a:prstGeom prst="rect">
            <a:avLst/>
          </a:prstGeom>
          <a:noFill/>
        </p:spPr>
      </p:pic>
      <p:pic>
        <p:nvPicPr>
          <p:cNvPr id="17412" name="Picture 4" descr="Картинки по запросу эвтрофикация беларусь"/>
          <p:cNvPicPr>
            <a:picLocks noChangeAspect="1" noChangeArrowheads="1"/>
          </p:cNvPicPr>
          <p:nvPr/>
        </p:nvPicPr>
        <p:blipFill>
          <a:blip r:embed="rId3" cstate="print"/>
          <a:srcRect/>
          <a:stretch>
            <a:fillRect/>
          </a:stretch>
        </p:blipFill>
        <p:spPr bwMode="auto">
          <a:xfrm>
            <a:off x="133383" y="269274"/>
            <a:ext cx="4080451" cy="3706367"/>
          </a:xfrm>
          <a:prstGeom prst="rect">
            <a:avLst/>
          </a:prstGeom>
          <a:noFill/>
        </p:spPr>
      </p:pic>
    </p:spTree>
    <p:extLst>
      <p:ext uri="{BB962C8B-B14F-4D97-AF65-F5344CB8AC3E}">
        <p14:creationId xmlns:p14="http://schemas.microsoft.com/office/powerpoint/2010/main" val="1447633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
            </a:r>
            <a:br>
              <a:rPr lang="ru-RU" dirty="0" smtClean="0"/>
            </a:br>
            <a:endParaRPr lang="ru-RU" dirty="0"/>
          </a:p>
        </p:txBody>
      </p:sp>
      <p:sp>
        <p:nvSpPr>
          <p:cNvPr id="5" name="Прямоугольник 4"/>
          <p:cNvSpPr/>
          <p:nvPr/>
        </p:nvSpPr>
        <p:spPr>
          <a:xfrm>
            <a:off x="179512" y="4005064"/>
            <a:ext cx="8784976" cy="1815882"/>
          </a:xfrm>
          <a:prstGeom prst="rect">
            <a:avLst/>
          </a:prstGeom>
        </p:spPr>
        <p:txBody>
          <a:bodyPr wrap="square">
            <a:spAutoFit/>
          </a:bodyPr>
          <a:lstStyle/>
          <a:p>
            <a:pPr algn="just"/>
            <a:r>
              <a:rPr lang="ru-RU" sz="1600" dirty="0" smtClean="0">
                <a:latin typeface="Times New Roman" pitchFamily="18" charset="0"/>
                <a:cs typeface="Times New Roman" pitchFamily="18" charset="0"/>
              </a:rPr>
              <a:t>     Наибольшие </a:t>
            </a:r>
            <a:r>
              <a:rPr lang="ru-RU" sz="1600" dirty="0">
                <a:latin typeface="Times New Roman" pitchFamily="18" charset="0"/>
                <a:cs typeface="Times New Roman" pitchFamily="18" charset="0"/>
              </a:rPr>
              <a:t>концентрации нитратов обнаруживаются в поверхностных и приповерхностных подземных водах, наименьшие – в глубоких скважинах. Очень важно проверять на содержание нитратов воду из колодцев, родников, водопроводную воду, особенно в районах с развитым сельским хозяйством. ГИЦ ПВ обязательно делается анализ воды на нитраты, если эта вода получена из поверхностных или приповерхностных источников - рек, ручьев, колодцев.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t>
            </a:r>
          </a:p>
        </p:txBody>
      </p:sp>
      <p:pic>
        <p:nvPicPr>
          <p:cNvPr id="2052" name="Picture 4" descr="E:\картинки\14_1801_2.jpg"/>
          <p:cNvPicPr>
            <a:picLocks noChangeAspect="1" noChangeArrowheads="1"/>
          </p:cNvPicPr>
          <p:nvPr/>
        </p:nvPicPr>
        <p:blipFill>
          <a:blip r:embed="rId2" cstate="print"/>
          <a:srcRect/>
          <a:stretch>
            <a:fillRect/>
          </a:stretch>
        </p:blipFill>
        <p:spPr bwMode="auto">
          <a:xfrm>
            <a:off x="1691680" y="260648"/>
            <a:ext cx="5328592" cy="3263845"/>
          </a:xfrm>
          <a:prstGeom prst="rect">
            <a:avLst/>
          </a:prstGeom>
          <a:noFill/>
        </p:spPr>
      </p:pic>
    </p:spTree>
    <p:extLst>
      <p:ext uri="{BB962C8B-B14F-4D97-AF65-F5344CB8AC3E}">
        <p14:creationId xmlns:p14="http://schemas.microsoft.com/office/powerpoint/2010/main" val="3433105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Влияние нитратов на здоровье</a:t>
            </a:r>
            <a:endParaRPr lang="ru-RU" dirty="0"/>
          </a:p>
        </p:txBody>
      </p:sp>
      <p:sp>
        <p:nvSpPr>
          <p:cNvPr id="3" name="Содержимое 2"/>
          <p:cNvSpPr>
            <a:spLocks noGrp="1"/>
          </p:cNvSpPr>
          <p:nvPr>
            <p:ph idx="1"/>
          </p:nvPr>
        </p:nvSpPr>
        <p:spPr>
          <a:xfrm>
            <a:off x="457200" y="3789040"/>
            <a:ext cx="8147248" cy="2337123"/>
          </a:xfrm>
        </p:spPr>
        <p:txBody>
          <a:bodyPr>
            <a:normAutofit fontScale="92500" lnSpcReduction="10000"/>
          </a:bodyPr>
          <a:lstStyle/>
          <a:p>
            <a:pPr algn="just">
              <a:buNone/>
            </a:pPr>
            <a:r>
              <a:rPr lang="ru-RU" sz="1600" dirty="0" smtClean="0">
                <a:sym typeface="Symbol"/>
              </a:rPr>
              <a:t> </a:t>
            </a:r>
            <a:r>
              <a:rPr lang="ru-RU" sz="1600" dirty="0" smtClean="0">
                <a:latin typeface="Times New Roman" pitchFamily="18" charset="0"/>
                <a:cs typeface="Times New Roman" pitchFamily="18" charset="0"/>
              </a:rPr>
              <a:t>При данном ВОЗ при содержании нитратов менее  10</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мл</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л основным источником поступления  в организм человека являются овощи, а более 50 мл</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л – питьевая вода.</a:t>
            </a:r>
          </a:p>
          <a:p>
            <a:pPr algn="just">
              <a:buNone/>
            </a:pPr>
            <a:r>
              <a:rPr lang="ru-RU" sz="1600" dirty="0" smtClean="0">
                <a:latin typeface="Times New Roman" pitchFamily="18" charset="0"/>
                <a:cs typeface="Times New Roman" pitchFamily="18" charset="0"/>
                <a:sym typeface="Symbol"/>
              </a:rPr>
              <a:t> </a:t>
            </a:r>
            <a:r>
              <a:rPr lang="ru-RU" sz="1600" dirty="0" smtClean="0">
                <a:latin typeface="Times New Roman" pitchFamily="18" charset="0"/>
                <a:cs typeface="Times New Roman" pitchFamily="18" charset="0"/>
              </a:rPr>
              <a:t>Загрязнение воды нитратами является одной из глобальных проблем Республики Беларусь особенно для населения, использующего в качестве источника водоснабжения надлежащим образом обустроенные шахтные колодцы, питающиеся грунтовыми водами. В сельской местности население, использующее в основном колодцы (децентрализованные источники водоснабжения) , достигает  44</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При этом в 19-25</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проб из таких </a:t>
            </a:r>
            <a:r>
              <a:rPr lang="ru-RU" sz="1600" dirty="0" err="1" smtClean="0">
                <a:latin typeface="Times New Roman" pitchFamily="18" charset="0"/>
                <a:cs typeface="Times New Roman" pitchFamily="18" charset="0"/>
              </a:rPr>
              <a:t>таких</a:t>
            </a:r>
            <a:r>
              <a:rPr lang="ru-RU" sz="1600" dirty="0" smtClean="0">
                <a:latin typeface="Times New Roman" pitchFamily="18" charset="0"/>
                <a:cs typeface="Times New Roman" pitchFamily="18" charset="0"/>
              </a:rPr>
              <a:t> источников содержание нитратов превышает ПДК в два раза.</a:t>
            </a:r>
          </a:p>
          <a:p>
            <a:pPr algn="just">
              <a:buNone/>
            </a:pPr>
            <a:r>
              <a:rPr lang="ru-RU" sz="1600" dirty="0" smtClean="0">
                <a:latin typeface="Times New Roman" pitchFamily="18" charset="0"/>
                <a:cs typeface="Times New Roman" pitchFamily="18" charset="0"/>
                <a:sym typeface="Symbol"/>
              </a:rPr>
              <a:t> </a:t>
            </a:r>
            <a:r>
              <a:rPr lang="ru-RU" sz="1600" dirty="0" smtClean="0">
                <a:latin typeface="Times New Roman" pitchFamily="18" charset="0"/>
                <a:cs typeface="Times New Roman" pitchFamily="18" charset="0"/>
              </a:rPr>
              <a:t>Колодезное водоснабжение в республике остается одним из важных источников питьевой воды для сельского населения, что говорит о важности качества питьевой воды.</a:t>
            </a:r>
            <a:endParaRPr lang="ru-RU" sz="1600" dirty="0">
              <a:latin typeface="Times New Roman" pitchFamily="18" charset="0"/>
              <a:cs typeface="Times New Roman" pitchFamily="18" charset="0"/>
            </a:endParaRPr>
          </a:p>
        </p:txBody>
      </p:sp>
      <p:pic>
        <p:nvPicPr>
          <p:cNvPr id="18434" name="Picture 2" descr="E:\картинки\552135.jpg"/>
          <p:cNvPicPr>
            <a:picLocks noChangeAspect="1" noChangeArrowheads="1"/>
          </p:cNvPicPr>
          <p:nvPr/>
        </p:nvPicPr>
        <p:blipFill>
          <a:blip r:embed="rId2" cstate="print"/>
          <a:srcRect/>
          <a:stretch>
            <a:fillRect/>
          </a:stretch>
        </p:blipFill>
        <p:spPr bwMode="auto">
          <a:xfrm>
            <a:off x="4644008" y="1124744"/>
            <a:ext cx="4048125" cy="2686050"/>
          </a:xfrm>
          <a:prstGeom prst="rect">
            <a:avLst/>
          </a:prstGeom>
          <a:noFill/>
        </p:spPr>
      </p:pic>
    </p:spTree>
    <p:extLst>
      <p:ext uri="{BB962C8B-B14F-4D97-AF65-F5344CB8AC3E}">
        <p14:creationId xmlns:p14="http://schemas.microsoft.com/office/powerpoint/2010/main" val="3655277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p.vk.me/c636616/v636616619/2fe92/IHsgqcCtkZ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 y="0"/>
            <a:ext cx="9158166" cy="68686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069982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Нитратное загрязнение в РБ</a:t>
            </a:r>
            <a:endParaRPr lang="ru-RU" dirty="0"/>
          </a:p>
        </p:txBody>
      </p:sp>
      <p:sp>
        <p:nvSpPr>
          <p:cNvPr id="3" name="Содержимое 2"/>
          <p:cNvSpPr>
            <a:spLocks noGrp="1"/>
          </p:cNvSpPr>
          <p:nvPr>
            <p:ph idx="1"/>
          </p:nvPr>
        </p:nvSpPr>
        <p:spPr>
          <a:xfrm>
            <a:off x="323528" y="1916833"/>
            <a:ext cx="4752528" cy="4536504"/>
          </a:xfrm>
        </p:spPr>
        <p:txBody>
          <a:bodyPr>
            <a:normAutofit/>
          </a:bodyPr>
          <a:lstStyle/>
          <a:p>
            <a:pPr algn="just">
              <a:buNone/>
            </a:pPr>
            <a:r>
              <a:rPr lang="ru-RU" sz="2000" dirty="0" smtClean="0">
                <a:latin typeface="Times New Roman" pitchFamily="18" charset="0"/>
                <a:cs typeface="Times New Roman" pitchFamily="18" charset="0"/>
              </a:rPr>
              <a:t>          Наиболее неблагоприятная ситуация по нитратному загрязнению В Брестской (52-63</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нестандартных проб), Гродненской (39-65</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Минской (26-69</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Гомельской (29-49</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При этом загрязнение нитратами распределено неравномерно, в отдельных районах количество нестандартных проб превышает 50</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 например Слонимский – 68-94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Для этих характерна наибольшая кратность превышения ПДК ( в 3-5 раз).</a:t>
            </a:r>
            <a:endParaRPr lang="ru-RU" sz="2000" dirty="0">
              <a:latin typeface="Times New Roman" pitchFamily="18" charset="0"/>
              <a:cs typeface="Times New Roman" pitchFamily="18" charset="0"/>
            </a:endParaRPr>
          </a:p>
        </p:txBody>
      </p:sp>
      <p:pic>
        <p:nvPicPr>
          <p:cNvPr id="19458" name="Picture 2" descr="Картинки по запросу нитратное загрязнение в рб"/>
          <p:cNvPicPr>
            <a:picLocks noChangeAspect="1" noChangeArrowheads="1"/>
          </p:cNvPicPr>
          <p:nvPr/>
        </p:nvPicPr>
        <p:blipFill>
          <a:blip r:embed="rId2" cstate="print"/>
          <a:srcRect/>
          <a:stretch>
            <a:fillRect/>
          </a:stretch>
        </p:blipFill>
        <p:spPr bwMode="auto">
          <a:xfrm>
            <a:off x="5148064" y="1340768"/>
            <a:ext cx="3888432" cy="2196083"/>
          </a:xfrm>
          <a:prstGeom prst="rect">
            <a:avLst/>
          </a:prstGeom>
          <a:noFill/>
        </p:spPr>
      </p:pic>
      <p:pic>
        <p:nvPicPr>
          <p:cNvPr id="19460" name="Picture 4" descr="Картинки по запросу нитратное загрязнение в рб"/>
          <p:cNvPicPr>
            <a:picLocks noChangeAspect="1" noChangeArrowheads="1"/>
          </p:cNvPicPr>
          <p:nvPr/>
        </p:nvPicPr>
        <p:blipFill>
          <a:blip r:embed="rId3" cstate="print"/>
          <a:srcRect/>
          <a:stretch>
            <a:fillRect/>
          </a:stretch>
        </p:blipFill>
        <p:spPr bwMode="auto">
          <a:xfrm>
            <a:off x="5111552" y="3645024"/>
            <a:ext cx="3924944" cy="3024336"/>
          </a:xfrm>
          <a:prstGeom prst="rect">
            <a:avLst/>
          </a:prstGeom>
          <a:noFill/>
        </p:spPr>
      </p:pic>
    </p:spTree>
    <p:extLst>
      <p:ext uri="{BB962C8B-B14F-4D97-AF65-F5344CB8AC3E}">
        <p14:creationId xmlns:p14="http://schemas.microsoft.com/office/powerpoint/2010/main" val="3918799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Механизм влияния нитратов на здоровье</a:t>
            </a:r>
            <a:endParaRPr lang="ru-RU" dirty="0"/>
          </a:p>
        </p:txBody>
      </p:sp>
      <p:sp>
        <p:nvSpPr>
          <p:cNvPr id="3" name="Содержимое 2"/>
          <p:cNvSpPr>
            <a:spLocks noGrp="1"/>
          </p:cNvSpPr>
          <p:nvPr>
            <p:ph idx="1"/>
          </p:nvPr>
        </p:nvSpPr>
        <p:spPr>
          <a:xfrm>
            <a:off x="457200" y="3789040"/>
            <a:ext cx="8219256" cy="2664296"/>
          </a:xfrm>
        </p:spPr>
        <p:txBody>
          <a:bodyPr>
            <a:normAutofit lnSpcReduction="10000"/>
          </a:bodyPr>
          <a:lstStyle/>
          <a:p>
            <a:pPr marL="68580" indent="0">
              <a:buNone/>
            </a:pPr>
            <a:r>
              <a:rPr lang="ru-RU" sz="1600" dirty="0" smtClean="0">
                <a:latin typeface="Times New Roman" pitchFamily="18" charset="0"/>
                <a:cs typeface="Times New Roman" pitchFamily="18" charset="0"/>
              </a:rPr>
              <a:t>     Описано около 3000 случаев водно-нитратных отравлений детей после употребления колодезной воды.</a:t>
            </a:r>
          </a:p>
          <a:p>
            <a:pPr marL="68580" indent="0" algn="just">
              <a:buNone/>
            </a:pPr>
            <a:r>
              <a:rPr lang="ru-RU" sz="1600" dirty="0" smtClean="0">
                <a:latin typeface="Times New Roman" pitchFamily="18" charset="0"/>
                <a:cs typeface="Times New Roman" pitchFamily="18" charset="0"/>
              </a:rPr>
              <a:t>     Механизм влияния: в пищеварительном тракте нитраты превращаются в нитриты, которые в 10 раз токсичнее. Они взаимодействуют с белком крови гемоглобином ( ответственен за перенос кислорода), превращая его в метгемоглобин ( не способен переносить кислород). Это вызывает тяжелую гипоксию ( кислородное голодание), разрушение эритроцитов (гемолитическую анемию). В свою очередь это приводит к нарушению функций ферментных систем, действию на ЦНС, </a:t>
            </a:r>
            <a:r>
              <a:rPr lang="ru-RU" sz="1600" dirty="0" err="1" smtClean="0">
                <a:latin typeface="Times New Roman" pitchFamily="18" charset="0"/>
                <a:cs typeface="Times New Roman" pitchFamily="18" charset="0"/>
              </a:rPr>
              <a:t>сердечно-сосудистую</a:t>
            </a:r>
            <a:r>
              <a:rPr lang="ru-RU" sz="1600" dirty="0" smtClean="0">
                <a:latin typeface="Times New Roman" pitchFamily="18" charset="0"/>
                <a:cs typeface="Times New Roman" pitchFamily="18" charset="0"/>
              </a:rPr>
              <a:t>, эндокринную системы, обмен веществ, нарушению иммунного статуса, снижение </a:t>
            </a:r>
            <a:r>
              <a:rPr lang="ru-RU" sz="1600" dirty="0" err="1" smtClean="0">
                <a:latin typeface="Times New Roman" pitchFamily="18" charset="0"/>
                <a:cs typeface="Times New Roman" pitchFamily="18" charset="0"/>
              </a:rPr>
              <a:t>резистентности</a:t>
            </a:r>
            <a:r>
              <a:rPr lang="ru-RU" sz="1600" dirty="0" smtClean="0">
                <a:latin typeface="Times New Roman" pitchFamily="18" charset="0"/>
                <a:cs typeface="Times New Roman" pitchFamily="18" charset="0"/>
              </a:rPr>
              <a:t> организма к действию канцерогенных, мутагенных и других факторов.</a:t>
            </a:r>
            <a:r>
              <a:rPr lang="ru-RU" sz="1600" dirty="0"/>
              <a:t> </a:t>
            </a:r>
            <a:r>
              <a:rPr lang="ru-RU" sz="1600" dirty="0">
                <a:latin typeface="Times New Roman" pitchFamily="18" charset="0"/>
                <a:cs typeface="Times New Roman" pitchFamily="18" charset="0"/>
              </a:rPr>
              <a:t>Смертельная доза нитратов для человека составляет 8-15 г. </a:t>
            </a:r>
            <a:endParaRPr lang="ru-RU" sz="1600" dirty="0" smtClean="0">
              <a:latin typeface="Times New Roman" pitchFamily="18" charset="0"/>
              <a:cs typeface="Times New Roman" pitchFamily="18" charset="0"/>
            </a:endParaRPr>
          </a:p>
        </p:txBody>
      </p:sp>
      <p:pic>
        <p:nvPicPr>
          <p:cNvPr id="20482" name="Picture 2" descr="Картинки по запросу нитратное загрязнение в рб"/>
          <p:cNvPicPr>
            <a:picLocks noChangeAspect="1" noChangeArrowheads="1"/>
          </p:cNvPicPr>
          <p:nvPr/>
        </p:nvPicPr>
        <p:blipFill>
          <a:blip r:embed="rId2" cstate="print"/>
          <a:srcRect/>
          <a:stretch>
            <a:fillRect/>
          </a:stretch>
        </p:blipFill>
        <p:spPr bwMode="auto">
          <a:xfrm>
            <a:off x="4932040" y="1412776"/>
            <a:ext cx="3657600" cy="2438400"/>
          </a:xfrm>
          <a:prstGeom prst="rect">
            <a:avLst/>
          </a:prstGeom>
          <a:noFill/>
        </p:spPr>
      </p:pic>
    </p:spTree>
    <p:extLst>
      <p:ext uri="{BB962C8B-B14F-4D97-AF65-F5344CB8AC3E}">
        <p14:creationId xmlns:p14="http://schemas.microsoft.com/office/powerpoint/2010/main" val="4019294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9672" y="2636912"/>
            <a:ext cx="7772400" cy="3733800"/>
          </a:xfrm>
        </p:spPr>
        <p:txBody>
          <a:bodyPr>
            <a:normAutofit/>
          </a:bodyPr>
          <a:lstStyle/>
          <a:p>
            <a:pPr marL="68580" indent="0">
              <a:buNone/>
            </a:pPr>
            <a:r>
              <a:rPr lang="ru-RU" sz="4800" dirty="0" smtClean="0">
                <a:latin typeface="Times New Roman" pitchFamily="18" charset="0"/>
                <a:cs typeface="Times New Roman" pitchFamily="18" charset="0"/>
              </a:rPr>
              <a:t>Спасибо за внимание!</a:t>
            </a:r>
            <a:endParaRPr lang="ru-RU" sz="4800" dirty="0">
              <a:latin typeface="Times New Roman" pitchFamily="18" charset="0"/>
              <a:cs typeface="Times New Roman" pitchFamily="18" charset="0"/>
            </a:endParaRPr>
          </a:p>
        </p:txBody>
      </p:sp>
    </p:spTree>
    <p:extLst>
      <p:ext uri="{BB962C8B-B14F-4D97-AF65-F5344CB8AC3E}">
        <p14:creationId xmlns:p14="http://schemas.microsoft.com/office/powerpoint/2010/main" val="2982314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56376" y="0"/>
            <a:ext cx="501824" cy="1417638"/>
          </a:xfrm>
        </p:spPr>
        <p:txBody>
          <a:bodyPr/>
          <a:lstStyle/>
          <a:p>
            <a:endParaRPr lang="ru-RU" dirty="0"/>
          </a:p>
        </p:txBody>
      </p:sp>
      <p:sp>
        <p:nvSpPr>
          <p:cNvPr id="3" name="Объект 2"/>
          <p:cNvSpPr>
            <a:spLocks noGrp="1"/>
          </p:cNvSpPr>
          <p:nvPr>
            <p:ph idx="1"/>
          </p:nvPr>
        </p:nvSpPr>
        <p:spPr>
          <a:xfrm>
            <a:off x="251520" y="188640"/>
            <a:ext cx="3888432" cy="7416824"/>
          </a:xfrm>
        </p:spPr>
        <p:txBody>
          <a:bodyPr>
            <a:normAutofit fontScale="92500" lnSpcReduction="20000"/>
          </a:bodyPr>
          <a:lstStyle/>
          <a:p>
            <a:pPr marL="68580" indent="0" algn="just">
              <a:buNone/>
            </a:pPr>
            <a:r>
              <a:rPr lang="ru-RU" sz="2300" dirty="0" smtClean="0">
                <a:solidFill>
                  <a:schemeClr val="bg1"/>
                </a:solidFill>
                <a:latin typeface="Times New Roman" pitchFamily="18" charset="0"/>
                <a:cs typeface="Times New Roman" pitchFamily="18" charset="0"/>
              </a:rPr>
              <a:t>  </a:t>
            </a:r>
            <a:br>
              <a:rPr lang="ru-RU" sz="2300" dirty="0" smtClean="0">
                <a:solidFill>
                  <a:schemeClr val="bg1"/>
                </a:solidFill>
                <a:latin typeface="Times New Roman" pitchFamily="18" charset="0"/>
                <a:cs typeface="Times New Roman" pitchFamily="18" charset="0"/>
              </a:rPr>
            </a:br>
            <a:r>
              <a:rPr lang="ru-RU" sz="2300" dirty="0" smtClean="0">
                <a:solidFill>
                  <a:schemeClr val="bg1"/>
                </a:solidFill>
                <a:latin typeface="Times New Roman" pitchFamily="18" charset="0"/>
                <a:cs typeface="Times New Roman" pitchFamily="18" charset="0"/>
              </a:rPr>
              <a:t>   </a:t>
            </a:r>
            <a:r>
              <a:rPr lang="ru-RU" sz="2200" dirty="0" smtClean="0">
                <a:solidFill>
                  <a:schemeClr val="bg1"/>
                </a:solidFill>
                <a:latin typeface="Times New Roman" pitchFamily="18" charset="0"/>
                <a:cs typeface="Times New Roman" pitchFamily="18" charset="0"/>
              </a:rPr>
              <a:t>Алюминий- </a:t>
            </a:r>
            <a:r>
              <a:rPr lang="ru-RU" sz="2200" dirty="0">
                <a:solidFill>
                  <a:schemeClr val="bg1"/>
                </a:solidFill>
                <a:latin typeface="Times New Roman" pitchFamily="18" charset="0"/>
                <a:cs typeface="Times New Roman" pitchFamily="18" charset="0"/>
              </a:rPr>
              <a:t>химический элемент III группы периодической системы Д.И. Менделеева. Имеет атомный номер 13, атомную массу 26,98154. Алюминий - серебристо-белый металл, легкий (2,7 г/см</a:t>
            </a:r>
            <a:r>
              <a:rPr lang="ru-RU" sz="2200" baseline="30000" dirty="0">
                <a:solidFill>
                  <a:schemeClr val="bg1"/>
                </a:solidFill>
                <a:latin typeface="Times New Roman" pitchFamily="18" charset="0"/>
                <a:cs typeface="Times New Roman" pitchFamily="18" charset="0"/>
              </a:rPr>
              <a:t>3</a:t>
            </a:r>
            <a:r>
              <a:rPr lang="ru-RU" sz="2200" dirty="0">
                <a:solidFill>
                  <a:schemeClr val="bg1"/>
                </a:solidFill>
                <a:latin typeface="Times New Roman" pitchFamily="18" charset="0"/>
                <a:cs typeface="Times New Roman" pitchFamily="18" charset="0"/>
              </a:rPr>
              <a:t>), пластичный, с высокой </a:t>
            </a:r>
            <a:r>
              <a:rPr lang="ru-RU" sz="2200" dirty="0" smtClean="0">
                <a:solidFill>
                  <a:schemeClr val="bg1"/>
                </a:solidFill>
                <a:latin typeface="Times New Roman" pitchFamily="18" charset="0"/>
                <a:cs typeface="Times New Roman" pitchFamily="18" charset="0"/>
              </a:rPr>
              <a:t>электропроводностью. Химически </a:t>
            </a:r>
            <a:r>
              <a:rPr lang="ru-RU" sz="2200" dirty="0">
                <a:solidFill>
                  <a:schemeClr val="bg1"/>
                </a:solidFill>
                <a:latin typeface="Times New Roman" pitchFamily="18" charset="0"/>
                <a:cs typeface="Times New Roman" pitchFamily="18" charset="0"/>
              </a:rPr>
              <a:t>активен (на воздухе покрывается защитной оксидной пленкой</a:t>
            </a:r>
            <a:r>
              <a:rPr lang="ru-RU" sz="2200" dirty="0" smtClean="0">
                <a:solidFill>
                  <a:schemeClr val="bg1"/>
                </a:solidFill>
                <a:latin typeface="Times New Roman" pitchFamily="18" charset="0"/>
                <a:cs typeface="Times New Roman" pitchFamily="18" charset="0"/>
              </a:rPr>
              <a:t>).    </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     Алюминий </a:t>
            </a:r>
            <a:r>
              <a:rPr lang="ru-RU" sz="2200" dirty="0">
                <a:solidFill>
                  <a:schemeClr val="bg1"/>
                </a:solidFill>
                <a:latin typeface="Times New Roman" pitchFamily="18" charset="0"/>
                <a:cs typeface="Times New Roman" pitchFamily="18" charset="0"/>
              </a:rPr>
              <a:t>широко применяется в быту (посуда) и технике: в авиации, автомобилестроении, строительстве (конструкционный материал, преимущественно в виде сплавов с другими металлами), электротехнике (заменитель меди при изготовлении кабелей и др.), пищевой промышленности (фольга), металлургии (легирующая добавка), а также имеет массу других применений.</a:t>
            </a:r>
            <a:r>
              <a:rPr lang="ru-RU" sz="2200" dirty="0" smtClean="0">
                <a:solidFill>
                  <a:schemeClr val="bg1"/>
                </a:solidFill>
                <a:latin typeface="Times New Roman" pitchFamily="18" charset="0"/>
                <a:cs typeface="Times New Roman" pitchFamily="18" charset="0"/>
              </a:rPr>
              <a:t> </a:t>
            </a:r>
          </a:p>
          <a:p>
            <a:pPr marL="68580" indent="0">
              <a:buNone/>
            </a:pPr>
            <a:r>
              <a:rPr lang="ru-RU" sz="2300" dirty="0">
                <a:solidFill>
                  <a:schemeClr val="bg1"/>
                </a:solidFill>
                <a:latin typeface="Times New Roman" pitchFamily="18" charset="0"/>
                <a:cs typeface="Times New Roman" pitchFamily="18" charset="0"/>
              </a:rPr>
              <a:t/>
            </a:r>
            <a:br>
              <a:rPr lang="ru-RU" sz="2300" dirty="0">
                <a:solidFill>
                  <a:schemeClr val="bg1"/>
                </a:solidFill>
                <a:latin typeface="Times New Roman" pitchFamily="18" charset="0"/>
                <a:cs typeface="Times New Roman" pitchFamily="18" charset="0"/>
              </a:rPr>
            </a:br>
            <a:r>
              <a:rPr lang="ru-RU" sz="2300" dirty="0">
                <a:solidFill>
                  <a:schemeClr val="bg1"/>
                </a:solidFill>
                <a:latin typeface="Times New Roman" pitchFamily="18" charset="0"/>
                <a:cs typeface="Times New Roman" pitchFamily="18" charset="0"/>
              </a:rPr>
              <a:t>     </a:t>
            </a:r>
            <a:endParaRPr lang="ru-RU" dirty="0"/>
          </a:p>
        </p:txBody>
      </p:sp>
      <p:pic>
        <p:nvPicPr>
          <p:cNvPr id="3074" name="Picture 2" descr="http://dubchenko.com/wp-content/uploads/2015/03/1307181612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60649"/>
            <a:ext cx="1610518" cy="17829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3/3e/Alumin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639427"/>
            <a:ext cx="280831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nvestments.academic.ru/pictures/investments/img920775_5_Serebristo-seryiy_metallik_spektralnyih_liniy_alyuminiy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0338" y="2708920"/>
            <a:ext cx="2033662" cy="20106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alfagru.ru/images/alluminieviy_provo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7804" y="4221088"/>
            <a:ext cx="303191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35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1" name="Picture 15" descr="C:\Users\Lenovo\Desktop\о.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39"/>
            <a:ext cx="9144000" cy="68899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900592" y="446088"/>
            <a:ext cx="3022104" cy="647700"/>
          </a:xfrm>
        </p:spPr>
        <p:txBody>
          <a:bodyPr>
            <a:noAutofit/>
          </a:bodyPr>
          <a:lstStyle/>
          <a:p>
            <a:endParaRPr lang="ru-RU" sz="1600" dirty="0"/>
          </a:p>
        </p:txBody>
      </p:sp>
      <p:sp>
        <p:nvSpPr>
          <p:cNvPr id="3" name="Объект 2"/>
          <p:cNvSpPr>
            <a:spLocks noGrp="1"/>
          </p:cNvSpPr>
          <p:nvPr>
            <p:ph idx="1"/>
          </p:nvPr>
        </p:nvSpPr>
        <p:spPr>
          <a:xfrm flipV="1">
            <a:off x="9828584" y="1700808"/>
            <a:ext cx="5254352" cy="547465"/>
          </a:xfrm>
        </p:spPr>
        <p:txBody>
          <a:bodyPr/>
          <a:lstStyle/>
          <a:p>
            <a:endParaRPr lang="ru-RU" dirty="0"/>
          </a:p>
        </p:txBody>
      </p:sp>
      <p:sp>
        <p:nvSpPr>
          <p:cNvPr id="4" name="AutoShape 2" descr="http://youmra.ru/images1/5770bbdb9a28c.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youmra.ru/images1/5770bbdb9a28c.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http://youmra.ru/images1/5770bbdb9a28c.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http://youmra.ru/images1/5770bbdb9a28c.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http://youmra.ru/images1/5770bbdb9a28c.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2" descr="http://youmra.ru/images1/5770bbdb9a28c.p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4" descr="http://youmra.ru/images1/5770bbdb9a28c.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90340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gfons.com/upload/aluminum_texture17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84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972600" y="692696"/>
            <a:ext cx="7772400" cy="1143000"/>
          </a:xfrm>
        </p:spPr>
        <p:txBody>
          <a:bodyPr/>
          <a:lstStyle/>
          <a:p>
            <a:endParaRPr lang="ru-RU" dirty="0"/>
          </a:p>
        </p:txBody>
      </p:sp>
      <p:sp>
        <p:nvSpPr>
          <p:cNvPr id="3" name="Объект 2"/>
          <p:cNvSpPr>
            <a:spLocks noGrp="1"/>
          </p:cNvSpPr>
          <p:nvPr>
            <p:ph idx="1"/>
          </p:nvPr>
        </p:nvSpPr>
        <p:spPr>
          <a:xfrm>
            <a:off x="359735" y="0"/>
            <a:ext cx="8568952" cy="5688632"/>
          </a:xfrm>
        </p:spPr>
        <p:txBody>
          <a:bodyPr>
            <a:noAutofit/>
          </a:bodyPr>
          <a:lstStyle/>
          <a:p>
            <a:pPr marL="68580" indent="0" algn="just">
              <a:buNone/>
            </a:pPr>
            <a:r>
              <a:rPr lang="ru-RU" sz="2800" b="1" dirty="0" smtClean="0">
                <a:solidFill>
                  <a:schemeClr val="bg1"/>
                </a:solidFill>
                <a:latin typeface="Times New Roman" pitchFamily="18" charset="0"/>
                <a:cs typeface="Times New Roman" pitchFamily="18" charset="0"/>
              </a:rPr>
              <a:t>     </a:t>
            </a:r>
            <a:r>
              <a:rPr lang="ru-RU" sz="2400" b="1" dirty="0" smtClean="0">
                <a:latin typeface="Times New Roman" pitchFamily="18" charset="0"/>
                <a:cs typeface="Times New Roman" pitchFamily="18" charset="0"/>
              </a:rPr>
              <a:t>Являясь </a:t>
            </a:r>
            <a:r>
              <a:rPr lang="ru-RU" sz="2400" b="1" dirty="0">
                <a:latin typeface="Times New Roman" pitchFamily="18" charset="0"/>
                <a:cs typeface="Times New Roman" pitchFamily="18" charset="0"/>
              </a:rPr>
              <a:t>одним из самых распространенных элементов в земной коре, алюминий содержится практически в любой природной воде</a:t>
            </a:r>
            <a:r>
              <a:rPr lang="ru-RU" sz="2400" b="1" dirty="0" smtClean="0">
                <a:latin typeface="Times New Roman" pitchFamily="18" charset="0"/>
                <a:cs typeface="Times New Roman" pitchFamily="18" charset="0"/>
              </a:rPr>
              <a:t>.</a:t>
            </a:r>
          </a:p>
          <a:p>
            <a:pPr marL="68580" indent="0" algn="just">
              <a:buNone/>
            </a:pP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Алюминий попадает в природные воды естественным путем при частичном растворении глин и алюмосиликатов, а также в результате вредных выбросов отдельных производств (электротехническая, авиационная, химическая и нефтеперерабатывающая промышленность, машиностроение, строительство, оптика, ракетная и атомная техника) с атмосферными осадками или сточными водами. </a:t>
            </a:r>
            <a:endParaRPr lang="ru-RU" sz="2400" b="1" dirty="0" smtClean="0">
              <a:latin typeface="Times New Roman" pitchFamily="18" charset="0"/>
              <a:cs typeface="Times New Roman" pitchFamily="18" charset="0"/>
            </a:endParaRPr>
          </a:p>
          <a:p>
            <a:pPr marL="68580" indent="0" algn="just">
              <a:buNone/>
            </a:pP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Соли </a:t>
            </a:r>
            <a:r>
              <a:rPr lang="ru-RU" sz="2400" b="1" dirty="0">
                <a:latin typeface="Times New Roman" pitchFamily="18" charset="0"/>
                <a:cs typeface="Times New Roman" pitchFamily="18" charset="0"/>
              </a:rPr>
              <a:t>алюминия также широко используются в качестве коагулянтов в процессах </a:t>
            </a:r>
            <a:r>
              <a:rPr lang="ru-RU" sz="2400" b="1" u="sng" dirty="0">
                <a:latin typeface="Times New Roman" pitchFamily="18" charset="0"/>
                <a:cs typeface="Times New Roman" pitchFamily="18" charset="0"/>
              </a:rPr>
              <a:t>водоподготовки</a:t>
            </a:r>
            <a:r>
              <a:rPr lang="ru-RU" sz="2400" b="1" dirty="0">
                <a:latin typeface="Times New Roman" pitchFamily="18" charset="0"/>
                <a:cs typeface="Times New Roman" pitchFamily="18" charset="0"/>
              </a:rPr>
              <a:t> для коммунальных нужд. Содержание алюминия в поверхностных водах колеблется в пределах от единиц до сотен мкг/дм</a:t>
            </a:r>
            <a:r>
              <a:rPr lang="ru-RU" sz="2400" b="1" baseline="30000" dirty="0">
                <a:latin typeface="Times New Roman" pitchFamily="18" charset="0"/>
                <a:cs typeface="Times New Roman" pitchFamily="18" charset="0"/>
              </a:rPr>
              <a:t>3</a:t>
            </a:r>
            <a:r>
              <a:rPr lang="ru-RU" sz="2400" b="1" dirty="0">
                <a:latin typeface="Times New Roman" pitchFamily="18" charset="0"/>
                <a:cs typeface="Times New Roman" pitchFamily="18" charset="0"/>
              </a:rPr>
              <a:t> и сильно зависит от степени </a:t>
            </a:r>
            <a:r>
              <a:rPr lang="ru-RU" sz="2400" b="1" dirty="0" err="1">
                <a:latin typeface="Times New Roman" pitchFamily="18" charset="0"/>
                <a:cs typeface="Times New Roman" pitchFamily="18" charset="0"/>
              </a:rPr>
              <a:t>закисления</a:t>
            </a:r>
            <a:r>
              <a:rPr lang="ru-RU" sz="2400" b="1" dirty="0">
                <a:latin typeface="Times New Roman" pitchFamily="18" charset="0"/>
                <a:cs typeface="Times New Roman" pitchFamily="18" charset="0"/>
              </a:rPr>
              <a:t> почв. В некоторых кислых водах </a:t>
            </a:r>
            <a:r>
              <a:rPr lang="ru-RU" sz="2400" b="1" dirty="0" smtClean="0">
                <a:latin typeface="Times New Roman" pitchFamily="18" charset="0"/>
                <a:cs typeface="Times New Roman" pitchFamily="18" charset="0"/>
              </a:rPr>
              <a:t>его </a:t>
            </a:r>
            <a:r>
              <a:rPr lang="ru-RU" sz="2400" b="1" dirty="0">
                <a:latin typeface="Times New Roman" pitchFamily="18" charset="0"/>
                <a:cs typeface="Times New Roman" pitchFamily="18" charset="0"/>
              </a:rPr>
              <a:t>концентрация может достигать нескольких граммов на дм</a:t>
            </a:r>
            <a:r>
              <a:rPr lang="ru-RU" sz="2400" b="1" baseline="30000" dirty="0">
                <a:latin typeface="Times New Roman" pitchFamily="18" charset="0"/>
                <a:cs typeface="Times New Roman" pitchFamily="18" charset="0"/>
              </a:rPr>
              <a:t>3</a:t>
            </a:r>
            <a:r>
              <a:rPr lang="ru-RU"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368570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56576" y="980728"/>
            <a:ext cx="2806080" cy="508918"/>
          </a:xfrm>
        </p:spPr>
        <p:txBody>
          <a:bodyPr>
            <a:normAutofit fontScale="90000"/>
          </a:bodyPr>
          <a:lstStyle/>
          <a:p>
            <a:endParaRPr lang="ru-RU" dirty="0"/>
          </a:p>
        </p:txBody>
      </p:sp>
      <p:sp>
        <p:nvSpPr>
          <p:cNvPr id="3" name="Объект 2"/>
          <p:cNvSpPr>
            <a:spLocks noGrp="1"/>
          </p:cNvSpPr>
          <p:nvPr>
            <p:ph idx="1"/>
          </p:nvPr>
        </p:nvSpPr>
        <p:spPr>
          <a:xfrm>
            <a:off x="251520" y="332657"/>
            <a:ext cx="8494712" cy="2016224"/>
          </a:xfrm>
        </p:spPr>
        <p:txBody>
          <a:bodyPr/>
          <a:lstStyle/>
          <a:p>
            <a:pPr marL="68580" indent="0" algn="just">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Присутствие в воде алюминия в концентрациях, превышающих 0.2 мг/л способно вызвать выпадение в осадок хлопьев гидрохлорида алюминия, а также изменение цветности воды. Иногда такие проблемы могут возникать уже при </a:t>
            </a:r>
            <a:r>
              <a:rPr lang="ru-RU" dirty="0" smtClean="0">
                <a:latin typeface="Times New Roman" pitchFamily="18" charset="0"/>
                <a:cs typeface="Times New Roman" pitchFamily="18" charset="0"/>
              </a:rPr>
              <a:t>концентрациях </a:t>
            </a:r>
            <a:r>
              <a:rPr lang="ru-RU" dirty="0">
                <a:latin typeface="Times New Roman" pitchFamily="18" charset="0"/>
                <a:cs typeface="Times New Roman" pitchFamily="18" charset="0"/>
              </a:rPr>
              <a:t>алюминия в 0.1 мг/л</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6146" name="Picture 2" descr="http://www.ru.all.biz/img/ru/catalog/16708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34" y="1700808"/>
            <a:ext cx="3752850" cy="24765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rayban4you.ru/images1/576321cf5e21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rayban4you.ru/images1/576321cf5e21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rayban4you.ru/images1/576321cf5e21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rayban4you.ru/images1/576321cf5e212.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2" descr="http://rayban4you.ru/images1/576321cf5e212.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4" descr="http://rayban4you.ru/images1/576321cf5e212.p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6" descr="http://rayban4you.ru/images1/576321cf5e212.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61" name="Picture 17"/>
          <p:cNvPicPr>
            <a:picLocks noChangeAspect="1" noChangeArrowheads="1"/>
          </p:cNvPicPr>
          <p:nvPr/>
        </p:nvPicPr>
        <p:blipFill rotWithShape="1">
          <a:blip r:embed="rId3">
            <a:extLst>
              <a:ext uri="{28A0092B-C50C-407E-A947-70E740481C1C}">
                <a14:useLocalDpi xmlns:a14="http://schemas.microsoft.com/office/drawing/2010/main" val="0"/>
              </a:ext>
            </a:extLst>
          </a:blip>
          <a:srcRect t="14692" r="64973" b="50397"/>
          <a:stretch/>
        </p:blipFill>
        <p:spPr bwMode="auto">
          <a:xfrm>
            <a:off x="4283968" y="3861048"/>
            <a:ext cx="4814492" cy="269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034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9036496" cy="1143000"/>
          </a:xfrm>
        </p:spPr>
        <p:txBody>
          <a:bodyPr>
            <a:normAutofit fontScale="90000"/>
          </a:bodyPr>
          <a:lstStyle/>
          <a:p>
            <a:r>
              <a:rPr lang="ru-RU" b="1" i="1" dirty="0"/>
              <a:t>Пути </a:t>
            </a:r>
            <a:r>
              <a:rPr lang="ru-RU" b="1" i="1" dirty="0" smtClean="0"/>
              <a:t>поступления Алюминия </a:t>
            </a:r>
            <a:r>
              <a:rPr lang="ru-RU" b="1" i="1" dirty="0"/>
              <a:t>в </a:t>
            </a:r>
            <a:r>
              <a:rPr lang="ru-RU" b="1" i="1" dirty="0" smtClean="0"/>
              <a:t>организм</a:t>
            </a:r>
            <a:endParaRPr lang="ru-RU" dirty="0"/>
          </a:p>
        </p:txBody>
      </p:sp>
      <p:sp>
        <p:nvSpPr>
          <p:cNvPr id="3" name="Объект 2"/>
          <p:cNvSpPr>
            <a:spLocks noGrp="1"/>
          </p:cNvSpPr>
          <p:nvPr>
            <p:ph idx="1"/>
          </p:nvPr>
        </p:nvSpPr>
        <p:spPr>
          <a:xfrm>
            <a:off x="107504" y="1196752"/>
            <a:ext cx="8856984" cy="3733800"/>
          </a:xfrm>
        </p:spPr>
        <p:txBody>
          <a:bodyPr>
            <a:normAutofit lnSpcReduction="10000"/>
          </a:bodyPr>
          <a:lstStyle/>
          <a:p>
            <a:pPr marL="68580" indent="0" algn="just">
              <a:buNone/>
            </a:pP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Основным источником поступления алюминия в организм человека является пища. Например, чай может содержать алюминия от 20 до 200 раз больше, чем вода, на которой он приготовлен. К числу других источников относятся вода, атмосферный воздух, лекарственные препараты, алюминиевая посуда (есть данные, что после термической обработки в такой посуде содержание алюминия в пище возрастает), дезодоранты и пр. С водой поступает не более 5 - 8% от суммарно поступающего в организм человека количества алюминия. Совместный комитет экспертов ФАО/ВОЗ по пищевым добавкам установил величину переносимого суточного </a:t>
            </a:r>
            <a:r>
              <a:rPr lang="ru-RU" dirty="0" smtClean="0">
                <a:latin typeface="Times New Roman" pitchFamily="18" charset="0"/>
                <a:cs typeface="Times New Roman" pitchFamily="18" charset="0"/>
              </a:rPr>
              <a:t>потребления на </a:t>
            </a:r>
            <a:r>
              <a:rPr lang="ru-RU" dirty="0">
                <a:latin typeface="Times New Roman" pitchFamily="18" charset="0"/>
                <a:cs typeface="Times New Roman" pitchFamily="18" charset="0"/>
              </a:rPr>
              <a:t>уровне 1 мг/кг веса. То есть суточное потребление алюминия взрослым человеком может достигать 60-90 мг, хотя на практике редко превышает 35-49 мг и сильно зависит от индивидуальных особенностей организма и режима питания.</a:t>
            </a:r>
          </a:p>
        </p:txBody>
      </p:sp>
    </p:spTree>
    <p:extLst>
      <p:ext uri="{BB962C8B-B14F-4D97-AF65-F5344CB8AC3E}">
        <p14:creationId xmlns:p14="http://schemas.microsoft.com/office/powerpoint/2010/main" val="328115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img3.goodfon.ru/original/1366x768/b/cf/chaynik-zavarka-chay.jpg?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44000" cy="685006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92696" y="0"/>
            <a:ext cx="7772400" cy="1143000"/>
          </a:xfrm>
        </p:spPr>
        <p:txBody>
          <a:bodyPr/>
          <a:lstStyle/>
          <a:p>
            <a:pPr algn="ctr"/>
            <a:r>
              <a:rPr lang="ru-RU" dirty="0" smtClean="0">
                <a:latin typeface="Times New Roman" pitchFamily="18" charset="0"/>
                <a:cs typeface="Times New Roman" pitchFamily="18" charset="0"/>
              </a:rPr>
              <a:t>Алюминий в Чае</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55575" y="1124744"/>
            <a:ext cx="8808913" cy="5733256"/>
          </a:xfrm>
        </p:spPr>
        <p:txBody>
          <a:bodyPr>
            <a:normAutofit fontScale="85000" lnSpcReduction="10000"/>
          </a:bodyPr>
          <a:lstStyle/>
          <a:p>
            <a:pPr marL="68580" indent="0" algn="just">
              <a:buNone/>
            </a:pPr>
            <a:r>
              <a:rPr lang="ru-RU" b="1" dirty="0" smtClean="0">
                <a:latin typeface="Times New Roman" pitchFamily="18" charset="0"/>
                <a:cs typeface="Times New Roman" pitchFamily="18" charset="0"/>
              </a:rPr>
              <a:t>     В </a:t>
            </a:r>
            <a:r>
              <a:rPr lang="ru-RU" b="1" dirty="0">
                <a:latin typeface="Times New Roman" pitchFamily="18" charset="0"/>
                <a:cs typeface="Times New Roman" pitchFamily="18" charset="0"/>
              </a:rPr>
              <a:t>то время как алюминий является третьим по распространённости элементом на Земле, этот металл не так полезен для человеческого мозга.</a:t>
            </a:r>
          </a:p>
          <a:p>
            <a:pPr marL="68580" indent="0" algn="just">
              <a:buNone/>
            </a:pPr>
            <a:r>
              <a:rPr lang="ru-RU" b="1" dirty="0" smtClean="0">
                <a:latin typeface="Times New Roman" pitchFamily="18" charset="0"/>
                <a:cs typeface="Times New Roman" pitchFamily="18" charset="0"/>
              </a:rPr>
              <a:t>     По </a:t>
            </a:r>
            <a:r>
              <a:rPr lang="ru-RU" b="1" dirty="0">
                <a:latin typeface="Times New Roman" pitchFamily="18" charset="0"/>
                <a:cs typeface="Times New Roman" pitchFamily="18" charset="0"/>
              </a:rPr>
              <a:t>исследованию в 1950-х годах, замечено, что </a:t>
            </a:r>
            <a:r>
              <a:rPr lang="ru-RU" b="1" i="1" dirty="0">
                <a:latin typeface="Times New Roman" pitchFamily="18" charset="0"/>
                <a:cs typeface="Times New Roman" pitchFamily="18" charset="0"/>
              </a:rPr>
              <a:t>чайные кусты всасывают алюминий из почвы</a:t>
            </a:r>
            <a:r>
              <a:rPr lang="ru-RU" b="1" dirty="0">
                <a:latin typeface="Times New Roman" pitchFamily="18" charset="0"/>
                <a:cs typeface="Times New Roman" pitchFamily="18" charset="0"/>
              </a:rPr>
              <a:t>, причём дозу, приравненную к ядовитой. По данным Всемирной организации здравоохранения, </a:t>
            </a:r>
            <a:r>
              <a:rPr lang="ru-RU" b="1" i="1" dirty="0">
                <a:latin typeface="Times New Roman" pitchFamily="18" charset="0"/>
                <a:cs typeface="Times New Roman" pitchFamily="18" charset="0"/>
              </a:rPr>
              <a:t>предельно допустимая недельная доза алюминия – 2 мг на 1 кг веса в неделю</a:t>
            </a:r>
            <a:r>
              <a:rPr lang="ru-RU" b="1" dirty="0">
                <a:latin typeface="Times New Roman" pitchFamily="18" charset="0"/>
                <a:cs typeface="Times New Roman" pitchFamily="18" charset="0"/>
              </a:rPr>
              <a:t>.</a:t>
            </a:r>
          </a:p>
          <a:p>
            <a:pPr marL="68580" indent="0" algn="just">
              <a:buNone/>
            </a:pPr>
            <a:r>
              <a:rPr lang="ru-RU" b="1" dirty="0" smtClean="0">
                <a:latin typeface="Times New Roman" pitchFamily="18" charset="0"/>
                <a:cs typeface="Times New Roman" pitchFamily="18" charset="0"/>
              </a:rPr>
              <a:t>     До </a:t>
            </a:r>
            <a:r>
              <a:rPr lang="ru-RU" b="1" dirty="0">
                <a:latin typeface="Times New Roman" pitchFamily="18" charset="0"/>
                <a:cs typeface="Times New Roman" pitchFamily="18" charset="0"/>
              </a:rPr>
              <a:t>1/5 потребления алюминия приходится на напитки. Таким образом, то, что мы пьём, должно содержать не более 4 мг алюминия в день, а это примерно 5 стаканов зелёного/чёрного или чая </a:t>
            </a:r>
            <a:r>
              <a:rPr lang="ru-RU" b="1" dirty="0" err="1">
                <a:latin typeface="Times New Roman" pitchFamily="18" charset="0"/>
                <a:cs typeface="Times New Roman" pitchFamily="18" charset="0"/>
              </a:rPr>
              <a:t>улун</a:t>
            </a:r>
            <a:r>
              <a:rPr lang="ru-RU" b="1" dirty="0">
                <a:latin typeface="Times New Roman" pitchFamily="18" charset="0"/>
                <a:cs typeface="Times New Roman" pitchFamily="18" charset="0"/>
              </a:rPr>
              <a:t>. </a:t>
            </a:r>
            <a:r>
              <a:rPr lang="ru-RU" b="1" i="1" dirty="0">
                <a:latin typeface="Times New Roman" pitchFamily="18" charset="0"/>
                <a:cs typeface="Times New Roman" pitchFamily="18" charset="0"/>
              </a:rPr>
              <a:t>Так какое же количество чая стоит потреблять?</a:t>
            </a:r>
            <a:endParaRPr lang="ru-RU" b="1" dirty="0">
              <a:latin typeface="Times New Roman" pitchFamily="18" charset="0"/>
              <a:cs typeface="Times New Roman" pitchFamily="18" charset="0"/>
            </a:endParaRPr>
          </a:p>
          <a:p>
            <a:pPr marL="68580" indent="0" algn="just">
              <a:buNone/>
            </a:pPr>
            <a:r>
              <a:rPr lang="ru-RU" b="1" dirty="0" smtClean="0">
                <a:latin typeface="Times New Roman" pitchFamily="18" charset="0"/>
                <a:cs typeface="Times New Roman" pitchFamily="18" charset="0"/>
              </a:rPr>
              <a:t>     Если </a:t>
            </a:r>
            <a:r>
              <a:rPr lang="ru-RU" b="1" dirty="0">
                <a:latin typeface="Times New Roman" pitchFamily="18" charset="0"/>
                <a:cs typeface="Times New Roman" pitchFamily="18" charset="0"/>
              </a:rPr>
              <a:t>мы просто измерим количество алюминия в чае, получится так, что две чашки чая дадут удвоенную норму алюминия в день. Но если мы измерим уровень алюминия, который поглотил наш организм после чая, то он останется прежним. Дело в том, что </a:t>
            </a:r>
            <a:r>
              <a:rPr lang="ru-RU" b="1" i="1" dirty="0" err="1">
                <a:latin typeface="Times New Roman" pitchFamily="18" charset="0"/>
                <a:cs typeface="Times New Roman" pitchFamily="18" charset="0"/>
              </a:rPr>
              <a:t>биодоступность</a:t>
            </a:r>
            <a:r>
              <a:rPr lang="ru-RU" b="1" i="1" dirty="0">
                <a:latin typeface="Times New Roman" pitchFamily="18" charset="0"/>
                <a:cs typeface="Times New Roman" pitchFamily="18" charset="0"/>
              </a:rPr>
              <a:t> алюминия в чае достаточно низка, вероятно, потому, что большая часть алюминия в заваренном чае связана с </a:t>
            </a:r>
            <a:r>
              <a:rPr lang="ru-RU" b="1" i="1" dirty="0" err="1">
                <a:latin typeface="Times New Roman" pitchFamily="18" charset="0"/>
                <a:cs typeface="Times New Roman" pitchFamily="18" charset="0"/>
              </a:rPr>
              <a:t>фитонутриентами</a:t>
            </a:r>
            <a:r>
              <a:rPr lang="ru-RU" b="1" i="1" dirty="0">
                <a:latin typeface="Times New Roman" pitchFamily="18" charset="0"/>
                <a:cs typeface="Times New Roman" pitchFamily="18" charset="0"/>
              </a:rPr>
              <a:t>, которые не легко впитываются. Таким образом, алюминий из чая проходит «мимо нас», не впитываясь в организм</a:t>
            </a:r>
            <a:r>
              <a:rPr lang="ru-RU" b="1" dirty="0">
                <a:latin typeface="Times New Roman" pitchFamily="18" charset="0"/>
                <a:cs typeface="Times New Roman" pitchFamily="18" charset="0"/>
              </a:rPr>
              <a:t>.</a:t>
            </a:r>
          </a:p>
          <a:p>
            <a:pPr marL="68580" indent="0" algn="just">
              <a:buNone/>
            </a:pPr>
            <a:r>
              <a:rPr lang="ru-RU" b="1" dirty="0" smtClean="0">
                <a:latin typeface="Times New Roman" pitchFamily="18" charset="0"/>
                <a:cs typeface="Times New Roman" pitchFamily="18" charset="0"/>
              </a:rPr>
              <a:t>     Таким </a:t>
            </a:r>
            <a:r>
              <a:rPr lang="ru-RU" b="1" dirty="0">
                <a:latin typeface="Times New Roman" pitchFamily="18" charset="0"/>
                <a:cs typeface="Times New Roman" pitchFamily="18" charset="0"/>
              </a:rPr>
              <a:t>образом, несмотря на то, что 4 чашки чая могут обеспечить нас 100% потребностью алюминия в день, процент его поглощения может быть меньше 10. Умеренное потребление чая не окажет вредного воздействия на организм, связанного с алюминием. Однако, чай не рекомендуется к употреблению детям с почечной недостаточностью, поскольку выведение алюминия в их организме затруднено.  </a:t>
            </a:r>
          </a:p>
          <a:p>
            <a:pPr marL="68580" indent="0">
              <a:buNone/>
            </a:pPr>
            <a:endParaRPr lang="ru-RU" dirty="0"/>
          </a:p>
        </p:txBody>
      </p:sp>
      <p:sp>
        <p:nvSpPr>
          <p:cNvPr id="4" name="AutoShape 4" descr="https://img3.goodfon.ru/original/1366x768/b/cf/chaynik-zavarka-chay.jpg?d=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8336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g3.goodfon.ru/original/1366x768/d/5f/tekstura-geometriya-romby-89.jpg?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201"/>
            <a:ext cx="9144000" cy="68882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11560" y="-243408"/>
            <a:ext cx="7772400" cy="1143000"/>
          </a:xfrm>
        </p:spPr>
        <p:txBody>
          <a:bodyPr>
            <a:normAutofit fontScale="90000"/>
          </a:bodyPr>
          <a:lstStyle/>
          <a:p>
            <a:r>
              <a:rPr lang="ru-RU" dirty="0" smtClean="0">
                <a:latin typeface="Times New Roman" pitchFamily="18" charset="0"/>
                <a:cs typeface="Times New Roman" pitchFamily="18" charset="0"/>
              </a:rPr>
              <a:t>Алюминий в кухонной посуде</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07504" y="476672"/>
            <a:ext cx="8928992" cy="6120680"/>
          </a:xfrm>
        </p:spPr>
        <p:txBody>
          <a:bodyPr>
            <a:noAutofit/>
          </a:bodyPr>
          <a:lstStyle/>
          <a:p>
            <a:pPr marL="68580" indent="0" algn="just">
              <a:buNone/>
            </a:pPr>
            <a:r>
              <a:rPr lang="ru-RU" sz="1800" dirty="0" smtClean="0"/>
              <a:t>     </a:t>
            </a:r>
            <a:r>
              <a:rPr lang="ru-RU" sz="1750" b="1" dirty="0" smtClean="0">
                <a:latin typeface="Times New Roman" pitchFamily="18" charset="0"/>
                <a:cs typeface="Times New Roman" pitchFamily="18" charset="0"/>
              </a:rPr>
              <a:t>Ионы </a:t>
            </a:r>
            <a:r>
              <a:rPr lang="ru-RU" sz="1750" b="1" dirty="0">
                <a:latin typeface="Times New Roman" pitchFamily="18" charset="0"/>
                <a:cs typeface="Times New Roman" pitchFamily="18" charset="0"/>
              </a:rPr>
              <a:t>алюминия могут попасть в организм человека через посуду. Во-первых, это металл нежный, он легко соскребается со стенок посуды. Мы съели уже немало алюминиевой стружки. Когда тщательно вытираешь полотенцем алюминиевую кастрюльку, на нем остаются серые пятна. Можно себе представить, сколько ионов алюминия мы получаем, когда такая кастрюлька сильно нагревается при приготовлении! То есть, очевидно, что алюминий попадет в организм через пищу, приготовленную в такой посуде</a:t>
            </a:r>
            <a:r>
              <a:rPr lang="ru-RU" sz="1750" b="1" dirty="0" smtClean="0">
                <a:latin typeface="Times New Roman" pitchFamily="18" charset="0"/>
                <a:cs typeface="Times New Roman" pitchFamily="18" charset="0"/>
              </a:rPr>
              <a:t>.</a:t>
            </a:r>
            <a:br>
              <a:rPr lang="ru-RU" sz="1750" b="1" dirty="0" smtClean="0">
                <a:latin typeface="Times New Roman" pitchFamily="18" charset="0"/>
                <a:cs typeface="Times New Roman" pitchFamily="18" charset="0"/>
              </a:rPr>
            </a:br>
            <a:r>
              <a:rPr lang="ru-RU" sz="1750" b="1" dirty="0" smtClean="0">
                <a:latin typeface="Times New Roman" pitchFamily="18" charset="0"/>
                <a:cs typeface="Times New Roman" pitchFamily="18" charset="0"/>
              </a:rPr>
              <a:t>    </a:t>
            </a:r>
            <a:r>
              <a:rPr lang="ru-RU" sz="1750" b="1" dirty="0">
                <a:latin typeface="Times New Roman" pitchFamily="18" charset="0"/>
                <a:cs typeface="Times New Roman" pitchFamily="18" charset="0"/>
              </a:rPr>
              <a:t> </a:t>
            </a:r>
            <a:r>
              <a:rPr lang="ru-RU" sz="1750" b="1" dirty="0" smtClean="0">
                <a:latin typeface="Times New Roman" pitchFamily="18" charset="0"/>
                <a:cs typeface="Times New Roman" pitchFamily="18" charset="0"/>
              </a:rPr>
              <a:t> Если </a:t>
            </a:r>
            <a:r>
              <a:rPr lang="ru-RU" sz="1750" b="1" dirty="0">
                <a:latin typeface="Times New Roman" pitchFamily="18" charset="0"/>
                <a:cs typeface="Times New Roman" pitchFamily="18" charset="0"/>
              </a:rPr>
              <a:t>человек готовит в алюминиевой посуде, то получает около 1 – 2 миллиграмма алюминия с едой. Всемирная организация здравоохранения считает безопасной  дозой для взрослых  около 50 миллиграммов алюминия каждый день. </a:t>
            </a:r>
            <a:endParaRPr lang="ru-RU" sz="1750" b="1" dirty="0" smtClean="0">
              <a:latin typeface="Times New Roman" pitchFamily="18" charset="0"/>
              <a:cs typeface="Times New Roman" pitchFamily="18" charset="0"/>
            </a:endParaRPr>
          </a:p>
          <a:p>
            <a:pPr marL="68580" indent="0" algn="just">
              <a:buNone/>
            </a:pPr>
            <a:r>
              <a:rPr lang="ru-RU" sz="1750" b="1" dirty="0">
                <a:latin typeface="Times New Roman" pitchFamily="18" charset="0"/>
                <a:cs typeface="Times New Roman" pitchFamily="18" charset="0"/>
              </a:rPr>
              <a:t> </a:t>
            </a:r>
            <a:r>
              <a:rPr lang="ru-RU" sz="1750" b="1" dirty="0" smtClean="0">
                <a:latin typeface="Times New Roman" pitchFamily="18" charset="0"/>
                <a:cs typeface="Times New Roman" pitchFamily="18" charset="0"/>
              </a:rPr>
              <a:t>    Чем </a:t>
            </a:r>
            <a:r>
              <a:rPr lang="ru-RU" sz="1750" b="1" dirty="0">
                <a:latin typeface="Times New Roman" pitchFamily="18" charset="0"/>
                <a:cs typeface="Times New Roman" pitchFamily="18" charset="0"/>
              </a:rPr>
              <a:t>дольше пища хранится в алюминиевой посуде, тем больше этого вещества в нем накапливается. Кислые овощи (помидоры, ревень, шпинат) провоцируют еще большее выделение алюминия в пищу. А ведь, доказано, что именно  алюминий, является одним из механизмов  запускающих  болезнь Альцгеймера – старческое слабоумие. Прибавьте к этому ухудшающуюся  экологическую ситуацию, несбалансированное питание,  дефицит магния, в сочетание с накоплением тяжелых металлов,  всех этих факторы играют определенную роль в формировании болезни Альцгеймера. </a:t>
            </a:r>
            <a:endParaRPr lang="ru-RU" sz="1750" b="1" dirty="0" smtClean="0">
              <a:latin typeface="Times New Roman" pitchFamily="18" charset="0"/>
              <a:cs typeface="Times New Roman" pitchFamily="18" charset="0"/>
            </a:endParaRPr>
          </a:p>
          <a:p>
            <a:pPr marL="68580" indent="0" algn="just">
              <a:buNone/>
            </a:pPr>
            <a:r>
              <a:rPr lang="ru-RU" sz="1750" b="1" dirty="0">
                <a:latin typeface="Times New Roman" pitchFamily="18" charset="0"/>
                <a:cs typeface="Times New Roman" pitchFamily="18" charset="0"/>
              </a:rPr>
              <a:t> </a:t>
            </a:r>
            <a:r>
              <a:rPr lang="ru-RU" sz="1750" b="1" dirty="0" smtClean="0">
                <a:latin typeface="Times New Roman" pitchFamily="18" charset="0"/>
                <a:cs typeface="Times New Roman" pitchFamily="18" charset="0"/>
              </a:rPr>
              <a:t>    Источники </a:t>
            </a:r>
            <a:r>
              <a:rPr lang="ru-RU" sz="1750" b="1" dirty="0">
                <a:latin typeface="Times New Roman" pitchFamily="18" charset="0"/>
                <a:cs typeface="Times New Roman" pitchFamily="18" charset="0"/>
              </a:rPr>
              <a:t>алюминия: кипячение воды в алюминиевых чайниках,  приводит к образованию токсичных </a:t>
            </a:r>
            <a:r>
              <a:rPr lang="ru-RU" sz="1750" b="1" dirty="0" err="1">
                <a:latin typeface="Times New Roman" pitchFamily="18" charset="0"/>
                <a:cs typeface="Times New Roman" pitchFamily="18" charset="0"/>
              </a:rPr>
              <a:t>гидро</a:t>
            </a:r>
            <a:r>
              <a:rPr lang="ru-RU" sz="1750" b="1" dirty="0">
                <a:latin typeface="Times New Roman" pitchFamily="18" charset="0"/>
                <a:cs typeface="Times New Roman" pitchFamily="18" charset="0"/>
              </a:rPr>
              <a:t> – оксидов, варите мясо, значит образуются хлориды, а при жарке повышается содержание нитратов. Следует избегать заваривать чай в алюминиевых чайниках, поскольку дубильные кислоты в чае, провоцируют высвобождение алюминия в напиток</a:t>
            </a:r>
            <a:r>
              <a:rPr lang="ru-RU" sz="1750" b="1" dirty="0" smtClean="0">
                <a:latin typeface="Times New Roman" pitchFamily="18" charset="0"/>
                <a:cs typeface="Times New Roman" pitchFamily="18" charset="0"/>
              </a:rPr>
              <a:t>.</a:t>
            </a:r>
            <a:endParaRPr lang="ru-RU" sz="1750" b="1" dirty="0">
              <a:latin typeface="Times New Roman" pitchFamily="18" charset="0"/>
              <a:cs typeface="Times New Roman" pitchFamily="18" charset="0"/>
            </a:endParaRPr>
          </a:p>
        </p:txBody>
      </p:sp>
    </p:spTree>
    <p:extLst>
      <p:ext uri="{BB962C8B-B14F-4D97-AF65-F5344CB8AC3E}">
        <p14:creationId xmlns:p14="http://schemas.microsoft.com/office/powerpoint/2010/main" val="3322485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25D76-4519-4F10-A2E0-275E2BBC5937}"/>
</file>

<file path=customXml/itemProps2.xml><?xml version="1.0" encoding="utf-8"?>
<ds:datastoreItem xmlns:ds="http://schemas.openxmlformats.org/officeDocument/2006/customXml" ds:itemID="{883936DC-0BA4-42CC-A6EF-715B09840B66}"/>
</file>

<file path=customXml/itemProps3.xml><?xml version="1.0" encoding="utf-8"?>
<ds:datastoreItem xmlns:ds="http://schemas.openxmlformats.org/officeDocument/2006/customXml" ds:itemID="{AA81DB64-3911-45A3-9A2D-0B667FBDEFDD}"/>
</file>

<file path=docProps/app.xml><?xml version="1.0" encoding="utf-8"?>
<Properties xmlns="http://schemas.openxmlformats.org/officeDocument/2006/extended-properties" xmlns:vt="http://schemas.openxmlformats.org/officeDocument/2006/docPropsVTypes">
  <Template>TM01859862[[fn=Поп-музыка]]</Template>
  <TotalTime>311</TotalTime>
  <Words>1031</Words>
  <Application>Microsoft Office PowerPoint</Application>
  <PresentationFormat>On-screen Show (4:3)</PresentationFormat>
  <Paragraphs>57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Gill Sans MT</vt:lpstr>
      <vt:lpstr>Symbol</vt:lpstr>
      <vt:lpstr>Times New Roman</vt:lpstr>
      <vt:lpstr>Wingdings 3</vt:lpstr>
      <vt:lpstr>Urban Pop</vt:lpstr>
      <vt:lpstr>«Загрязнение воды алюминием и нитратами. Влияние этих элементов на здоровье человека»</vt:lpstr>
      <vt:lpstr>Алюминий</vt:lpstr>
      <vt:lpstr>PowerPoint Presentation</vt:lpstr>
      <vt:lpstr>PowerPoint Presentation</vt:lpstr>
      <vt:lpstr>PowerPoint Presentation</vt:lpstr>
      <vt:lpstr>PowerPoint Presentation</vt:lpstr>
      <vt:lpstr>Пути поступления Алюминия в организм</vt:lpstr>
      <vt:lpstr>Алюминий в Чае</vt:lpstr>
      <vt:lpstr>Алюминий в кухонной посуде</vt:lpstr>
      <vt:lpstr>PowerPoint Presentation</vt:lpstr>
      <vt:lpstr>Алюминий содержится в таких продуктах как:</vt:lpstr>
      <vt:lpstr>Издержки производства: «алюминиевые легкие» </vt:lpstr>
      <vt:lpstr>PowerPoint Presentation</vt:lpstr>
      <vt:lpstr>Вред дезодорантов -антиперспирантов: соли алюминия</vt:lpstr>
      <vt:lpstr>PowerPoint Presentation</vt:lpstr>
      <vt:lpstr>Ионообменные смолы</vt:lpstr>
      <vt:lpstr>PowerPoint Presentation</vt:lpstr>
      <vt:lpstr>Нитраты</vt:lpstr>
      <vt:lpstr> </vt:lpstr>
      <vt:lpstr>PowerPoint Presentation</vt:lpstr>
      <vt:lpstr>PowerPoint Presentation</vt:lpstr>
      <vt:lpstr>PowerPoint Presentation</vt:lpstr>
      <vt:lpstr>Влияние нитратов на здоровье</vt:lpstr>
      <vt:lpstr>PowerPoint Presentation</vt:lpstr>
      <vt:lpstr>Нитратное загрязнение в РБ</vt:lpstr>
      <vt:lpstr>Механизм влияния нитратов на здоровье</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Tanya</cp:lastModifiedBy>
  <cp:revision>28</cp:revision>
  <dcterms:created xsi:type="dcterms:W3CDTF">2016-10-29T07:44:30Z</dcterms:created>
  <dcterms:modified xsi:type="dcterms:W3CDTF">2017-10-13T16:18:21Z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