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6" r:id="rId10"/>
    <p:sldId id="267" r:id="rId11"/>
    <p:sldId id="268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71612"/>
          </a:xfrm>
        </p:spPr>
        <p:txBody>
          <a:bodyPr>
            <a:no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Тема 7  Антропогенное воздействие на гидросферу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43050"/>
            <a:ext cx="9144000" cy="5214950"/>
          </a:xfrm>
        </p:spPr>
        <p:txBody>
          <a:bodyPr>
            <a:normAutofit lnSpcReduction="10000"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7.1 Использование пресной воды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7.2 Источники и последствия антропогенных воздействий на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гидросферу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7.3 Загрязненная вода и здоровье человека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7.4 Общие сведения о методах очистки сточных вод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428604"/>
            <a:ext cx="8686800" cy="5651521"/>
          </a:xfrm>
        </p:spPr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Очистка сточных вод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это обработка сточных вод с целью разрушения или удаления из них вредных веществ. Освобождение сточных вод от загрязнения - сложное производство. В нем, как и в любом другом производстве, имеется сырье (сточные воды) и готовая продукция (очищенная вода).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Р</a:t>
            </a:r>
            <a:r>
              <a:rPr lang="ru-RU" b="1" cap="none" dirty="0" smtClean="0"/>
              <a:t>исунок 7.6 </a:t>
            </a:r>
            <a:r>
              <a:rPr lang="ru-RU" b="1" dirty="0" smtClean="0"/>
              <a:t>– В</a:t>
            </a:r>
            <a:r>
              <a:rPr lang="ru-RU" b="1" cap="none" dirty="0" smtClean="0"/>
              <a:t>ариант принципиальной схемы очистки  сточных вод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121" name="Object 1"/>
          <p:cNvGraphicFramePr>
            <a:graphicFrameLocks noChangeAspect="1"/>
          </p:cNvGraphicFramePr>
          <p:nvPr/>
        </p:nvGraphicFramePr>
        <p:xfrm>
          <a:off x="0" y="1285860"/>
          <a:ext cx="9144000" cy="5572140"/>
        </p:xfrm>
        <a:graphic>
          <a:graphicData uri="http://schemas.openxmlformats.org/presentationml/2006/ole">
            <p:oleObj spid="_x0000_s5121" r:id="rId3" imgW="11666667" imgH="6830378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1857364"/>
            <a:ext cx="8686800" cy="1857388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Спасибо за внимание !!!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36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b="1" cap="none" dirty="0" smtClean="0">
                <a:latin typeface="Times New Roman" pitchFamily="18" charset="0"/>
                <a:cs typeface="Times New Roman" pitchFamily="18" charset="0"/>
              </a:rPr>
              <a:t>исунок 7.1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b="1" cap="none" dirty="0" smtClean="0">
                <a:latin typeface="Times New Roman" pitchFamily="18" charset="0"/>
                <a:cs typeface="Times New Roman" pitchFamily="18" charset="0"/>
              </a:rPr>
              <a:t>Круговорот воды в обществе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Круговорот воды в обществе"/>
          <p:cNvPicPr>
            <a:picLocks noChangeAspect="1" noChangeArrowheads="1"/>
          </p:cNvPicPr>
          <p:nvPr/>
        </p:nvPicPr>
        <p:blipFill>
          <a:blip r:embed="rId2">
            <a:lum bright="4000" contrast="-4000"/>
          </a:blip>
          <a:srcRect l="5939" t="4846" r="5090" b="12114"/>
          <a:stretch>
            <a:fillRect/>
          </a:stretch>
        </p:blipFill>
        <p:spPr bwMode="auto">
          <a:xfrm>
            <a:off x="-15325" y="1500150"/>
            <a:ext cx="9159325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428736"/>
          </a:xfrm>
        </p:spPr>
        <p:txBody>
          <a:bodyPr>
            <a:no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b="1" cap="none" dirty="0" smtClean="0">
                <a:latin typeface="Times New Roman" pitchFamily="18" charset="0"/>
                <a:cs typeface="Times New Roman" pitchFamily="18" charset="0"/>
              </a:rPr>
              <a:t>сновными источниками загрязнения водоемов являются: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857892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недостаточно очищенные сточные воды промышленных и коммунальных предприятий, крупных животноводческих комплексов;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отходы производства при разработке рудных ископаемых; 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отходы производства при обработке и сплаве лесоматериалов; 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воды шахт, рудников; 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сбросы водного и железнодорожного транспорта;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 смыв ядохимикатов ливневыми стоками;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7. газодымовые выбросы, оседающие из атмосферы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8. утечки нефти и нефтепродуктов.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108111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cap="none" dirty="0" smtClean="0">
                <a:latin typeface="Times New Roman" pitchFamily="18" charset="0"/>
                <a:cs typeface="Times New Roman" pitchFamily="18" charset="0"/>
              </a:rPr>
              <a:t>агрязнение поверхностных и подземных вод можно распределить на следующие типы: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786454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механическое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повышение содержания механических примесей (песок, шлам, ил, мусор и др.), свойственное в основном поверхностным видам загрязнений. Этот вид загрязнения ухудшает органолептические показатели вод;</a:t>
            </a:r>
          </a:p>
          <a:p>
            <a:pPr lvl="0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химическое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наличие в воде органических и неорганических веществ токсического и нетоксического действия. Является наиболее стойким и далеко распространяющимся. Оно может быть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органическим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(фенолы, пестициды и др.) и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неорганическим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(кислоты, щелочи, соли),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токсичным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(тяжелые металлы, цианиды) и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нетоксичным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бактериальное и биологическое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наличие в воде разнообразных патогенных микроорганизмов, грибов и водорослей, зачастую носящее временный характер;</a:t>
            </a:r>
          </a:p>
          <a:p>
            <a:pPr lvl="0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радиоактивное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присутствие радиоактивных веществ в поверхностных или подземных водах, куда попадают при сбросе и захоронении радиоактивных отходов, при взаимодействии подземных вод с радиоактивными горными породами, просачивании радиоактивных веществ вглубь земли вместе с атмосферными водами и др.;</a:t>
            </a:r>
          </a:p>
          <a:p>
            <a:pPr lvl="0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тепловое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выпуск в водоемы подогретых вод тепловых и атомных ЭС, что приводит к изменению газового и химического состава, выделению сероводорода и метана, «цветению» воды и др.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Р</a:t>
            </a:r>
            <a:r>
              <a:rPr lang="ru-RU" b="1" cap="none" dirty="0" smtClean="0"/>
              <a:t>исунок 7.</a:t>
            </a:r>
            <a:r>
              <a:rPr lang="ru-RU" b="1" dirty="0" smtClean="0"/>
              <a:t>3 – П</a:t>
            </a:r>
            <a:r>
              <a:rPr lang="ru-RU" b="1" cap="none" dirty="0" smtClean="0"/>
              <a:t>оследствия </a:t>
            </a:r>
            <a:r>
              <a:rPr lang="ru-RU" b="1" cap="none" dirty="0" err="1" smtClean="0"/>
              <a:t>евтрофирования</a:t>
            </a:r>
            <a:r>
              <a:rPr lang="ru-RU" b="1" cap="none" dirty="0" smtClean="0"/>
              <a:t> водоемов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50" name="Picture 2" descr="сканирование"/>
          <p:cNvPicPr>
            <a:picLocks noChangeAspect="1" noChangeArrowheads="1"/>
          </p:cNvPicPr>
          <p:nvPr/>
        </p:nvPicPr>
        <p:blipFill>
          <a:blip r:embed="rId2"/>
          <a:srcRect l="1669" t="11636" r="4175" b="9050"/>
          <a:stretch>
            <a:fillRect/>
          </a:stretch>
        </p:blipFill>
        <p:spPr bwMode="auto">
          <a:xfrm>
            <a:off x="0" y="1214422"/>
            <a:ext cx="9144000" cy="5643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500042"/>
            <a:ext cx="8686800" cy="5580083"/>
          </a:xfrm>
        </p:spPr>
        <p:txBody>
          <a:bodyPr>
            <a:normAutofit fontScale="92500"/>
          </a:bodyPr>
          <a:lstStyle/>
          <a:p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Аутозагрязнение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самозагрязнение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водоёма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– это вторичное загрязнение водоема разлагающимся мертвым веществом.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Самозагрязнение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водоёма происходит особенно интенсивно в результате антропогенного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евтрофирования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водоемов, массового отмирания водорослей, дающих вспышку  количественного развития; водная среда не только обогащается мертвым органических веществом, но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интоксицируется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выделяемыми при этом веществами сложной молекулярной структуры.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ru-RU" cap="none" dirty="0" smtClean="0">
                <a:latin typeface="Times New Roman" pitchFamily="18" charset="0"/>
                <a:cs typeface="Times New Roman" pitchFamily="18" charset="0"/>
              </a:rPr>
              <a:t>кологические последствия загрязнения морских экосистем выражаются в следующих процессах и явлениях: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85926"/>
            <a:ext cx="9144000" cy="5072074"/>
          </a:xfrm>
        </p:spPr>
        <p:txBody>
          <a:bodyPr>
            <a:normAutofit/>
          </a:bodyPr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нарушении устойчивости экосистем;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прогрессирующем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евтрофировании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появлении «красных приливов»;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накоплении химических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токсикантов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биоте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снижении биологической продуктивности;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возникновении мутагенеза и канцерогенеза в морской среде;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микробиологическом загрязнении прибрежных районов моря.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400" b="1" cap="none" dirty="0" smtClean="0">
                <a:latin typeface="Times New Roman" pitchFamily="18" charset="0"/>
                <a:cs typeface="Times New Roman" pitchFamily="18" charset="0"/>
              </a:rPr>
              <a:t>исунок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7.5 – Э</a:t>
            </a:r>
            <a:r>
              <a:rPr lang="ru-RU" sz="2400" b="1" cap="none" dirty="0" smtClean="0">
                <a:latin typeface="Times New Roman" pitchFamily="18" charset="0"/>
                <a:cs typeface="Times New Roman" pitchFamily="18" charset="0"/>
              </a:rPr>
              <a:t>кологические последствия создания водохранилищ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вдхр"/>
          <p:cNvPicPr>
            <a:picLocks noChangeAspect="1" noChangeArrowheads="1"/>
          </p:cNvPicPr>
          <p:nvPr/>
        </p:nvPicPr>
        <p:blipFill>
          <a:blip r:embed="rId2"/>
          <a:srcRect l="4654" t="2930" r="4654" b="10545"/>
          <a:stretch>
            <a:fillRect/>
          </a:stretch>
        </p:blipFill>
        <p:spPr bwMode="auto">
          <a:xfrm>
            <a:off x="2428860" y="500042"/>
            <a:ext cx="5500726" cy="6357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686800" cy="2043058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700" b="1" cap="none" dirty="0" smtClean="0">
                <a:latin typeface="Times New Roman" pitchFamily="18" charset="0"/>
                <a:cs typeface="Times New Roman" pitchFamily="18" charset="0"/>
              </a:rPr>
              <a:t>аболевания человека и неблагоприятные последствия для его здоровья при использовании загрязненной воды, а также при контакте с ней подразделяются на четыре типа</a:t>
            </a:r>
            <a:r>
              <a:rPr lang="ru-RU" cap="none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8991600" cy="5357826"/>
          </a:xfrm>
        </p:spPr>
        <p:txBody>
          <a:bodyPr>
            <a:normAutofit fontScale="85000" lnSpcReduction="20000"/>
          </a:bodyPr>
          <a:lstStyle/>
          <a:p>
            <a:pPr lvl="0" fontAlgn="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заболевания, вызываемые при употреблении воды, зараженной болезнетворными микроорганизмами (тиф, холера, дизентерия, полиомиелит, гастроэнтерит, вирусный гепатит А); </a:t>
            </a:r>
          </a:p>
          <a:p>
            <a:pPr lvl="0" fontAlgn="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заболевания кожи и слизистой, возникающие при использовании загрязненной воды для умывания, стирки, уборки (от трахомы до проказы); </a:t>
            </a:r>
          </a:p>
          <a:p>
            <a:pPr lvl="0" fontAlgn="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заболевания, переносчиками возбудителей которых являются моллюски и насекомые, развивающиеся либо полностью, либо частично в водной среде, а также гельминтозные заболевания (шистосоматоз, ришта, малярия, желтая лихорадка и др.); </a:t>
            </a:r>
          </a:p>
          <a:p>
            <a:pPr lvl="0" fontAlgn="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заболевания, вызываемые поступлением в организм загрязняющих веществ, накапливающихся в пищевых цепях.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8AEA79EB98C0E246AC9D62295B8DC0C5" ma:contentTypeVersion="0" ma:contentTypeDescription="Создание документа." ma:contentTypeScope="" ma:versionID="8254900dee835b32cc12d7c76e289ea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EFEECCD-A1CE-413B-8423-93FB97A68BEE}"/>
</file>

<file path=customXml/itemProps2.xml><?xml version="1.0" encoding="utf-8"?>
<ds:datastoreItem xmlns:ds="http://schemas.openxmlformats.org/officeDocument/2006/customXml" ds:itemID="{21B64DEC-19AA-4A27-BA80-72F0B4639BC0}"/>
</file>

<file path=customXml/itemProps3.xml><?xml version="1.0" encoding="utf-8"?>
<ds:datastoreItem xmlns:ds="http://schemas.openxmlformats.org/officeDocument/2006/customXml" ds:itemID="{B2D1069B-CD69-477B-9A10-0B48325C0162}"/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83</TotalTime>
  <Words>603</Words>
  <PresentationFormat>Экран (4:3)</PresentationFormat>
  <Paragraphs>40</Paragraphs>
  <Slides>12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0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Тема 7  Антропогенное воздействие на гидросферу </vt:lpstr>
      <vt:lpstr>Рисунок 7.1 – Круговорот воды в обществе </vt:lpstr>
      <vt:lpstr>Основными источниками загрязнения водоемов являются: </vt:lpstr>
      <vt:lpstr>Загрязнение поверхностных и подземных вод можно распределить на следующие типы: </vt:lpstr>
      <vt:lpstr>Рисунок 7.3 – Последствия евтрофирования водоемов  </vt:lpstr>
      <vt:lpstr>Слайд 6</vt:lpstr>
      <vt:lpstr>Экологические последствия загрязнения морских экосистем выражаются в следующих процессах и явлениях:</vt:lpstr>
      <vt:lpstr>Рисунок 7.5 – Экологические последствия создания водохранилищ</vt:lpstr>
      <vt:lpstr>Заболевания человека и неблагоприятные последствия для его здоровья при использовании загрязненной воды, а также при контакте с ней подразделяются на четыре типа:  </vt:lpstr>
      <vt:lpstr>Слайд 10</vt:lpstr>
      <vt:lpstr>Рисунок 7.6 – Вариант принципиальной схемы очистки  сточных вод  </vt:lpstr>
      <vt:lpstr>Спасибо за внимание 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7  Антропогенное воздействие на гидросферу </dc:title>
  <dc:creator>Admin</dc:creator>
  <cp:lastModifiedBy>Admin</cp:lastModifiedBy>
  <cp:revision>14</cp:revision>
  <dcterms:created xsi:type="dcterms:W3CDTF">2014-05-29T19:40:03Z</dcterms:created>
  <dcterms:modified xsi:type="dcterms:W3CDTF">2014-05-30T12:29:39Z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0x0101008AEA79EB98C0E246AC9D62295B8DC0C5</vt:lpwstr>
  </property>
</Properties>
</file>