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customXml/itemProps1.xml" ContentType="application/vnd.openxmlformats-officedocument.customXmlProperti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46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20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30.05.2014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30.05.2014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30.05.2014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30.05.2014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30.05.2014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30.05.2014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30.05.2014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30.05.2014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1328726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Тема</a:t>
            </a:r>
            <a:r>
              <a:rPr lang="ru-RU" b="1" cap="all" dirty="0" smtClean="0">
                <a:latin typeface="Times New Roman" pitchFamily="18" charset="0"/>
                <a:cs typeface="Times New Roman" pitchFamily="18" charset="0"/>
              </a:rPr>
              <a:t> 4 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Основные физико-химические факторы водной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     среды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785926"/>
            <a:ext cx="8686800" cy="5072074"/>
          </a:xfrm>
        </p:spPr>
        <p:txBody>
          <a:bodyPr/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4.1 Механико-динамические свойства воды и грунта</a:t>
            </a: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4.2 Температура, свет, магнетизм, звук</a:t>
            </a: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4.3 Растворенные и взвешенные в воде вещества</a:t>
            </a: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4.4 Активная реакция и окислительно-восстановительный потенциал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Рисунок 4.6 – Схема круговорота вещества в океане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130923"/>
            <a:ext cx="9144000" cy="57270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000240"/>
            <a:ext cx="8686800" cy="3000396"/>
          </a:xfrm>
        </p:spPr>
        <p:txBody>
          <a:bodyPr/>
          <a:lstStyle/>
          <a:p>
            <a:pPr algn="ctr"/>
            <a:r>
              <a:rPr lang="ru-RU" dirty="0" smtClean="0"/>
              <a:t>Спасибо за внимание !!!</a:t>
            </a:r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214290"/>
            <a:ext cx="8686800" cy="50006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Течения также различают: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714356"/>
            <a:ext cx="8686800" cy="6143644"/>
          </a:xfrm>
        </p:spPr>
        <p:txBody>
          <a:bodyPr>
            <a:normAutofit fontScale="70000" lnSpcReduction="20000"/>
          </a:bodyPr>
          <a:lstStyle/>
          <a:p>
            <a:pPr lvl="0"/>
            <a:r>
              <a:rPr lang="ru-RU" sz="3400" b="1" dirty="0" smtClean="0">
                <a:latin typeface="Times New Roman" pitchFamily="18" charset="0"/>
                <a:cs typeface="Times New Roman" pitchFamily="18" charset="0"/>
              </a:rPr>
              <a:t>по плоскости возникновения 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3400" i="1" dirty="0" smtClean="0">
                <a:latin typeface="Times New Roman" pitchFamily="18" charset="0"/>
                <a:cs typeface="Times New Roman" pitchFamily="18" charset="0"/>
              </a:rPr>
              <a:t>горизонтальные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(вызываются притяжением Луны и Солнца, разницей атмосферных давлений, разницей уровня в различных участках водоема и др.), </a:t>
            </a:r>
            <a:r>
              <a:rPr lang="ru-RU" sz="3400" i="1" dirty="0" smtClean="0">
                <a:latin typeface="Times New Roman" pitchFamily="18" charset="0"/>
                <a:cs typeface="Times New Roman" pitchFamily="18" charset="0"/>
              </a:rPr>
              <a:t>вертикальные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(вызваны  изменением плотности расположенных друг над другом слоев вод) и </a:t>
            </a:r>
            <a:r>
              <a:rPr lang="ru-RU" sz="3400" i="1" dirty="0" smtClean="0">
                <a:latin typeface="Times New Roman" pitchFamily="18" charset="0"/>
                <a:cs typeface="Times New Roman" pitchFamily="18" charset="0"/>
              </a:rPr>
              <a:t>смешанные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lvl="0"/>
            <a:r>
              <a:rPr lang="ru-RU" sz="3400" b="1" dirty="0" smtClean="0">
                <a:latin typeface="Times New Roman" pitchFamily="18" charset="0"/>
                <a:cs typeface="Times New Roman" pitchFamily="18" charset="0"/>
              </a:rPr>
              <a:t>по происхождению 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3400" i="1" dirty="0" smtClean="0">
                <a:latin typeface="Times New Roman" pitchFamily="18" charset="0"/>
                <a:cs typeface="Times New Roman" pitchFamily="18" charset="0"/>
              </a:rPr>
              <a:t>гравитационные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(под влиянием силы тяжести) и </a:t>
            </a:r>
            <a:r>
              <a:rPr lang="ru-RU" sz="3400" i="1" dirty="0" smtClean="0">
                <a:latin typeface="Times New Roman" pitchFamily="18" charset="0"/>
                <a:cs typeface="Times New Roman" pitchFamily="18" charset="0"/>
              </a:rPr>
              <a:t>фрикционные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(вызываются трением воздушных масс о поверхность водоема);</a:t>
            </a:r>
          </a:p>
          <a:p>
            <a:pPr lvl="0"/>
            <a:r>
              <a:rPr lang="ru-RU" sz="3400" b="1" dirty="0" smtClean="0">
                <a:latin typeface="Times New Roman" pitchFamily="18" charset="0"/>
                <a:cs typeface="Times New Roman" pitchFamily="18" charset="0"/>
              </a:rPr>
              <a:t>в связи с расположением 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3400" i="1" dirty="0" smtClean="0">
                <a:latin typeface="Times New Roman" pitchFamily="18" charset="0"/>
                <a:cs typeface="Times New Roman" pitchFamily="18" charset="0"/>
              </a:rPr>
              <a:t>поверхностные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400" i="1" dirty="0" smtClean="0">
                <a:latin typeface="Times New Roman" pitchFamily="18" charset="0"/>
                <a:cs typeface="Times New Roman" pitchFamily="18" charset="0"/>
              </a:rPr>
              <a:t>глубинные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400" i="1" dirty="0" smtClean="0">
                <a:latin typeface="Times New Roman" pitchFamily="18" charset="0"/>
                <a:cs typeface="Times New Roman" pitchFamily="18" charset="0"/>
              </a:rPr>
              <a:t>придонные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400" i="1" dirty="0" smtClean="0">
                <a:latin typeface="Times New Roman" pitchFamily="18" charset="0"/>
                <a:cs typeface="Times New Roman" pitchFamily="18" charset="0"/>
              </a:rPr>
              <a:t>прибрежные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и др.; </a:t>
            </a:r>
          </a:p>
          <a:p>
            <a:pPr lvl="0"/>
            <a:r>
              <a:rPr lang="ru-RU" sz="3400" b="1" dirty="0" smtClean="0">
                <a:latin typeface="Times New Roman" pitchFamily="18" charset="0"/>
                <a:cs typeface="Times New Roman" pitchFamily="18" charset="0"/>
              </a:rPr>
              <a:t>по траектории 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3400" i="1" dirty="0" smtClean="0">
                <a:latin typeface="Times New Roman" pitchFamily="18" charset="0"/>
                <a:cs typeface="Times New Roman" pitchFamily="18" charset="0"/>
              </a:rPr>
              <a:t>прямолинейные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400" i="1" dirty="0" smtClean="0">
                <a:latin typeface="Times New Roman" pitchFamily="18" charset="0"/>
                <a:cs typeface="Times New Roman" pitchFamily="18" charset="0"/>
              </a:rPr>
              <a:t>циклонические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400" i="1" dirty="0" smtClean="0">
                <a:latin typeface="Times New Roman" pitchFamily="18" charset="0"/>
                <a:cs typeface="Times New Roman" pitchFamily="18" charset="0"/>
              </a:rPr>
              <a:t>антициклонические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lvl="0"/>
            <a:r>
              <a:rPr lang="ru-RU" sz="3400" b="1" dirty="0" smtClean="0">
                <a:latin typeface="Times New Roman" pitchFamily="18" charset="0"/>
                <a:cs typeface="Times New Roman" pitchFamily="18" charset="0"/>
              </a:rPr>
              <a:t>по характеру движения водных частиц 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3400" i="1" dirty="0" smtClean="0">
                <a:latin typeface="Times New Roman" pitchFamily="18" charset="0"/>
                <a:cs typeface="Times New Roman" pitchFamily="18" charset="0"/>
              </a:rPr>
              <a:t>ламинарные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sz="3400" i="1" dirty="0" smtClean="0">
                <a:latin typeface="Times New Roman" pitchFamily="18" charset="0"/>
                <a:cs typeface="Times New Roman" pitchFamily="18" charset="0"/>
              </a:rPr>
              <a:t>турбулентные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lvl="0"/>
            <a:r>
              <a:rPr lang="ru-RU" sz="3400" b="1" dirty="0" smtClean="0">
                <a:latin typeface="Times New Roman" pitchFamily="18" charset="0"/>
                <a:cs typeface="Times New Roman" pitchFamily="18" charset="0"/>
              </a:rPr>
              <a:t>в зависимости от физико-химических особенностей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3400" i="1" dirty="0" smtClean="0">
                <a:latin typeface="Times New Roman" pitchFamily="18" charset="0"/>
                <a:cs typeface="Times New Roman" pitchFamily="18" charset="0"/>
              </a:rPr>
              <a:t>теплые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400" i="1" dirty="0" smtClean="0">
                <a:latin typeface="Times New Roman" pitchFamily="18" charset="0"/>
                <a:cs typeface="Times New Roman" pitchFamily="18" charset="0"/>
              </a:rPr>
              <a:t>холодные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400" i="1" dirty="0" smtClean="0">
                <a:latin typeface="Times New Roman" pitchFamily="18" charset="0"/>
                <a:cs typeface="Times New Roman" pitchFamily="18" charset="0"/>
              </a:rPr>
              <a:t>соленые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и др.; </a:t>
            </a:r>
          </a:p>
          <a:p>
            <a:pPr lvl="0"/>
            <a:r>
              <a:rPr lang="ru-RU" sz="3400" b="1" dirty="0" smtClean="0">
                <a:latin typeface="Times New Roman" pitchFamily="18" charset="0"/>
                <a:cs typeface="Times New Roman" pitchFamily="18" charset="0"/>
              </a:rPr>
              <a:t>по устойчивости 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3400" i="1" dirty="0" smtClean="0">
                <a:latin typeface="Times New Roman" pitchFamily="18" charset="0"/>
                <a:cs typeface="Times New Roman" pitchFamily="18" charset="0"/>
              </a:rPr>
              <a:t>постоянные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400" i="1" dirty="0" smtClean="0">
                <a:latin typeface="Times New Roman" pitchFamily="18" charset="0"/>
                <a:cs typeface="Times New Roman" pitchFamily="18" charset="0"/>
              </a:rPr>
              <a:t>периодические 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3400" i="1" dirty="0" smtClean="0">
                <a:latin typeface="Times New Roman" pitchFamily="18" charset="0"/>
                <a:cs typeface="Times New Roman" pitchFamily="18" charset="0"/>
              </a:rPr>
              <a:t>временные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500042"/>
            <a:ext cx="8686800" cy="5580083"/>
          </a:xfrm>
        </p:spPr>
        <p:txBody>
          <a:bodyPr>
            <a:normAutofit/>
          </a:bodyPr>
          <a:lstStyle/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Водная масса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– сравнительно большой объем воды, формирующийся в определенных географических условиях бассейна или в самом водоеме, обладающий в течение каждой фазы гидрологического режима почти постоянными величинами и относительно равномерным распределением физических, химических и биологических характеристик, составляющих единый комплекс и распространяющихся как одно единое целое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71480"/>
            <a:ext cx="8686800" cy="571504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b="1" cap="none" dirty="0" smtClean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cap="none" dirty="0" smtClean="0">
                <a:latin typeface="Times New Roman" pitchFamily="18" charset="0"/>
                <a:cs typeface="Times New Roman" pitchFamily="18" charset="0"/>
              </a:rPr>
              <a:t>отношению к температуре организмы бывают: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– </a:t>
            </a:r>
            <a:r>
              <a:rPr lang="ru-RU" b="1" i="1" dirty="0" smtClean="0"/>
              <a:t>эвритермные</a:t>
            </a:r>
            <a:r>
              <a:rPr lang="ru-RU" dirty="0" smtClean="0"/>
              <a:t>, обитающие в широком температурном диапазоне;</a:t>
            </a:r>
          </a:p>
          <a:p>
            <a:r>
              <a:rPr lang="ru-RU" b="1" dirty="0" smtClean="0"/>
              <a:t>– </a:t>
            </a:r>
            <a:r>
              <a:rPr lang="ru-RU" b="1" i="1" dirty="0" smtClean="0"/>
              <a:t>стенотермные</a:t>
            </a:r>
            <a:r>
              <a:rPr lang="ru-RU" dirty="0" smtClean="0"/>
              <a:t>, существующие в узком температурном диапазоне. </a:t>
            </a:r>
            <a:endParaRPr 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ru-RU" dirty="0" smtClean="0"/>
              <a:t>Они могут быть теплолюбивыми, или </a:t>
            </a:r>
            <a:r>
              <a:rPr lang="ru-RU" i="1" dirty="0" err="1" smtClean="0"/>
              <a:t>термофuльнымu</a:t>
            </a:r>
            <a:r>
              <a:rPr lang="ru-RU" dirty="0" smtClean="0"/>
              <a:t> и холодолюбивыми, или </a:t>
            </a:r>
            <a:r>
              <a:rPr lang="ru-RU" i="1" dirty="0" err="1" smtClean="0"/>
              <a:t>крuофuльнымu</a:t>
            </a:r>
            <a:r>
              <a:rPr lang="ru-RU" dirty="0" smtClean="0"/>
              <a:t>.</a:t>
            </a:r>
            <a:r>
              <a:rPr lang="ru-RU" i="1" dirty="0" smtClean="0"/>
              <a:t> 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0"/>
            <a:ext cx="8686800" cy="1142984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Рисунок 4.1 – 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Термоклин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 r="22142"/>
          <a:stretch>
            <a:fillRect/>
          </a:stretch>
        </p:blipFill>
        <p:spPr bwMode="auto">
          <a:xfrm>
            <a:off x="928662" y="830419"/>
            <a:ext cx="7000924" cy="60275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0"/>
            <a:ext cx="8686800" cy="928670"/>
          </a:xfrm>
        </p:spPr>
        <p:txBody>
          <a:bodyPr>
            <a:normAutofit fontScale="90000"/>
          </a:bodyPr>
          <a:lstStyle/>
          <a:p>
            <a:r>
              <a:rPr lang="ru-RU" sz="3100" dirty="0" smtClean="0"/>
              <a:t> 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Рисунок 4.2 –  Стратификация и перемешивание воды в озере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2050" name="Picture 2" descr="Стагнация"/>
          <p:cNvPicPr>
            <a:picLocks noChangeAspect="1" noChangeArrowheads="1"/>
          </p:cNvPicPr>
          <p:nvPr/>
        </p:nvPicPr>
        <p:blipFill>
          <a:blip r:embed="rId2"/>
          <a:srcRect b="11139"/>
          <a:stretch>
            <a:fillRect/>
          </a:stretch>
        </p:blipFill>
        <p:spPr bwMode="auto">
          <a:xfrm>
            <a:off x="2428860" y="785794"/>
            <a:ext cx="4271989" cy="62516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85728"/>
            <a:ext cx="9144000" cy="841248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Рисунок 4.3 –  Схема круговорота растворенного кислорода в водных экосистемах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428660" y="1357298"/>
            <a:ext cx="9780544" cy="5500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Рисунок 4.4 – 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Оксиклин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 l="30237" t="5438" r="50394" b="8836"/>
          <a:stretch>
            <a:fillRect/>
          </a:stretch>
        </p:blipFill>
        <p:spPr bwMode="auto">
          <a:xfrm>
            <a:off x="3143240" y="928670"/>
            <a:ext cx="2286017" cy="5929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Рисунок 4.5 –  Схема круговорота СО</a:t>
            </a:r>
            <a:r>
              <a:rPr lang="ru-RU" sz="3100" b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 в водоемах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1214422"/>
            <a:ext cx="7072362" cy="58736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8AEA79EB98C0E246AC9D62295B8DC0C5" ma:contentTypeVersion="0" ma:contentTypeDescription="Создание документа." ma:contentTypeScope="" ma:versionID="8254900dee835b32cc12d7c76e289ea6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9d58f4857a619b7c345529988bca39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26E8232-DF82-4DDC-AC79-B5C16BCA8D00}"/>
</file>

<file path=customXml/itemProps2.xml><?xml version="1.0" encoding="utf-8"?>
<ds:datastoreItem xmlns:ds="http://schemas.openxmlformats.org/officeDocument/2006/customXml" ds:itemID="{599F056F-079B-4F80-AD48-F7EF4DA9F8DD}"/>
</file>

<file path=customXml/itemProps3.xml><?xml version="1.0" encoding="utf-8"?>
<ds:datastoreItem xmlns:ds="http://schemas.openxmlformats.org/officeDocument/2006/customXml" ds:itemID="{869DFCD4-B417-4DA9-822B-44619026A461}"/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69</TotalTime>
  <Words>276</Words>
  <PresentationFormat>Экран (4:3)</PresentationFormat>
  <Paragraphs>26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Трек</vt:lpstr>
      <vt:lpstr>Тема 4  Основные физико-химические факторы водной              среды </vt:lpstr>
      <vt:lpstr>Течения также различают: </vt:lpstr>
      <vt:lpstr>Слайд 3</vt:lpstr>
      <vt:lpstr>По отношению к температуре организмы бывают: </vt:lpstr>
      <vt:lpstr>  Рисунок 4.1 –  Термоклин </vt:lpstr>
      <vt:lpstr>  Рисунок 4.2 –  Стратификация и перемешивание воды в озере </vt:lpstr>
      <vt:lpstr>Рисунок 4.3 –  Схема круговорота растворенного кислорода в водных экосистемах</vt:lpstr>
      <vt:lpstr>Рисунок 4.4 –  Оксиклин </vt:lpstr>
      <vt:lpstr>Рисунок 4.5 –  Схема круговорота СО2 в водоемах </vt:lpstr>
      <vt:lpstr>Рисунок 4.6 – Схема круговорота вещества в океане  </vt:lpstr>
      <vt:lpstr>Спасибо за внимание !!!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4  Основные физико-химические факторы водной              среды </dc:title>
  <dc:creator>Admin</dc:creator>
  <cp:lastModifiedBy>Admin</cp:lastModifiedBy>
  <cp:revision>9</cp:revision>
  <dcterms:created xsi:type="dcterms:W3CDTF">2014-05-29T16:58:01Z</dcterms:created>
  <dcterms:modified xsi:type="dcterms:W3CDTF">2014-05-30T11:20:23Z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0x0101008AEA79EB98C0E246AC9D62295B8DC0C5</vt:lpwstr>
  </property>
</Properties>
</file>