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8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05CA7889-9805-4C9F-97C7-1C002EE5927F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FB34DEB6-3B1E-4D73-9A5E-811DC389A6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A7889-9805-4C9F-97C7-1C002EE5927F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4DEB6-3B1E-4D73-9A5E-811DC389A6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A7889-9805-4C9F-97C7-1C002EE5927F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4DEB6-3B1E-4D73-9A5E-811DC389A6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05CA7889-9805-4C9F-97C7-1C002EE5927F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4DEB6-3B1E-4D73-9A5E-811DC389A6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05CA7889-9805-4C9F-97C7-1C002EE5927F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FB34DEB6-3B1E-4D73-9A5E-811DC389A6AE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5CA7889-9805-4C9F-97C7-1C002EE5927F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B34DEB6-3B1E-4D73-9A5E-811DC389A6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05CA7889-9805-4C9F-97C7-1C002EE5927F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FB34DEB6-3B1E-4D73-9A5E-811DC389A6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A7889-9805-4C9F-97C7-1C002EE5927F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4DEB6-3B1E-4D73-9A5E-811DC389A6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5CA7889-9805-4C9F-97C7-1C002EE5927F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B34DEB6-3B1E-4D73-9A5E-811DC389A6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05CA7889-9805-4C9F-97C7-1C002EE5927F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FB34DEB6-3B1E-4D73-9A5E-811DC389A6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05CA7889-9805-4C9F-97C7-1C002EE5927F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FB34DEB6-3B1E-4D73-9A5E-811DC389A6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05CA7889-9805-4C9F-97C7-1C002EE5927F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FB34DEB6-3B1E-4D73-9A5E-811DC389A6A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&#1053;&#1072;&#1090;&#1072;&#1089;&#1103;\Desktop\&#1073;&#1078;&#1095;\Prezentaciya_-_muzyka_dlya_prezentacij_Holiday_Love_(get-tune.net).mp3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2276872"/>
            <a:ext cx="8062912" cy="1470025"/>
          </a:xfrm>
        </p:spPr>
        <p:txBody>
          <a:bodyPr>
            <a:noAutofit/>
          </a:bodyPr>
          <a:lstStyle/>
          <a:p>
            <a:pPr algn="ctr"/>
            <a:r>
              <a:rPr lang="ru-RU" sz="4800" b="1" dirty="0" smtClean="0"/>
              <a:t>ТЕМА: «Биоиндикаторы </a:t>
            </a:r>
            <a:r>
              <a:rPr lang="ru-RU" sz="4800" b="1" dirty="0"/>
              <a:t>и </a:t>
            </a:r>
            <a:r>
              <a:rPr lang="ru-RU" sz="4800" b="1" dirty="0" err="1" smtClean="0"/>
              <a:t>тест-обьекты</a:t>
            </a:r>
            <a:r>
              <a:rPr lang="ru-RU" sz="4800" b="1" dirty="0" smtClean="0"/>
              <a:t>»</a:t>
            </a:r>
            <a:endParaRPr lang="ru-RU" sz="4800" dirty="0"/>
          </a:p>
        </p:txBody>
      </p:sp>
      <p:pic>
        <p:nvPicPr>
          <p:cNvPr id="3" name="Prezentaciya_-_muzyka_dlya_prezentacij_Holiday_Love_(get-tune.net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8460432" y="5733256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 showWhenStopped="0">
                <p:cTn id="11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2564904"/>
            <a:ext cx="7239000" cy="1362075"/>
          </a:xfrm>
        </p:spPr>
        <p:txBody>
          <a:bodyPr>
            <a:noAutofit/>
          </a:bodyPr>
          <a:lstStyle/>
          <a:p>
            <a:pPr algn="ctr"/>
            <a:r>
              <a:rPr lang="ru-RU" sz="9600" dirty="0" smtClean="0"/>
              <a:t>Конец</a:t>
            </a:r>
            <a:endParaRPr lang="ru-RU" sz="9600" dirty="0"/>
          </a:p>
        </p:txBody>
      </p:sp>
    </p:spTree>
  </p:cSld>
  <p:clrMapOvr>
    <a:masterClrMapping/>
  </p:clrMapOvr>
  <p:transition spd="med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124744"/>
            <a:ext cx="8496944" cy="4392488"/>
          </a:xfrm>
        </p:spPr>
        <p:txBody>
          <a:bodyPr>
            <a:normAutofit lnSpcReduction="10000"/>
          </a:bodyPr>
          <a:lstStyle/>
          <a:p>
            <a:pPr marL="0" indent="354013">
              <a:buNone/>
            </a:pPr>
            <a:r>
              <a:rPr lang="ru-RU" b="1" i="1" dirty="0" err="1" smtClean="0"/>
              <a:t>Тест-объекты</a:t>
            </a:r>
            <a:r>
              <a:rPr lang="ru-RU" b="1" i="1" dirty="0" smtClean="0"/>
              <a:t> (</a:t>
            </a:r>
            <a:r>
              <a:rPr lang="en-US" b="1" i="1" dirty="0" smtClean="0"/>
              <a:t>test</a:t>
            </a:r>
            <a:r>
              <a:rPr lang="ru-RU" b="1" i="1" dirty="0" smtClean="0"/>
              <a:t>-</a:t>
            </a:r>
            <a:r>
              <a:rPr lang="en-US" b="1" i="1" dirty="0" smtClean="0"/>
              <a:t>organism</a:t>
            </a:r>
            <a:r>
              <a:rPr lang="ru-RU" b="1" i="1" dirty="0" smtClean="0"/>
              <a:t>) </a:t>
            </a:r>
            <a:r>
              <a:rPr lang="ru-RU" i="1" dirty="0" smtClean="0"/>
              <a:t>– </a:t>
            </a:r>
            <a:r>
              <a:rPr lang="ru-RU" dirty="0" smtClean="0"/>
              <a:t>организмы, используемые при оценке токсичности химических веществ, природных и сточных вод, почв, донных отложений, кормов и др.</a:t>
            </a:r>
            <a:r>
              <a:rPr lang="ru-RU" i="1" dirty="0" smtClean="0"/>
              <a:t> </a:t>
            </a:r>
          </a:p>
          <a:p>
            <a:pPr marL="0" indent="354013">
              <a:buNone/>
            </a:pPr>
            <a:r>
              <a:rPr lang="ru-RU" b="1" i="1" dirty="0" smtClean="0"/>
              <a:t>Биоиндикаторы</a:t>
            </a:r>
            <a:r>
              <a:rPr lang="ru-RU" i="1" dirty="0" smtClean="0"/>
              <a:t> – </a:t>
            </a:r>
            <a:r>
              <a:rPr lang="ru-RU" dirty="0" smtClean="0"/>
              <a:t>организмы или сообщества организмов, жизненные функции которых так тесно </a:t>
            </a:r>
            <a:r>
              <a:rPr lang="ru-RU" dirty="0" err="1" smtClean="0"/>
              <a:t>коррелируют</a:t>
            </a:r>
            <a:r>
              <a:rPr lang="ru-RU" dirty="0" smtClean="0"/>
              <a:t> с определенными факторами среды, что могут применяться для их оценки.</a:t>
            </a:r>
            <a:endParaRPr lang="ru-RU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1196752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/>
              <a:t>Биоиндикаторы и </a:t>
            </a:r>
            <a:r>
              <a:rPr lang="ru-RU" sz="3200" b="1" dirty="0" err="1" smtClean="0"/>
              <a:t>тест-объекты</a:t>
            </a:r>
            <a:r>
              <a:rPr lang="ru-RU" sz="3200" b="1" dirty="0" smtClean="0"/>
              <a:t> должны удовлетворять ряду требований: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84784"/>
            <a:ext cx="9144000" cy="4968552"/>
          </a:xfrm>
        </p:spPr>
        <p:txBody>
          <a:bodyPr>
            <a:noAutofit/>
          </a:bodyPr>
          <a:lstStyle/>
          <a:p>
            <a:r>
              <a:rPr lang="ru-RU" sz="2500" dirty="0" smtClean="0"/>
              <a:t>накопление загрязняющих веществ не должно приводить к гибели </a:t>
            </a:r>
            <a:r>
              <a:rPr lang="ru-RU" sz="2500" dirty="0" err="1" smtClean="0"/>
              <a:t>тест-организмов</a:t>
            </a:r>
            <a:r>
              <a:rPr lang="ru-RU" sz="2500" dirty="0" smtClean="0"/>
              <a:t>;</a:t>
            </a:r>
          </a:p>
          <a:p>
            <a:r>
              <a:rPr lang="ru-RU" sz="2500" dirty="0" smtClean="0"/>
              <a:t>численность </a:t>
            </a:r>
            <a:r>
              <a:rPr lang="ru-RU" sz="2500" dirty="0" err="1" smtClean="0"/>
              <a:t>тест</a:t>
            </a:r>
            <a:r>
              <a:rPr lang="ru-RU" sz="2500" b="1" i="1" dirty="0" err="1" smtClean="0"/>
              <a:t>-</a:t>
            </a:r>
            <a:r>
              <a:rPr lang="ru-RU" sz="2500" dirty="0" err="1" smtClean="0"/>
              <a:t>организмов</a:t>
            </a:r>
            <a:r>
              <a:rPr lang="ru-RU" sz="2500" dirty="0" smtClean="0"/>
              <a:t> должна быть достаточной для отбора, т.е. без влияния на их воспроизводство;</a:t>
            </a:r>
          </a:p>
          <a:p>
            <a:r>
              <a:rPr lang="ru-RU" sz="2500" dirty="0" smtClean="0"/>
              <a:t>в случае долгосрочных наблюдений предпочтительны многолетние виды;</a:t>
            </a:r>
          </a:p>
          <a:p>
            <a:r>
              <a:rPr lang="ru-RU" sz="2500" dirty="0" smtClean="0"/>
              <a:t>биотесты должны быть генетически однородны;</a:t>
            </a:r>
          </a:p>
          <a:p>
            <a:r>
              <a:rPr lang="ru-RU" sz="2500" dirty="0" smtClean="0"/>
              <a:t>должна быть обеспечена легкость взятия проб;</a:t>
            </a:r>
          </a:p>
          <a:p>
            <a:r>
              <a:rPr lang="ru-RU" sz="2500" dirty="0" smtClean="0"/>
              <a:t>должна реализоваться относительная быстрота проведения тестирования;</a:t>
            </a:r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476672"/>
            <a:ext cx="9144000" cy="5618096"/>
          </a:xfrm>
        </p:spPr>
        <p:txBody>
          <a:bodyPr>
            <a:noAutofit/>
          </a:bodyPr>
          <a:lstStyle/>
          <a:p>
            <a:r>
              <a:rPr lang="ru-RU" sz="2500" dirty="0" smtClean="0"/>
              <a:t>биотесты должны обеспечивать получение достаточно точных и воспроизводимых результатов;</a:t>
            </a:r>
          </a:p>
          <a:p>
            <a:r>
              <a:rPr lang="ru-RU" sz="2500" dirty="0" smtClean="0"/>
              <a:t>биоиндикаторы должны быть одновозрастными и характеризоваться, по возможности, близкими свойствами;</a:t>
            </a:r>
          </a:p>
          <a:p>
            <a:r>
              <a:rPr lang="ru-RU" sz="2500" dirty="0" smtClean="0"/>
              <a:t>диапазон погрешностей измерений не должен превышать 20</a:t>
            </a:r>
            <a:r>
              <a:rPr lang="ru-RU" sz="2500" i="1" dirty="0" smtClean="0"/>
              <a:t>–</a:t>
            </a:r>
            <a:r>
              <a:rPr lang="ru-RU" sz="2500" dirty="0" smtClean="0"/>
              <a:t>30 %;</a:t>
            </a:r>
          </a:p>
          <a:p>
            <a:r>
              <a:rPr lang="ru-RU" sz="2500" dirty="0" smtClean="0"/>
              <a:t>при выборе </a:t>
            </a:r>
            <a:r>
              <a:rPr lang="ru-RU" sz="2500" dirty="0" err="1" smtClean="0"/>
              <a:t>тест-организмов</a:t>
            </a:r>
            <a:r>
              <a:rPr lang="ru-RU" sz="2500" dirty="0" smtClean="0"/>
              <a:t> предпочтение следует отдавать регистрации функциональных, этологических, цитогенетических изменений индикаторных процессов </a:t>
            </a:r>
            <a:r>
              <a:rPr lang="ru-RU" sz="2500" dirty="0" err="1" smtClean="0"/>
              <a:t>биоты</a:t>
            </a:r>
            <a:r>
              <a:rPr lang="ru-RU" sz="2500" dirty="0" smtClean="0"/>
              <a:t>, а не только изменению ее структуры, численности или биомассы, т.к. последние являются более консервативными.</a:t>
            </a:r>
            <a:endParaRPr lang="ru-RU" sz="2500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1080120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В зависимости от скорости проявления </a:t>
            </a:r>
            <a:r>
              <a:rPr lang="ru-RU" sz="2400" b="1" dirty="0" err="1" smtClean="0"/>
              <a:t>биоиндика-торных</a:t>
            </a:r>
            <a:r>
              <a:rPr lang="ru-RU" sz="2400" b="1" dirty="0" smtClean="0"/>
              <a:t> реакций выделяют несколько различных типов чувствительности </a:t>
            </a:r>
            <a:r>
              <a:rPr lang="ru-RU" sz="2400" b="1" dirty="0" err="1" smtClean="0"/>
              <a:t>тест-организмов</a:t>
            </a:r>
            <a:r>
              <a:rPr lang="ru-RU" sz="2400" b="1" dirty="0" smtClean="0"/>
              <a:t> (рис.1)[6]:</a:t>
            </a: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184576"/>
          </a:xfrm>
        </p:spPr>
        <p:txBody>
          <a:bodyPr>
            <a:noAutofit/>
          </a:bodyPr>
          <a:lstStyle/>
          <a:p>
            <a:pPr marL="365125" indent="-301625">
              <a:buFont typeface="+mj-lt"/>
              <a:buAutoNum type="arabicPeriod"/>
            </a:pPr>
            <a:r>
              <a:rPr lang="ru-RU" sz="2000" dirty="0" smtClean="0"/>
              <a:t>Биоиндикатор проявляет спустя определенное время внезапную и сильную реакцию, продолжающуюся некоторое время, после чего перестает реагировать на загрязнитель.</a:t>
            </a:r>
          </a:p>
          <a:p>
            <a:pPr marL="365125" indent="-301625">
              <a:buFont typeface="+mj-lt"/>
              <a:buAutoNum type="arabicPeriod"/>
            </a:pPr>
            <a:r>
              <a:rPr lang="ru-RU" sz="2000" dirty="0" smtClean="0"/>
              <a:t>Биоиндикатор в течение длительного времени линейно реагирует на воздействие возрастающей концентрации загрязнителя.</a:t>
            </a:r>
          </a:p>
          <a:p>
            <a:pPr marL="365125" indent="-301625">
              <a:buFont typeface="+mj-lt"/>
              <a:buAutoNum type="arabicPeriod"/>
            </a:pPr>
            <a:r>
              <a:rPr lang="ru-RU" sz="2000" dirty="0" smtClean="0"/>
              <a:t>Биоиндикатор реагирует с момента появления нарушающегося воздействия с одинаковой интенсивностью в течение длительного времени.</a:t>
            </a:r>
          </a:p>
          <a:p>
            <a:pPr marL="365125" indent="-301625">
              <a:buFont typeface="+mj-lt"/>
              <a:buAutoNum type="arabicPeriod"/>
            </a:pPr>
            <a:r>
              <a:rPr lang="ru-RU" sz="2000" dirty="0" smtClean="0"/>
              <a:t>После немедленной, сильной реакции у биоиндикатора наблюдается ее затухание, сначала резкое, затем постепенное.</a:t>
            </a:r>
          </a:p>
          <a:p>
            <a:pPr marL="365125" indent="-301625">
              <a:buFont typeface="+mj-lt"/>
              <a:buAutoNum type="arabicPeriod"/>
            </a:pPr>
            <a:r>
              <a:rPr lang="ru-RU" sz="2000" dirty="0" smtClean="0"/>
              <a:t>Под влиянием загрязнителя реакция биоиндикатора постепенно становится все более интенсивной, однако, достигнув максимума, постепенно затухает.</a:t>
            </a:r>
          </a:p>
          <a:p>
            <a:pPr marL="365125" indent="-301625">
              <a:buFont typeface="+mj-lt"/>
              <a:buAutoNum type="arabicPeriod"/>
            </a:pPr>
            <a:r>
              <a:rPr lang="ru-RU" sz="2000" dirty="0" smtClean="0"/>
              <a:t>Реакции и типы неоднократно повторяются, возникает осцилляция </a:t>
            </a:r>
            <a:r>
              <a:rPr lang="ru-RU" sz="2000" dirty="0" err="1" smtClean="0"/>
              <a:t>биоиндикаторных</a:t>
            </a:r>
            <a:r>
              <a:rPr lang="ru-RU" sz="2000" dirty="0" smtClean="0"/>
              <a:t> параметров.</a:t>
            </a:r>
            <a:endParaRPr lang="ru-RU" sz="2000" dirty="0"/>
          </a:p>
        </p:txBody>
      </p:sp>
    </p:spTree>
  </p:cSld>
  <p:clrMapOvr>
    <a:masterClrMapping/>
  </p:clrMapOvr>
  <p:transition spd="med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5157192"/>
            <a:ext cx="9144000" cy="15121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i="1" u="sng" dirty="0" smtClean="0"/>
              <a:t>Рис. 1</a:t>
            </a:r>
            <a:r>
              <a:rPr lang="ru-RU" sz="2800" dirty="0" smtClean="0"/>
              <a:t>. Типы чувствительности биоиндикаторов в зависимости от развития реакции во времени: </a:t>
            </a:r>
          </a:p>
          <a:p>
            <a:pPr marL="0" indent="0">
              <a:buNone/>
            </a:pPr>
            <a:r>
              <a:rPr lang="ru-RU" sz="2800" dirty="0" smtClean="0"/>
              <a:t>Ч – чувствительность, С – стрессор</a:t>
            </a:r>
            <a:endParaRPr lang="ru-RU" sz="2800" dirty="0"/>
          </a:p>
        </p:txBody>
      </p:sp>
      <p:pic>
        <p:nvPicPr>
          <p:cNvPr id="5" name="Рисунок 4" descr="Биоинд1"/>
          <p:cNvPicPr/>
          <p:nvPr/>
        </p:nvPicPr>
        <p:blipFill>
          <a:blip r:embed="rId2" cstate="print"/>
          <a:srcRect b="10048"/>
          <a:stretch>
            <a:fillRect/>
          </a:stretch>
        </p:blipFill>
        <p:spPr bwMode="auto">
          <a:xfrm>
            <a:off x="1043608" y="404664"/>
            <a:ext cx="6768752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908720"/>
            <a:ext cx="8640960" cy="5220072"/>
          </a:xfrm>
        </p:spPr>
        <p:txBody>
          <a:bodyPr>
            <a:normAutofit lnSpcReduction="10000"/>
          </a:bodyPr>
          <a:lstStyle/>
          <a:p>
            <a:pPr marL="0" indent="182563">
              <a:buNone/>
            </a:pPr>
            <a:r>
              <a:rPr lang="ru-RU" b="1" i="1" dirty="0" smtClean="0"/>
              <a:t>Регистрирующие биоиндикаторы </a:t>
            </a:r>
            <a:r>
              <a:rPr lang="ru-RU" dirty="0" smtClean="0"/>
              <a:t>реагируют на изменения состояния окружающей среды изменением численности, </a:t>
            </a:r>
            <a:r>
              <a:rPr lang="ru-RU" dirty="0" err="1" smtClean="0"/>
              <a:t>фенооблика</a:t>
            </a:r>
            <a:r>
              <a:rPr lang="ru-RU" dirty="0" smtClean="0"/>
              <a:t>, повреждением тканей, соматическими проявлениями, изменением скорости роста и другими хорошо заметными признаками.</a:t>
            </a:r>
          </a:p>
          <a:p>
            <a:pPr marL="0" indent="182563">
              <a:buNone/>
            </a:pPr>
            <a:r>
              <a:rPr lang="ru-RU" b="1" i="1" dirty="0" smtClean="0"/>
              <a:t>Накапливающие биоиндикаторы </a:t>
            </a:r>
            <a:r>
              <a:rPr lang="ru-RU" dirty="0" smtClean="0"/>
              <a:t>концентрируют загрязняющие вещества в тканях, органах или частях тела, которые в последствии используются для химического анализа. </a:t>
            </a:r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92088"/>
          </a:xfrm>
        </p:spPr>
        <p:txBody>
          <a:bodyPr/>
          <a:lstStyle/>
          <a:p>
            <a:r>
              <a:rPr lang="ru-RU" b="1" dirty="0" smtClean="0"/>
              <a:t>Абсолютные стандарты: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124744"/>
            <a:ext cx="8784976" cy="5330064"/>
          </a:xfrm>
        </p:spPr>
        <p:txBody>
          <a:bodyPr>
            <a:normAutofit/>
          </a:bodyPr>
          <a:lstStyle/>
          <a:p>
            <a:r>
              <a:rPr lang="ru-RU" dirty="0" smtClean="0"/>
              <a:t>системы свободные от воздействия </a:t>
            </a:r>
            <a:r>
              <a:rPr lang="ru-RU" dirty="0" err="1" smtClean="0"/>
              <a:t>поллютантов</a:t>
            </a:r>
            <a:r>
              <a:rPr lang="ru-RU" dirty="0" smtClean="0"/>
              <a:t>;</a:t>
            </a:r>
          </a:p>
          <a:p>
            <a:r>
              <a:rPr lang="ru-RU" dirty="0" smtClean="0"/>
              <a:t>системы с искусственным исключением действия </a:t>
            </a:r>
            <a:r>
              <a:rPr lang="ru-RU" dirty="0" err="1" smtClean="0"/>
              <a:t>антропических</a:t>
            </a:r>
            <a:r>
              <a:rPr lang="ru-RU" dirty="0" smtClean="0"/>
              <a:t> факторов;</a:t>
            </a:r>
          </a:p>
          <a:p>
            <a:r>
              <a:rPr lang="ru-RU" dirty="0" smtClean="0"/>
              <a:t>системы слабо или вовсе не подверженные действию </a:t>
            </a:r>
            <a:r>
              <a:rPr lang="ru-RU" dirty="0" err="1" smtClean="0"/>
              <a:t>антропических</a:t>
            </a:r>
            <a:r>
              <a:rPr lang="ru-RU" dirty="0" smtClean="0"/>
              <a:t> факторов;</a:t>
            </a:r>
          </a:p>
          <a:p>
            <a:r>
              <a:rPr lang="ru-RU" dirty="0" smtClean="0"/>
              <a:t>градиенты изменения функций объекта, вплоть до пренебрежимо малого времени воздействия.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692696"/>
            <a:ext cx="9144000" cy="1145282"/>
          </a:xfrm>
        </p:spPr>
        <p:txBody>
          <a:bodyPr>
            <a:noAutofit/>
          </a:bodyPr>
          <a:lstStyle/>
          <a:p>
            <a:pPr algn="ctr"/>
            <a:r>
              <a:rPr lang="ru-RU" sz="4000" b="1" i="1" dirty="0" smtClean="0"/>
              <a:t>Относительные стандарты</a:t>
            </a:r>
            <a:r>
              <a:rPr lang="ru-RU" sz="4000" b="1" dirty="0" smtClean="0"/>
              <a:t> базируются на:</a:t>
            </a:r>
            <a:endParaRPr lang="ru-RU" sz="4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204864"/>
            <a:ext cx="9144000" cy="4249944"/>
          </a:xfrm>
        </p:spPr>
        <p:txBody>
          <a:bodyPr/>
          <a:lstStyle/>
          <a:p>
            <a:r>
              <a:rPr lang="ru-RU" dirty="0" smtClean="0"/>
              <a:t>корреляции с пространственно-временными изменениями </a:t>
            </a:r>
            <a:r>
              <a:rPr lang="ru-RU" dirty="0" err="1" smtClean="0"/>
              <a:t>антропических</a:t>
            </a:r>
            <a:r>
              <a:rPr lang="ru-RU" dirty="0" smtClean="0"/>
              <a:t> факторов среды;</a:t>
            </a:r>
          </a:p>
          <a:p>
            <a:r>
              <a:rPr lang="ru-RU" dirty="0" smtClean="0"/>
              <a:t>установлении эталонных объектов, испытывающих незначительное или известное </a:t>
            </a:r>
            <a:r>
              <a:rPr lang="ru-RU" dirty="0" err="1" smtClean="0"/>
              <a:t>антропическое</a:t>
            </a:r>
            <a:r>
              <a:rPr lang="ru-RU" dirty="0" smtClean="0"/>
              <a:t> воздействие.</a:t>
            </a:r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8AEA79EB98C0E246AC9D62295B8DC0C5" ma:contentTypeVersion="0" ma:contentTypeDescription="Создание документа." ma:contentTypeScope="" ma:versionID="8254900dee835b32cc12d7c76e289ea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087DFAF-87B4-473A-9B2F-57CC78FA68ED}"/>
</file>

<file path=customXml/itemProps2.xml><?xml version="1.0" encoding="utf-8"?>
<ds:datastoreItem xmlns:ds="http://schemas.openxmlformats.org/officeDocument/2006/customXml" ds:itemID="{8B03F569-6390-478C-B326-C1FC1FEB7251}"/>
</file>

<file path=customXml/itemProps3.xml><?xml version="1.0" encoding="utf-8"?>
<ds:datastoreItem xmlns:ds="http://schemas.openxmlformats.org/officeDocument/2006/customXml" ds:itemID="{696460DF-8823-415B-93D8-DDD3086321B1}"/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0</TotalTime>
  <Words>439</Words>
  <Application>Microsoft Office PowerPoint</Application>
  <PresentationFormat>Экран (4:3)</PresentationFormat>
  <Paragraphs>34</Paragraphs>
  <Slides>10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Яркая</vt:lpstr>
      <vt:lpstr>ТЕМА: «Биоиндикаторы и тест-обьекты»</vt:lpstr>
      <vt:lpstr>Слайд 2</vt:lpstr>
      <vt:lpstr>Биоиндикаторы и тест-объекты должны удовлетворять ряду требований:</vt:lpstr>
      <vt:lpstr>Слайд 4</vt:lpstr>
      <vt:lpstr>В зависимости от скорости проявления биоиндика-торных реакций выделяют несколько различных типов чувствительности тест-организмов (рис.1)[6]:</vt:lpstr>
      <vt:lpstr>Слайд 6</vt:lpstr>
      <vt:lpstr>Слайд 7</vt:lpstr>
      <vt:lpstr>Абсолютные стандарты:</vt:lpstr>
      <vt:lpstr>Относительные стандарты базируются на:</vt:lpstr>
      <vt:lpstr>Конец</vt:lpstr>
    </vt:vector>
  </TitlesOfParts>
  <Company>DG Win&amp;Soft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Натася</dc:creator>
  <cp:lastModifiedBy>Натася</cp:lastModifiedBy>
  <cp:revision>22</cp:revision>
  <dcterms:created xsi:type="dcterms:W3CDTF">2014-11-18T19:03:21Z</dcterms:created>
  <dcterms:modified xsi:type="dcterms:W3CDTF">2014-11-19T11:07:16Z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0x0101008AEA79EB98C0E246AC9D62295B8DC0C5</vt:lpwstr>
  </property>
</Properties>
</file>