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9" r:id="rId7"/>
    <p:sldId id="260" r:id="rId8"/>
    <p:sldId id="270" r:id="rId9"/>
    <p:sldId id="261" r:id="rId10"/>
    <p:sldId id="271" r:id="rId11"/>
    <p:sldId id="262" r:id="rId12"/>
    <p:sldId id="263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Пространственная структура природно-антропогенных ландшафтов Беларуси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Ландшафтоведение (курс лекций)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0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262243"/>
              </p:ext>
            </p:extLst>
          </p:nvPr>
        </p:nvGraphicFramePr>
        <p:xfrm>
          <a:off x="827583" y="1700810"/>
          <a:ext cx="7701474" cy="40216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7158"/>
                <a:gridCol w="2567158"/>
                <a:gridCol w="2567158"/>
              </a:tblGrid>
              <a:tr h="804326">
                <a:tc rowSpan="2"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Угодья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Подклассы лесного ландшафта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4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Лесохозяй­ственные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Лесоболотные 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4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Пашня, луга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 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 15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4326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Леса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Более 70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04326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Болота 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 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15-30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3650" y="3443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3265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Критерии выделения классов и подклассов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лесных ПАЛ 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 структуре земельных угодий, %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5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	Охраняемые </a:t>
            </a:r>
            <a:r>
              <a:rPr lang="ru-RU" b="1" dirty="0"/>
              <a:t>природно-антропогенные ландшафты</a:t>
            </a:r>
            <a:r>
              <a:rPr lang="ru-RU" dirty="0"/>
              <a:t> представлены заповедниками, национальными парками и заказниками. Занимают 7,6% территории РБ. При этом 56,2% площади приходится на заказники, 23,2% - на национальные парки; 20,6% - на заповедники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С </a:t>
            </a:r>
            <a:r>
              <a:rPr lang="ru-RU" dirty="0"/>
              <a:t>учетом режима охраны в классе охра­няемых </a:t>
            </a:r>
            <a:r>
              <a:rPr lang="ru-RU" dirty="0" smtClean="0"/>
              <a:t>ландшафтов выделены подклассы: </a:t>
            </a:r>
            <a:r>
              <a:rPr lang="ru-RU" dirty="0"/>
              <a:t>заповедные; рекреаци­онно-заповедные, ограниченно </a:t>
            </a:r>
            <a:r>
              <a:rPr lang="ru-RU" dirty="0" smtClean="0"/>
              <a:t>охраняемые ПАЛ.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0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/>
              <a:t>	Рекреационные </a:t>
            </a:r>
            <a:r>
              <a:rPr lang="ru-RU" b="1" dirty="0"/>
              <a:t>природно-антропоген­ные ландшафты</a:t>
            </a:r>
            <a:r>
              <a:rPr lang="ru-RU" dirty="0"/>
              <a:t> представляют собой </a:t>
            </a:r>
            <a:r>
              <a:rPr lang="ru-RU" dirty="0" err="1"/>
              <a:t>геосистемы</a:t>
            </a:r>
            <a:r>
              <a:rPr lang="ru-RU" dirty="0"/>
              <a:t>, целенаправленно или не­преднамеренно сформированные для отдыха населения. </a:t>
            </a:r>
            <a:r>
              <a:rPr lang="ru-RU" dirty="0" smtClean="0"/>
              <a:t>Представлены </a:t>
            </a:r>
            <a:r>
              <a:rPr lang="ru-RU" dirty="0"/>
              <a:t>местами, за­резервированными для отдыха, курортами, зонами отдыха республиканского и местного значения. Занимают около 6% площади РБ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Выделяют </a:t>
            </a:r>
            <a:r>
              <a:rPr lang="ru-RU" dirty="0"/>
              <a:t>несколько подклассов:</a:t>
            </a:r>
          </a:p>
          <a:p>
            <a:r>
              <a:rPr lang="ru-RU" dirty="0" err="1"/>
              <a:t>Лесо</a:t>
            </a:r>
            <a:r>
              <a:rPr lang="ru-RU" dirty="0"/>
              <a:t>-пахотно-рекреационные </a:t>
            </a:r>
            <a:r>
              <a:rPr lang="ru-RU" dirty="0" smtClean="0"/>
              <a:t>ландшафты;</a:t>
            </a:r>
            <a:endParaRPr lang="ru-RU" dirty="0"/>
          </a:p>
          <a:p>
            <a:r>
              <a:rPr lang="ru-RU" dirty="0" err="1"/>
              <a:t>Лесо</a:t>
            </a:r>
            <a:r>
              <a:rPr lang="ru-RU" dirty="0"/>
              <a:t>-водно-рекреационные </a:t>
            </a:r>
            <a:r>
              <a:rPr lang="ru-RU" dirty="0" smtClean="0"/>
              <a:t>ландшафты;</a:t>
            </a:r>
            <a:endParaRPr lang="ru-RU" dirty="0"/>
          </a:p>
          <a:p>
            <a:r>
              <a:rPr lang="ru-RU" dirty="0"/>
              <a:t>Пахотно-</a:t>
            </a:r>
            <a:r>
              <a:rPr lang="ru-RU" dirty="0" err="1"/>
              <a:t>лесорекреационные</a:t>
            </a:r>
            <a:r>
              <a:rPr lang="ru-RU" dirty="0"/>
              <a:t> </a:t>
            </a:r>
            <a:r>
              <a:rPr lang="ru-RU" dirty="0" smtClean="0"/>
              <a:t>ландшафты;</a:t>
            </a:r>
            <a:endParaRPr lang="ru-RU" dirty="0"/>
          </a:p>
          <a:p>
            <a:r>
              <a:rPr lang="ru-RU" dirty="0" err="1"/>
              <a:t>Лесорекреационные</a:t>
            </a:r>
            <a:r>
              <a:rPr lang="ru-RU" dirty="0"/>
              <a:t> </a:t>
            </a:r>
            <a:r>
              <a:rPr lang="ru-RU" dirty="0" smtClean="0"/>
              <a:t>ландшафты.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3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пределах РБ выделено 5 ландшафтных провинций природно-антропогенных ландшафтов, территориально совпадающих с провинциями природных ландшафтов:</a:t>
            </a:r>
          </a:p>
          <a:p>
            <a:pPr algn="just"/>
            <a:r>
              <a:rPr lang="ru-RU" dirty="0" err="1"/>
              <a:t>Поозерская</a:t>
            </a:r>
            <a:r>
              <a:rPr lang="ru-RU" dirty="0"/>
              <a:t> провинция сельскохозяйствен­ных озерно-ледниковых, моренно-озерных и холмисто-моренно-озерных ПАЛ;</a:t>
            </a:r>
          </a:p>
          <a:p>
            <a:pPr algn="just"/>
            <a:r>
              <a:rPr lang="ru-RU" dirty="0"/>
              <a:t>Белорусская возвышенная провинция сельскохозяйственно-лесных ПАЛ</a:t>
            </a:r>
          </a:p>
          <a:p>
            <a:pPr algn="just"/>
            <a:r>
              <a:rPr lang="ru-RU" dirty="0"/>
              <a:t>Восточно-Белорусская провинция сельско­хозяйственных и сельскохозяйственно-лес­ных ПАЛ;</a:t>
            </a:r>
          </a:p>
          <a:p>
            <a:pPr algn="just"/>
            <a:r>
              <a:rPr lang="ru-RU" dirty="0" err="1"/>
              <a:t>Предполесская</a:t>
            </a:r>
            <a:r>
              <a:rPr lang="ru-RU" dirty="0"/>
              <a:t> провинция сельскохозяй­ственно-лесных ПАЛ;</a:t>
            </a:r>
          </a:p>
          <a:p>
            <a:pPr algn="just"/>
            <a:r>
              <a:rPr lang="ru-RU" dirty="0" err="1"/>
              <a:t>Полесская</a:t>
            </a:r>
            <a:r>
              <a:rPr lang="ru-RU" dirty="0"/>
              <a:t> провинция сельскохозяй­ственно-лесных и лесных ПАЛ.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3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581"/>
            <a:ext cx="7481455" cy="7920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Районирование природно-антропогенных ландшафтов Беларуси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7028"/>
            <a:ext cx="6624736" cy="593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0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b="1" dirty="0" err="1"/>
              <a:t>Поозерской</a:t>
            </a:r>
            <a:r>
              <a:rPr lang="ru-RU" b="1" dirty="0"/>
              <a:t> провинции</a:t>
            </a:r>
            <a:r>
              <a:rPr lang="ru-RU" dirty="0"/>
              <a:t> характерно доминирование сельскохозяйственных ПАЛ (43%), среди которых преобладают пахотные ПАЛ (80%). Лесные ландшафты занимают 19,5%, охраняемые 10,3%, рекреационные 8,1% территории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b="1" dirty="0"/>
              <a:t>Белорусской возвышенной провинции</a:t>
            </a:r>
            <a:r>
              <a:rPr lang="ru-RU" dirty="0"/>
              <a:t> характерно преобладание сельскохозяйственно-лесных ПАЛ – 40%, в составе которых доминируют </a:t>
            </a:r>
            <a:r>
              <a:rPr lang="ru-RU" dirty="0" err="1"/>
              <a:t>лесополевые</a:t>
            </a:r>
            <a:r>
              <a:rPr lang="ru-RU" dirty="0"/>
              <a:t> (62%). Сельскохозяйственные ландшафты занимают 36,5% территории (преобладают пахотные ПАЛ – 88%). Остальные ПАЛ имеют низкий удельный вес: лесные – 5%; охраняемые – 3%; рекреационные – 8%.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9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b="1" dirty="0" err="1"/>
              <a:t>Предполесской</a:t>
            </a:r>
            <a:r>
              <a:rPr lang="ru-RU" b="1" dirty="0"/>
              <a:t> провинции</a:t>
            </a:r>
            <a:r>
              <a:rPr lang="ru-RU" dirty="0"/>
              <a:t> характерно преобладают сельскохозяйственно-лесные ПАЛ (50%) с преобладанием </a:t>
            </a:r>
            <a:r>
              <a:rPr lang="ru-RU" dirty="0" err="1"/>
              <a:t>лесополевых</a:t>
            </a:r>
            <a:r>
              <a:rPr lang="ru-RU" dirty="0"/>
              <a:t> и пахотно-лесных ландшафтов. На доля сельскохозяйственных ПАЛ приходится 21%; охраняемых – 5,6%; рекреационных – 6,1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	Восточно-Белорусская </a:t>
            </a:r>
            <a:r>
              <a:rPr lang="ru-RU" b="1" dirty="0"/>
              <a:t>провинция</a:t>
            </a:r>
            <a:r>
              <a:rPr lang="ru-RU" dirty="0"/>
              <a:t> харак­теризуется преобладанием сельскохо­зяйственных (51%) ПАЛ, среди которых до­минируют пахотные (63,5%) и лугово-пахот­ные (36,5%) ландшафты. Рекреационные ПАЛ – 3,9%; лесные ПАЛ – 4%. Охраняемые отсутствуют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b="1" dirty="0" err="1"/>
              <a:t>Полесской</a:t>
            </a:r>
            <a:r>
              <a:rPr lang="ru-RU" b="1" dirty="0"/>
              <a:t> провинции</a:t>
            </a:r>
            <a:r>
              <a:rPr lang="ru-RU" dirty="0"/>
              <a:t> характерно преобладание сельскохозяйственно-лесных ПАЛ – 35%. Лесные ПАЛ – 22%. Сельскохо­зяйственные ПАЛ – 20%. Рекреационные ПАЛ – 5,4%. Охраняемые ПАЛ – 11,4%.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2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На территории Беларуси преобладают природно-антропогенные ландшафты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836712"/>
            <a:ext cx="6767996" cy="564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7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Беларуси разработана классификация природно-антропогенных ландшафтов (ПАЛ) и проведено их районирование (Марцинке­вич, 2007).</a:t>
            </a:r>
          </a:p>
          <a:p>
            <a:pPr marL="0" indent="0" algn="just">
              <a:buNone/>
            </a:pPr>
            <a:r>
              <a:rPr lang="ru-RU" dirty="0" smtClean="0"/>
              <a:t>	Г.И</a:t>
            </a:r>
            <a:r>
              <a:rPr lang="ru-RU" dirty="0"/>
              <a:t>. Марцинкевич (2007) предлагает классификацию природно-антропогенных ландшафтов (ПАЛ), которые по определен­ным признаками и критериям группируются в классы, подклассы, роды.</a:t>
            </a:r>
          </a:p>
          <a:p>
            <a:pPr marL="0" indent="0" algn="just">
              <a:buNone/>
            </a:pPr>
            <a:r>
              <a:rPr lang="ru-RU" dirty="0" smtClean="0"/>
              <a:t>	Высшая </a:t>
            </a:r>
            <a:r>
              <a:rPr lang="ru-RU" dirty="0"/>
              <a:t>единица – класс ПАЛ – выделяется по направленности хозяйственной деятельности: сельскохозяйственные, сельскохозяйственно-лесные, лесные, рекреационный, охраняемые классы ПАЛ. Для каждого класса характерна определенная структура земельных угодий, количественные соотношения которых положены в основу выделения подклассов ПАЛ.</a:t>
            </a:r>
          </a:p>
          <a:p>
            <a:pPr marL="0" indent="0" algn="just">
              <a:buNone/>
            </a:pPr>
            <a:r>
              <a:rPr lang="ru-RU" dirty="0" smtClean="0"/>
              <a:t>	Классы </a:t>
            </a:r>
            <a:r>
              <a:rPr lang="ru-RU" dirty="0"/>
              <a:t>и подклассы ПАЛ подчиняются принципу зональности и изменяются в зависимости от характера природной зоны  и даже </a:t>
            </a:r>
            <a:r>
              <a:rPr lang="ru-RU" dirty="0" err="1"/>
              <a:t>подзоны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Самая </a:t>
            </a:r>
            <a:r>
              <a:rPr lang="ru-RU" dirty="0"/>
              <a:t>дробная единица классификации – род ландшафтов – выделяется с учетом вида хозяйственной деятельности в пределах того или иного природного комплекса в ранге 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2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Выделены </a:t>
            </a:r>
            <a:r>
              <a:rPr lang="ru-RU" dirty="0"/>
              <a:t>классы </a:t>
            </a:r>
            <a:r>
              <a:rPr lang="ru-RU" dirty="0" smtClean="0"/>
              <a:t>природно-антропогенных ландшафтов (ПАЛ):</a:t>
            </a:r>
          </a:p>
          <a:p>
            <a:pPr marL="0" indent="0" algn="just">
              <a:buNone/>
            </a:pPr>
            <a:endParaRPr lang="ru-RU" dirty="0"/>
          </a:p>
          <a:p>
            <a:r>
              <a:rPr lang="ru-RU" dirty="0"/>
              <a:t>1. Сельскохозяйственные;</a:t>
            </a:r>
          </a:p>
          <a:p>
            <a:r>
              <a:rPr lang="ru-RU" dirty="0"/>
              <a:t>2. </a:t>
            </a:r>
            <a:r>
              <a:rPr lang="ru-RU" dirty="0"/>
              <a:t>Сельскохозяйственно-лесные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Лесные;</a:t>
            </a:r>
            <a:endParaRPr lang="ru-RU" dirty="0"/>
          </a:p>
          <a:p>
            <a:r>
              <a:rPr lang="ru-RU" dirty="0"/>
              <a:t>4. Рекреационные;</a:t>
            </a:r>
          </a:p>
          <a:p>
            <a:r>
              <a:rPr lang="ru-RU" dirty="0"/>
              <a:t>5. Охраняемые.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1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	Сельскохозяйственные </a:t>
            </a:r>
            <a:r>
              <a:rPr lang="ru-RU" b="1" dirty="0"/>
              <a:t>ландшафты</a:t>
            </a:r>
            <a:r>
              <a:rPr lang="ru-RU" dirty="0"/>
              <a:t> – одни из наиболее распространенных (около 30%), однако неравномерно территориально распределены в пределах Беларуси. Более по­ловины их площади сконцентрированы на се­вере и западе, остальные размещаются в цен­тральной, восточной и южной частях РБ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пределах этого класса выделено 5 под­классов:</a:t>
            </a:r>
          </a:p>
          <a:p>
            <a:r>
              <a:rPr lang="ru-RU" dirty="0"/>
              <a:t>Пахотные;</a:t>
            </a:r>
          </a:p>
          <a:p>
            <a:r>
              <a:rPr lang="ru-RU" dirty="0"/>
              <a:t>Пахотно-культурно-сенокосные;</a:t>
            </a:r>
          </a:p>
          <a:p>
            <a:r>
              <a:rPr lang="ru-RU" dirty="0"/>
              <a:t>Лугово-пахотные;</a:t>
            </a:r>
          </a:p>
          <a:p>
            <a:r>
              <a:rPr lang="ru-RU" dirty="0"/>
              <a:t>Пастбищно-лугово-болотные;</a:t>
            </a:r>
          </a:p>
          <a:p>
            <a:r>
              <a:rPr lang="ru-RU" dirty="0"/>
              <a:t>Сенокосно-пастбищные.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747688"/>
              </p:ext>
            </p:extLst>
          </p:nvPr>
        </p:nvGraphicFramePr>
        <p:xfrm>
          <a:off x="683568" y="1244462"/>
          <a:ext cx="8136904" cy="47768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9567"/>
                <a:gridCol w="1455835"/>
                <a:gridCol w="1455835"/>
                <a:gridCol w="1449456"/>
                <a:gridCol w="1449456"/>
                <a:gridCol w="1176755"/>
              </a:tblGrid>
              <a:tr h="318455">
                <a:tc rowSpan="2"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Угодья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Подклассы сельскохозяйственного ландшафта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0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Па­хотные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Пахотно-культурно-сенокосные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Лу­гово-па­хот­ные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Паст­бищно-лугово-болотные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Сено­косно-паст­бищные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6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Пашня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Более 60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40-60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50-60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15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6910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Леса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6910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Луга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10-40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60-70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6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Болота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15-20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5-15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80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15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9673" y="274965"/>
            <a:ext cx="56765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Критерии выделения классов и подклассов ПАЛ </a:t>
            </a:r>
          </a:p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структуре земельных угодий, %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/>
              <a:t>	Сельскохозяйственно-лесные </a:t>
            </a:r>
            <a:r>
              <a:rPr lang="ru-RU" b="1" dirty="0"/>
              <a:t>ланд­шафты</a:t>
            </a:r>
            <a:r>
              <a:rPr lang="ru-RU" dirty="0"/>
              <a:t> – представляют собой территории со смешанным типом использования земель – в сельскохозяйственных и лесохозяйственных целях: доля сельскохозяйственных земель – 30-60%; лесных земель – 30-40%. Сельскохо­зяйственно-лесные ландшафты занимают 30% площади РБ и представлены по всей террито­рии.</a:t>
            </a:r>
          </a:p>
          <a:p>
            <a:pPr marL="0" indent="0">
              <a:buNone/>
            </a:pPr>
            <a:r>
              <a:rPr lang="ru-RU" dirty="0" smtClean="0"/>
              <a:t>	Выделено 4 подкласса: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Лесополевые</a:t>
            </a:r>
            <a:r>
              <a:rPr lang="ru-RU" dirty="0"/>
              <a:t>;</a:t>
            </a:r>
          </a:p>
          <a:p>
            <a:r>
              <a:rPr lang="ru-RU" dirty="0"/>
              <a:t>2. Пахотно-лесные;</a:t>
            </a:r>
          </a:p>
          <a:p>
            <a:r>
              <a:rPr lang="ru-RU" dirty="0"/>
              <a:t>3. Сенокосно-</a:t>
            </a:r>
            <a:r>
              <a:rPr lang="ru-RU" dirty="0" err="1"/>
              <a:t>лесополевые</a:t>
            </a:r>
            <a:r>
              <a:rPr lang="ru-RU" dirty="0"/>
              <a:t>;</a:t>
            </a:r>
          </a:p>
          <a:p>
            <a:r>
              <a:rPr lang="ru-RU" dirty="0"/>
              <a:t>4. Пахотно-лесоболотные.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9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 indent="215900" fontAlgn="base">
              <a:spcAft>
                <a:spcPct val="0"/>
              </a:spcAft>
            </a:pP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2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Критерии </a:t>
            </a:r>
            <a:r>
              <a:rPr lang="ru-RU" sz="2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выделения классов и подклассов ПАЛ </a:t>
            </a:r>
            <a:br>
              <a:rPr lang="ru-RU" sz="22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 структуре земельных угодий, %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515723"/>
              </p:ext>
            </p:extLst>
          </p:nvPr>
        </p:nvGraphicFramePr>
        <p:xfrm>
          <a:off x="683568" y="1556794"/>
          <a:ext cx="8136904" cy="46085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33836"/>
                <a:gridCol w="2033836"/>
                <a:gridCol w="2034616"/>
                <a:gridCol w="2034616"/>
              </a:tblGrid>
              <a:tr h="658358">
                <a:tc rowSpan="2"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Угодья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215900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Подклассы сельскохозяйственно-лесного ландшафта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6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Лесопо­левые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Сено­косно-лесо­поле­вые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Пахотно-лесные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8358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Пашня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40-50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30-40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8358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Леса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25-50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25-50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40-50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8358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Луга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10-30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8358"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Болота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 10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3650" y="327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	Лесные </a:t>
            </a:r>
            <a:r>
              <a:rPr lang="ru-RU" b="1" dirty="0"/>
              <a:t>ландшафты</a:t>
            </a:r>
            <a:r>
              <a:rPr lang="ru-RU" dirty="0"/>
              <a:t> – ландшафты с крупными участками лесных массивов (леси­стость 40-60%). Занимают 13% территории РБ.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Лесные ландшафты представлены </a:t>
            </a:r>
            <a:r>
              <a:rPr lang="ru-RU" dirty="0"/>
              <a:t>тремя подклассами:</a:t>
            </a:r>
          </a:p>
          <a:p>
            <a:r>
              <a:rPr lang="ru-RU" dirty="0"/>
              <a:t>1. Лесохозяйственные;</a:t>
            </a:r>
          </a:p>
          <a:p>
            <a:r>
              <a:rPr lang="ru-RU" dirty="0"/>
              <a:t>2. Лесоболотные;</a:t>
            </a:r>
          </a:p>
          <a:p>
            <a:r>
              <a:rPr lang="ru-RU" dirty="0"/>
              <a:t>3. </a:t>
            </a:r>
            <a:r>
              <a:rPr lang="ru-RU" dirty="0" err="1"/>
              <a:t>Лесокультурные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2B63180-2F28-489A-B709-CB88941136F6}"/>
</file>

<file path=customXml/itemProps2.xml><?xml version="1.0" encoding="utf-8"?>
<ds:datastoreItem xmlns:ds="http://schemas.openxmlformats.org/officeDocument/2006/customXml" ds:itemID="{3F404DE9-1AFB-4F26-8E9E-FBCBE0D3DEAF}"/>
</file>

<file path=customXml/itemProps3.xml><?xml version="1.0" encoding="utf-8"?>
<ds:datastoreItem xmlns:ds="http://schemas.openxmlformats.org/officeDocument/2006/customXml" ds:itemID="{00A5C712-4E4B-479F-98C5-374F9FDD6D99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</TotalTime>
  <Words>134</Words>
  <Application>Microsoft Office PowerPoint</Application>
  <PresentationFormat>Экран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Пространственная структура природно-антропогенных ландшафтов Беларуси</vt:lpstr>
      <vt:lpstr>На территории Беларуси преобладают природно-антропогенные ландшафты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Критерии выделения классов и подклассов ПАЛ  по структуре земельных угодий, %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Районирование природно-антропогенных ландшафтов Беларуси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Пространственная структура природно-антропогенных ландшафтов Беларуси</dc:title>
  <dc:creator>Ангу</dc:creator>
  <cp:lastModifiedBy>Ангу</cp:lastModifiedBy>
  <cp:revision>12</cp:revision>
  <dcterms:modified xsi:type="dcterms:W3CDTF">2013-04-05T17:41:50Z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