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2" y="-19532"/>
            <a:ext cx="9145907" cy="685656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cene3d>
            <a:camera prst="isometricOffAxis2Left"/>
            <a:lightRig rig="threePt" dir="t"/>
          </a:scene3d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6000" i="1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</a:rPr>
              <a:t>Западная Двина</a:t>
            </a:r>
            <a:endParaRPr lang="ru-RU" sz="6000" i="1" dirty="0">
              <a:ln w="0"/>
              <a:solidFill>
                <a:srgbClr val="FFC000"/>
              </a:solidFill>
              <a:effectLst>
                <a:reflection blurRad="12700" stA="50000" endPos="50000" dist="5000" dir="5400000" sy="-100000" rotWithShape="0"/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792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92500" lnSpcReduction="20000"/>
          </a:bodyPr>
          <a:lstStyle/>
          <a:p>
            <a:pPr marL="137160" indent="0" algn="just">
              <a:buNone/>
            </a:pPr>
            <a:r>
              <a:rPr lang="ru-RU" dirty="0"/>
              <a:t>Исследования 3ападной Двины относятся к началу 18 века, когда по указанию Петра I были составлены план и описание реки от истока до Полоцка. В 1919 - 20 во время Гражданской войны на реке действовала </a:t>
            </a:r>
            <a:r>
              <a:rPr lang="ru-RU" dirty="0" err="1"/>
              <a:t>Западнодвинская</a:t>
            </a:r>
            <a:r>
              <a:rPr lang="ru-RU" dirty="0"/>
              <a:t> военная флотилия. Во время Великой Отечественной войны в июле 1941 в районе Суража начал действовать один из первых в Беларуси партизанских отрядов под командованием М. Ф. </a:t>
            </a:r>
            <a:r>
              <a:rPr lang="ru-RU" dirty="0" err="1"/>
              <a:t>Шмырёва</a:t>
            </a:r>
            <a:r>
              <a:rPr lang="ru-RU" dirty="0"/>
              <a:t>. На 3ападной Двины велись бои: оборонительные в 1941 (особенно тяжёлые в районе Даугавпилса, Витебска и другие) и наступательные в 1942 - 44 в районе Велижа, Суража, Витебска, Полоцка. Река и её живописные окрестности, богатая история древних городов и селений по её берегам издавна привлекали внимание писателей, художников, историков. Ей посвятили свои произведения известные художники И. Е. Репин (жил в имении </a:t>
            </a:r>
            <a:r>
              <a:rPr lang="ru-RU" dirty="0" err="1"/>
              <a:t>Здравнево</a:t>
            </a:r>
            <a:r>
              <a:rPr lang="ru-RU" dirty="0"/>
              <a:t> выше Витебска), уроженец Витебской области М. 3. Шагал, писатель И. И. Лажечников, историк А. П. Сапунов.</a:t>
            </a:r>
          </a:p>
        </p:txBody>
      </p:sp>
    </p:spTree>
    <p:extLst>
      <p:ext uri="{BB962C8B-B14F-4D97-AF65-F5344CB8AC3E}">
        <p14:creationId xmlns:p14="http://schemas.microsoft.com/office/powerpoint/2010/main" val="995441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i="1" dirty="0">
                <a:latin typeface="Monotype Corsiva" pitchFamily="66" charset="0"/>
              </a:rPr>
              <a:t>Река Западная Двина в Рубе, Витебская область, Беларусь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72816"/>
            <a:ext cx="7200799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93491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  <a:scene3d>
            <a:camera prst="isometricOffAxis1Right"/>
            <a:lightRig rig="threePt" dir="t"/>
          </a:scene3d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5400" i="1" cap="all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Спасибо за внимание</a:t>
            </a:r>
            <a:endParaRPr lang="ru-RU" sz="5400" i="1" cap="all" dirty="0">
              <a:ln/>
              <a:solidFill>
                <a:srgbClr val="FFC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129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281815"/>
            <a:ext cx="8229600" cy="2232248"/>
          </a:xfrm>
        </p:spPr>
        <p:txBody>
          <a:bodyPr/>
          <a:lstStyle/>
          <a:p>
            <a:pPr marL="137160" indent="0" algn="just">
              <a:buNone/>
            </a:pPr>
            <a:r>
              <a:rPr lang="ru-RU" dirty="0"/>
              <a:t>Западная Двина, река в России, Беларуси и Латвии (Латышское название Даугава). Длина реки Западная Двина - 1020 км: 325 км приходится на Российскую Федерацию, 328 - на Белоруссию и 367 - на Латвию.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" y="0"/>
            <a:ext cx="9141420" cy="386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646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latin typeface="Monotype Corsiva" pitchFamily="66" charset="0"/>
              </a:rPr>
              <a:t>Исток</a:t>
            </a:r>
            <a:endParaRPr lang="ru-RU" sz="6000" i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Исток Западной Двины был окончательно обнаружен лишь в 1970-х годах. Западная Двина берет начало в болотах около небольшого озера </a:t>
            </a:r>
            <a:r>
              <a:rPr lang="ru-RU" dirty="0" err="1"/>
              <a:t>Корякино</a:t>
            </a:r>
            <a:r>
              <a:rPr lang="ru-RU" dirty="0"/>
              <a:t>, </a:t>
            </a:r>
            <a:r>
              <a:rPr lang="ru-RU" dirty="0" err="1"/>
              <a:t>Андреапольского</a:t>
            </a:r>
            <a:r>
              <a:rPr lang="ru-RU" dirty="0"/>
              <a:t> района Тверской области на Валдайской возвышенности, через несколько километров после истока впадает в озеро Охват, затем течёт сначала на юго-запад, но после Витебска поворачивает на северо-запад. Западная Двина впадает в Рижский залив Балтийского моря, образуя дельту. Крупнейшими притоками Западной Двины являются реки </a:t>
            </a:r>
            <a:r>
              <a:rPr lang="ru-RU" dirty="0" err="1"/>
              <a:t>Нетесьма</a:t>
            </a:r>
            <a:r>
              <a:rPr lang="ru-RU" dirty="0"/>
              <a:t>, Велеса, Межа, </a:t>
            </a:r>
            <a:r>
              <a:rPr lang="ru-RU" dirty="0" err="1"/>
              <a:t>Каспля</a:t>
            </a:r>
            <a:r>
              <a:rPr lang="ru-RU" dirty="0"/>
              <a:t>, </a:t>
            </a:r>
            <a:r>
              <a:rPr lang="ru-RU" dirty="0" err="1"/>
              <a:t>Ушача</a:t>
            </a:r>
            <a:r>
              <a:rPr lang="ru-RU" dirty="0"/>
              <a:t>, Дисна, </a:t>
            </a:r>
            <a:r>
              <a:rPr lang="ru-RU" dirty="0" err="1"/>
              <a:t>Лауцеса</a:t>
            </a:r>
            <a:r>
              <a:rPr lang="ru-RU" dirty="0"/>
              <a:t>, Илуксте, </a:t>
            </a:r>
            <a:r>
              <a:rPr lang="ru-RU" dirty="0" err="1"/>
              <a:t>Кекавиня</a:t>
            </a:r>
            <a:r>
              <a:rPr lang="ru-RU" dirty="0"/>
              <a:t>, </a:t>
            </a:r>
            <a:r>
              <a:rPr lang="ru-RU" dirty="0" err="1"/>
              <a:t>Волкота</a:t>
            </a:r>
            <a:r>
              <a:rPr lang="ru-RU" dirty="0"/>
              <a:t>, Торопа, </a:t>
            </a:r>
            <a:r>
              <a:rPr lang="ru-RU" dirty="0" err="1"/>
              <a:t>Лучоса</a:t>
            </a:r>
            <a:r>
              <a:rPr lang="ru-RU" dirty="0"/>
              <a:t>, </a:t>
            </a:r>
            <a:r>
              <a:rPr lang="ru-RU" dirty="0" err="1"/>
              <a:t>Оболь</a:t>
            </a:r>
            <a:r>
              <a:rPr lang="ru-RU" dirty="0"/>
              <a:t>, Дрисса, Дубна, </a:t>
            </a:r>
            <a:r>
              <a:rPr lang="ru-RU" dirty="0" err="1"/>
              <a:t>Айвиексте</a:t>
            </a:r>
            <a:r>
              <a:rPr lang="ru-RU" dirty="0"/>
              <a:t>, Персе (река) и Огре. Площадь бассейна Западной Двины-87,9тыс.км.</a:t>
            </a:r>
          </a:p>
        </p:txBody>
      </p:sp>
    </p:spTree>
    <p:extLst>
      <p:ext uri="{BB962C8B-B14F-4D97-AF65-F5344CB8AC3E}">
        <p14:creationId xmlns:p14="http://schemas.microsoft.com/office/powerpoint/2010/main" val="2535492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>
                <a:latin typeface="Monotype Corsiva" pitchFamily="66" charset="0"/>
              </a:rPr>
              <a:t>Бассейн р. Зап. Двина</a:t>
            </a:r>
            <a:endParaRPr lang="ru-RU" sz="5400" i="1" dirty="0">
              <a:latin typeface="Monotype Corsiva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63700"/>
            <a:ext cx="7620000" cy="45815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07868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latin typeface="Monotype Corsiva" pitchFamily="66" charset="0"/>
              </a:rPr>
              <a:t>Водосбор</a:t>
            </a:r>
            <a:endParaRPr lang="ru-RU" sz="5400" i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70000" lnSpcReduction="20000"/>
          </a:bodyPr>
          <a:lstStyle/>
          <a:p>
            <a:pPr marL="137160" indent="0" algn="just">
              <a:buNone/>
            </a:pPr>
            <a:r>
              <a:rPr lang="ru-RU" dirty="0"/>
              <a:t> Водосбор 87,9 тысяч км2, в Беларуси 33,2 </a:t>
            </a:r>
            <a:r>
              <a:rPr lang="ru-RU" dirty="0" err="1"/>
              <a:t>тысячы</a:t>
            </a:r>
            <a:r>
              <a:rPr lang="ru-RU" dirty="0"/>
              <a:t> км2. Водосбор преимущественно грядово-холмистый; в среднем течении </a:t>
            </a:r>
            <a:r>
              <a:rPr lang="ru-RU" dirty="0" err="1"/>
              <a:t>Городокская</a:t>
            </a:r>
            <a:r>
              <a:rPr lang="ru-RU" dirty="0"/>
              <a:t> и Витебская возвышенности, </a:t>
            </a:r>
            <a:r>
              <a:rPr lang="ru-RU" dirty="0" err="1"/>
              <a:t>Браславская</a:t>
            </a:r>
            <a:r>
              <a:rPr lang="ru-RU" dirty="0"/>
              <a:t> и северные склоны </a:t>
            </a:r>
            <a:r>
              <a:rPr lang="ru-RU" dirty="0" err="1"/>
              <a:t>Свенцянских</a:t>
            </a:r>
            <a:r>
              <a:rPr lang="ru-RU" dirty="0"/>
              <a:t> гряд, значительная часть занимают Полоцкая и </a:t>
            </a:r>
            <a:r>
              <a:rPr lang="ru-RU" dirty="0" err="1"/>
              <a:t>Суражская</a:t>
            </a:r>
            <a:r>
              <a:rPr lang="ru-RU" dirty="0"/>
              <a:t> низины, </a:t>
            </a:r>
            <a:r>
              <a:rPr lang="ru-RU" dirty="0" err="1"/>
              <a:t>Чашникская</a:t>
            </a:r>
            <a:r>
              <a:rPr lang="ru-RU" dirty="0"/>
              <a:t> равнина. Особенность водосбора - густая речная сеть и обилие озёр. Густота речной сети 0,45 км на 1 км2. Крупнейшие озёра - </a:t>
            </a:r>
            <a:r>
              <a:rPr lang="ru-RU" dirty="0" err="1"/>
              <a:t>Освейское</a:t>
            </a:r>
            <a:r>
              <a:rPr lang="ru-RU" dirty="0"/>
              <a:t>, </a:t>
            </a:r>
            <a:r>
              <a:rPr lang="ru-RU" dirty="0" err="1"/>
              <a:t>Лукомское</a:t>
            </a:r>
            <a:r>
              <a:rPr lang="ru-RU" dirty="0"/>
              <a:t>, </a:t>
            </a:r>
            <a:r>
              <a:rPr lang="ru-RU" dirty="0" err="1"/>
              <a:t>Дривяты</a:t>
            </a:r>
            <a:r>
              <a:rPr lang="ru-RU" dirty="0"/>
              <a:t>, </a:t>
            </a:r>
            <a:r>
              <a:rPr lang="ru-RU" dirty="0" err="1"/>
              <a:t>Нещердо</a:t>
            </a:r>
            <a:r>
              <a:rPr lang="ru-RU" dirty="0"/>
              <a:t>, </a:t>
            </a:r>
            <a:r>
              <a:rPr lang="ru-RU" dirty="0" err="1"/>
              <a:t>Снуды</a:t>
            </a:r>
            <a:r>
              <a:rPr lang="ru-RU" dirty="0"/>
              <a:t>, Езерище, Селява. Под лесами (в том числе заболоченными) 31 % территории. Значительная часть сельскохозяйственных угодий имеет избыточное увлажнение и требует осушения. Характерна раздробленность и </a:t>
            </a:r>
            <a:r>
              <a:rPr lang="ru-RU" dirty="0" err="1"/>
              <a:t>мелкоконтурность</a:t>
            </a:r>
            <a:r>
              <a:rPr lang="ru-RU" dirty="0"/>
              <a:t> сельскохозяйственных угодий. Водосбор 87,9 тысяч км2, в Беларуси 33,2 </a:t>
            </a:r>
            <a:r>
              <a:rPr lang="ru-RU" dirty="0" err="1"/>
              <a:t>тысячы</a:t>
            </a:r>
            <a:r>
              <a:rPr lang="ru-RU" dirty="0"/>
              <a:t> км2. Водосбор преимущественно грядово-холмистый; в среднем течении </a:t>
            </a:r>
            <a:r>
              <a:rPr lang="ru-RU" dirty="0" err="1"/>
              <a:t>Городокская</a:t>
            </a:r>
            <a:r>
              <a:rPr lang="ru-RU" dirty="0"/>
              <a:t> и Витебская возвышенности, </a:t>
            </a:r>
            <a:r>
              <a:rPr lang="ru-RU" dirty="0" err="1"/>
              <a:t>Браславская</a:t>
            </a:r>
            <a:r>
              <a:rPr lang="ru-RU" dirty="0"/>
              <a:t> и северные склоны </a:t>
            </a:r>
            <a:r>
              <a:rPr lang="ru-RU" dirty="0" err="1"/>
              <a:t>Свенцянских</a:t>
            </a:r>
            <a:r>
              <a:rPr lang="ru-RU" dirty="0"/>
              <a:t> гряд, значительная часть занимают Полоцкая и </a:t>
            </a:r>
            <a:r>
              <a:rPr lang="ru-RU" dirty="0" err="1"/>
              <a:t>Суражская</a:t>
            </a:r>
            <a:r>
              <a:rPr lang="ru-RU" dirty="0"/>
              <a:t> низины, </a:t>
            </a:r>
            <a:r>
              <a:rPr lang="ru-RU" dirty="0" err="1"/>
              <a:t>Чашникская</a:t>
            </a:r>
            <a:r>
              <a:rPr lang="ru-RU" dirty="0"/>
              <a:t> равнина. Особенность водосбора - густая речная сеть и обилие озёр. Густота речной сети 0,45 км на 1 км2. Крупнейшие озёра - </a:t>
            </a:r>
            <a:r>
              <a:rPr lang="ru-RU" dirty="0" err="1"/>
              <a:t>Освейское</a:t>
            </a:r>
            <a:r>
              <a:rPr lang="ru-RU" dirty="0"/>
              <a:t>, </a:t>
            </a:r>
            <a:r>
              <a:rPr lang="ru-RU" dirty="0" err="1"/>
              <a:t>Лукомское</a:t>
            </a:r>
            <a:r>
              <a:rPr lang="ru-RU" dirty="0"/>
              <a:t>, </a:t>
            </a:r>
            <a:r>
              <a:rPr lang="ru-RU" dirty="0" err="1"/>
              <a:t>Дривяты</a:t>
            </a:r>
            <a:r>
              <a:rPr lang="ru-RU" dirty="0"/>
              <a:t>, </a:t>
            </a:r>
            <a:r>
              <a:rPr lang="ru-RU" dirty="0" err="1"/>
              <a:t>Нещердо</a:t>
            </a:r>
            <a:r>
              <a:rPr lang="ru-RU" dirty="0"/>
              <a:t>, </a:t>
            </a:r>
            <a:r>
              <a:rPr lang="ru-RU" dirty="0" err="1"/>
              <a:t>Снуды</a:t>
            </a:r>
            <a:r>
              <a:rPr lang="ru-RU" dirty="0"/>
              <a:t>, Езерище, Селява. Под лесами (в том числе заболоченными) 31 % территории. Значительная часть сельскохозяйственных угодий имеет избыточное увлажнение и требует осушения. Характерна раздробленность и </a:t>
            </a:r>
            <a:r>
              <a:rPr lang="ru-RU" dirty="0" err="1"/>
              <a:t>мелкоконтурность</a:t>
            </a:r>
            <a:r>
              <a:rPr lang="ru-RU" dirty="0"/>
              <a:t> сельскохозяйственных угодий. </a:t>
            </a:r>
          </a:p>
        </p:txBody>
      </p:sp>
    </p:spTree>
    <p:extLst>
      <p:ext uri="{BB962C8B-B14F-4D97-AF65-F5344CB8AC3E}">
        <p14:creationId xmlns:p14="http://schemas.microsoft.com/office/powerpoint/2010/main" val="4190464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 fontScale="85000" lnSpcReduction="20000"/>
          </a:bodyPr>
          <a:lstStyle/>
          <a:p>
            <a:pPr marL="137160" indent="0" algn="just">
              <a:buNone/>
            </a:pPr>
            <a:r>
              <a:rPr lang="ru-RU" dirty="0"/>
              <a:t>На реке 11 пунктов наблюдения за состоянием поверхностных вод. В пределах водосбора заказники: Межозёрный, </a:t>
            </a:r>
            <a:r>
              <a:rPr lang="ru-RU" dirty="0" err="1"/>
              <a:t>Освейский</a:t>
            </a:r>
            <a:r>
              <a:rPr lang="ru-RU" dirty="0"/>
              <a:t>, </a:t>
            </a:r>
            <a:r>
              <a:rPr lang="ru-RU" dirty="0" err="1"/>
              <a:t>Козьянский</a:t>
            </a:r>
            <a:r>
              <a:rPr lang="ru-RU" dirty="0"/>
              <a:t>, Ельня, Болото Мох, </a:t>
            </a:r>
            <a:r>
              <a:rPr lang="ru-RU" dirty="0" err="1"/>
              <a:t>Корытенский</a:t>
            </a:r>
            <a:r>
              <a:rPr lang="ru-RU" dirty="0"/>
              <a:t> Мох, </a:t>
            </a:r>
            <a:r>
              <a:rPr lang="ru-RU" dirty="0" err="1"/>
              <a:t>Прошицкие</a:t>
            </a:r>
            <a:r>
              <a:rPr lang="ru-RU" dirty="0"/>
              <a:t> Болота (часть), Глубокое-</a:t>
            </a:r>
            <a:r>
              <a:rPr lang="ru-RU" dirty="0" err="1"/>
              <a:t>Чербомысло</a:t>
            </a:r>
            <a:r>
              <a:rPr lang="ru-RU" dirty="0"/>
              <a:t>, Большое </a:t>
            </a:r>
            <a:r>
              <a:rPr lang="ru-RU" dirty="0" err="1"/>
              <a:t>Островито</a:t>
            </a:r>
            <a:r>
              <a:rPr lang="ru-RU" dirty="0"/>
              <a:t>, Долгое, Белое, Кривое, </a:t>
            </a:r>
            <a:r>
              <a:rPr lang="ru-RU" dirty="0" err="1"/>
              <a:t>Сосно</a:t>
            </a:r>
            <a:r>
              <a:rPr lang="ru-RU" dirty="0"/>
              <a:t>, Ричи, </a:t>
            </a:r>
            <a:r>
              <a:rPr lang="ru-RU" dirty="0" err="1"/>
              <a:t>Юховичский</a:t>
            </a:r>
            <a:r>
              <a:rPr lang="ru-RU" dirty="0"/>
              <a:t>, Великое Болото, Фомино, </a:t>
            </a:r>
            <a:r>
              <a:rPr lang="ru-RU" dirty="0" err="1"/>
              <a:t>Лонно</a:t>
            </a:r>
            <a:r>
              <a:rPr lang="ru-RU" dirty="0"/>
              <a:t>, Запольский, </a:t>
            </a:r>
            <a:r>
              <a:rPr lang="ru-RU" dirty="0" err="1"/>
              <a:t>Мошно</a:t>
            </a:r>
            <a:r>
              <a:rPr lang="ru-RU" dirty="0"/>
              <a:t>, Чистик, Заболотье, уникальный участок леса </a:t>
            </a:r>
            <a:r>
              <a:rPr lang="ru-RU" dirty="0" err="1"/>
              <a:t>Язненская</a:t>
            </a:r>
            <a:r>
              <a:rPr lang="ru-RU" dirty="0"/>
              <a:t> дубрава. На живописных берегах 3ападной Двины созданы курорт </a:t>
            </a:r>
            <a:r>
              <a:rPr lang="ru-RU" dirty="0" err="1"/>
              <a:t>Лётцы</a:t>
            </a:r>
            <a:r>
              <a:rPr lang="ru-RU" dirty="0"/>
              <a:t>, зоны отдыха Улла, </a:t>
            </a:r>
            <a:r>
              <a:rPr lang="ru-RU" dirty="0" err="1"/>
              <a:t>Туровля</a:t>
            </a:r>
            <a:r>
              <a:rPr lang="ru-RU" dirty="0"/>
              <a:t>. Долина почти на всём протяжении реки глубоко врезанная, шириной в верхнем течении 0,3 - 0,9 км, в среднем 1 - 1,5 км, в нижнем 5 - 6 км. В средней части реки выделяются 4 - 5 надпойменных террас, самые высокие образуют несколько локальных уровней высотой до 40 м над современной меженью реки. Пойма преимущественно двусторонняя, в </a:t>
            </a:r>
            <a:r>
              <a:rPr lang="ru-RU" dirty="0" err="1"/>
              <a:t>Беларусии</a:t>
            </a:r>
            <a:r>
              <a:rPr lang="ru-RU" dirty="0"/>
              <a:t> шириной 0,3 - 0,5 км, наибольшая - 2 - 2,5 км. Русло извилистое, характерны перекаты, острова; выше Витебска, при впадении Дисны и у Верхнедвинска много порогов. Ширина русла в среднем течении, 100 - 150 м (около городского посёлка Друя до 0,7 км). Берега умеренно крутые, супесчаные, реже песчано-глинистые с валунами, на приморской равнине низкие. </a:t>
            </a:r>
          </a:p>
        </p:txBody>
      </p:sp>
    </p:spTree>
    <p:extLst>
      <p:ext uri="{BB962C8B-B14F-4D97-AF65-F5344CB8AC3E}">
        <p14:creationId xmlns:p14="http://schemas.microsoft.com/office/powerpoint/2010/main" val="3041052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latin typeface="Monotype Corsiva" pitchFamily="66" charset="0"/>
              </a:rPr>
              <a:t>Питание и водный режим</a:t>
            </a:r>
            <a:endParaRPr lang="ru-RU" sz="5400" i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</p:spPr>
        <p:txBody>
          <a:bodyPr>
            <a:normAutofit fontScale="77500" lnSpcReduction="20000"/>
          </a:bodyPr>
          <a:lstStyle/>
          <a:p>
            <a:pPr marL="137160" indent="0" algn="just">
              <a:buNone/>
            </a:pPr>
            <a:r>
              <a:rPr lang="ru-RU" dirty="0"/>
              <a:t>Питание смешанное, преимущественно снеговое, значительна доля грунтового. Весеннее половодье высокое, летне-осенняя межень низкая, с частыми дождевыми паводками, зимняя межень устойчивая. На период весеннего половодья (в среднем 60 - 70 суток) приходится 56 %, летне-осенней межени - 33, зимней - 11 % годового стока. Среднее превышение уровня над самой низкой меженью на значительном протяжении 7 - 9 м. Летне-осенняя межень в июне - ноябре нередко нарушается дождевыми паводками высотой 2 - 3 м. Зимняя межень около 70 - 80 суток. Замерзает в первой декаде декабря, вскрывается в первой декаде апреля. Максимальная толщина льда (50 - 78 см) в феврале - марте. Весенний ледоход 4 - 10 суток. Средняя температура воды в июне - августе 18,7 - 19,2 °С, максимальная в июле 27,8 °С (1951). Среднегодовой расход воды у Витебска 221 м3/с, у Полоцка 284 м3/с, при выходе за пределы Беларуси 468 м3/с, в устье 666 м3/с. У Витебска максимальный расход воды 3320 м3/с (1931), минимальный 8 м3/с (1940), у Полоцка максимальный расход 4060 м3/с (1956), минимальный 25,4 м3/с (1938 - 39). Используется для </a:t>
            </a:r>
            <a:r>
              <a:rPr lang="ru-RU" dirty="0" err="1"/>
              <a:t>водообеспечения</a:t>
            </a:r>
            <a:r>
              <a:rPr lang="ru-RU" dirty="0"/>
              <a:t>, за исключением небольших участков у Полоцка и Витебска, где наблюдается частичное загрязнение.</a:t>
            </a:r>
          </a:p>
        </p:txBody>
      </p:sp>
    </p:spTree>
    <p:extLst>
      <p:ext uri="{BB962C8B-B14F-4D97-AF65-F5344CB8AC3E}">
        <p14:creationId xmlns:p14="http://schemas.microsoft.com/office/powerpoint/2010/main" val="750101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Река Западная Двина в Полоцке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00200"/>
            <a:ext cx="7344815" cy="4925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75505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925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latin typeface="Monotype Corsiva" pitchFamily="66" charset="0"/>
              </a:rPr>
              <a:t>История</a:t>
            </a:r>
            <a:endParaRPr lang="ru-RU" sz="5400" i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72608"/>
          </a:xfrm>
        </p:spPr>
        <p:txBody>
          <a:bodyPr>
            <a:normAutofit fontScale="85000" lnSpcReduction="20000"/>
          </a:bodyPr>
          <a:lstStyle/>
          <a:p>
            <a:pPr marL="137160" indent="0" algn="just">
              <a:buNone/>
            </a:pPr>
            <a:r>
              <a:rPr lang="ru-RU" dirty="0" err="1"/>
              <a:t>Танаир</a:t>
            </a:r>
            <a:r>
              <a:rPr lang="ru-RU" dirty="0"/>
              <a:t>, </a:t>
            </a:r>
            <a:r>
              <a:rPr lang="ru-RU" dirty="0" err="1"/>
              <a:t>Турун</a:t>
            </a:r>
            <a:r>
              <a:rPr lang="ru-RU" dirty="0"/>
              <a:t>, </a:t>
            </a:r>
            <a:r>
              <a:rPr lang="ru-RU" dirty="0" err="1"/>
              <a:t>Родан</a:t>
            </a:r>
            <a:r>
              <a:rPr lang="ru-RU" dirty="0"/>
              <a:t>, Дюна, </a:t>
            </a:r>
            <a:r>
              <a:rPr lang="ru-RU" dirty="0" err="1"/>
              <a:t>Эридан</a:t>
            </a:r>
            <a:r>
              <a:rPr lang="ru-RU" dirty="0"/>
              <a:t>, </a:t>
            </a:r>
            <a:r>
              <a:rPr lang="ru-RU" dirty="0" err="1"/>
              <a:t>Дзвина</a:t>
            </a:r>
            <a:r>
              <a:rPr lang="ru-RU" dirty="0"/>
              <a:t>, Западная Двина и другие. </a:t>
            </a:r>
          </a:p>
          <a:p>
            <a:pPr marL="137160" indent="0" algn="just">
              <a:buNone/>
            </a:pPr>
            <a:r>
              <a:rPr lang="ru-RU" dirty="0"/>
              <a:t>Заселение бассейна реки человеком началось в эпоху мезолита. В бронзовом веке здесь жили племена северо-</a:t>
            </a:r>
            <a:r>
              <a:rPr lang="ru-RU" dirty="0" err="1"/>
              <a:t>беларуской</a:t>
            </a:r>
            <a:r>
              <a:rPr lang="ru-RU" dirty="0"/>
              <a:t>, а в железном - </a:t>
            </a:r>
            <a:r>
              <a:rPr lang="ru-RU" dirty="0" err="1"/>
              <a:t>днепро</a:t>
            </a:r>
            <a:r>
              <a:rPr lang="ru-RU" dirty="0"/>
              <a:t>-двинской культур. Со </a:t>
            </a:r>
            <a:r>
              <a:rPr lang="ru-RU" dirty="0" err="1"/>
              <a:t>вторй</a:t>
            </a:r>
            <a:r>
              <a:rPr lang="ru-RU" dirty="0"/>
              <a:t> половины первого тысячелетия по верхнему и среднему течению На протяжении истории река Западная Двина имела около 14 наименований: Дина, Вина, реки жили так называемые полоцкие кривичи (наиболее древний район славянской колонизации). Нынешнее название «Западная Двина» впервые упоминается монахом-летописцем Нестором. В начале своей летописи он пишет: «Днепр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потече</a:t>
            </a:r>
            <a:r>
              <a:rPr lang="ru-RU" dirty="0"/>
              <a:t> из </a:t>
            </a:r>
            <a:r>
              <a:rPr lang="ru-RU" dirty="0" err="1"/>
              <a:t>Вольковського</a:t>
            </a:r>
            <a:r>
              <a:rPr lang="ru-RU" dirty="0"/>
              <a:t> леса и потечет на полдне, а Двина из того же леса потечет на </a:t>
            </a:r>
            <a:r>
              <a:rPr lang="ru-RU" dirty="0" err="1"/>
              <a:t>полуноще</a:t>
            </a:r>
            <a:r>
              <a:rPr lang="ru-RU" dirty="0"/>
              <a:t> и </a:t>
            </a:r>
            <a:r>
              <a:rPr lang="ru-RU" dirty="0" err="1"/>
              <a:t>внидеть</a:t>
            </a:r>
            <a:r>
              <a:rPr lang="ru-RU" dirty="0"/>
              <a:t> в море </a:t>
            </a:r>
            <a:r>
              <a:rPr lang="ru-RU" dirty="0" err="1"/>
              <a:t>Варяжьское</a:t>
            </a:r>
            <a:r>
              <a:rPr lang="ru-RU" dirty="0"/>
              <a:t>». В Киевской Руси 3ападная Двина - важный участок “пути из варяг в греки”. С 14 века бассейн реки на территории Великого княжества Литовского, с 1772 верхнее и </a:t>
            </a:r>
            <a:r>
              <a:rPr lang="ru-RU" dirty="0" err="1"/>
              <a:t>ннжнее</a:t>
            </a:r>
            <a:r>
              <a:rPr lang="ru-RU" dirty="0"/>
              <a:t> течение реки в Российской империи. В 1843 открыто пароходное движение. </a:t>
            </a:r>
          </a:p>
        </p:txBody>
      </p:sp>
    </p:spTree>
    <p:extLst>
      <p:ext uri="{BB962C8B-B14F-4D97-AF65-F5344CB8AC3E}">
        <p14:creationId xmlns:p14="http://schemas.microsoft.com/office/powerpoint/2010/main" val="405523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0E0635-24E4-4451-B6A6-3A4135274CD0}"/>
</file>

<file path=customXml/itemProps2.xml><?xml version="1.0" encoding="utf-8"?>
<ds:datastoreItem xmlns:ds="http://schemas.openxmlformats.org/officeDocument/2006/customXml" ds:itemID="{207AC234-EE85-415A-A7A0-DDC22FBA33B7}"/>
</file>

<file path=customXml/itemProps3.xml><?xml version="1.0" encoding="utf-8"?>
<ds:datastoreItem xmlns:ds="http://schemas.openxmlformats.org/officeDocument/2006/customXml" ds:itemID="{6D0C50E8-CEC0-46A6-85D0-0D061BD9095A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1185</Words>
  <Application>Microsoft Office PowerPoint</Application>
  <PresentationFormat>Экран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Западная Двина</vt:lpstr>
      <vt:lpstr>Презентация PowerPoint</vt:lpstr>
      <vt:lpstr>Исток</vt:lpstr>
      <vt:lpstr>Бассейн р. Зап. Двина</vt:lpstr>
      <vt:lpstr>Водосбор</vt:lpstr>
      <vt:lpstr>Презентация PowerPoint</vt:lpstr>
      <vt:lpstr>Питание и водный режим</vt:lpstr>
      <vt:lpstr>Река Западная Двина в Полоцке</vt:lpstr>
      <vt:lpstr>История</vt:lpstr>
      <vt:lpstr>Презентация PowerPoint</vt:lpstr>
      <vt:lpstr>Река Западная Двина в Рубе, Витебская область, Беларусь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Западная Двина</dc:title>
  <dc:creator>Леник</dc:creator>
  <cp:lastModifiedBy>Леник</cp:lastModifiedBy>
  <cp:revision>4</cp:revision>
  <dcterms:created xsi:type="dcterms:W3CDTF">2011-12-02T11:56:43Z</dcterms:created>
  <dcterms:modified xsi:type="dcterms:W3CDTF">2011-12-02T12:39:20Z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