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3" autoAdjust="0"/>
    <p:restoredTop sz="94752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937E-3FBD-4BB8-8310-FD715B943EC1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396-75A3-4378-A72C-A77D1DE64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937E-3FBD-4BB8-8310-FD715B943EC1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396-75A3-4378-A72C-A77D1DE64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937E-3FBD-4BB8-8310-FD715B943EC1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396-75A3-4378-A72C-A77D1DE64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937E-3FBD-4BB8-8310-FD715B943EC1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396-75A3-4378-A72C-A77D1DE64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937E-3FBD-4BB8-8310-FD715B943EC1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396-75A3-4378-A72C-A77D1DE64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937E-3FBD-4BB8-8310-FD715B943EC1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396-75A3-4378-A72C-A77D1DE64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937E-3FBD-4BB8-8310-FD715B943EC1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396-75A3-4378-A72C-A77D1DE64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937E-3FBD-4BB8-8310-FD715B943EC1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396-75A3-4378-A72C-A77D1DE64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937E-3FBD-4BB8-8310-FD715B943EC1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396-75A3-4378-A72C-A77D1DE64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937E-3FBD-4BB8-8310-FD715B943EC1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396-75A3-4378-A72C-A77D1DE64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9937E-3FBD-4BB8-8310-FD715B943EC1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74396-75A3-4378-A72C-A77D1DE6485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9937E-3FBD-4BB8-8310-FD715B943EC1}" type="datetimeFigureOut">
              <a:rPr lang="ru-RU" smtClean="0"/>
              <a:t>28.09.2014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74396-75A3-4378-A72C-A77D1DE648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5100672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dirty="0" smtClean="0"/>
              <a:t>СИСТЕМЫ КООРДИНАТ И ВЫСОТ, ПРИМЕНЯЕМЫЕ В ГЕОДЕЗИИ И ТОПОГРАФИИ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6493202"/>
            <a:ext cx="45719" cy="45719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>ПОЛЯРНЫЕ И БИПОЛЯРНЫЕ КООРДИНАТЫ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i="1" dirty="0"/>
              <a:t>Система плоских полярных координат </a:t>
            </a:r>
            <a:r>
              <a:rPr lang="ru-RU" dirty="0" smtClean="0"/>
              <a:t>состоит </a:t>
            </a:r>
            <a:r>
              <a:rPr lang="ru-RU" dirty="0"/>
              <a:t>из точки О - начало координат, или полюса, и начального направления ОР, называемого полярной осью</a:t>
            </a:r>
            <a:r>
              <a:rPr lang="ru-RU" dirty="0" smtClean="0"/>
              <a:t>.</a:t>
            </a:r>
            <a:endParaRPr lang="ru-RU" dirty="0"/>
          </a:p>
          <a:p>
            <a:pPr algn="just"/>
            <a:r>
              <a:rPr lang="ru-RU" b="1" i="1" dirty="0"/>
              <a:t>Система плоских биполярных (двухполюсных) координат</a:t>
            </a:r>
            <a:r>
              <a:rPr lang="ru-RU" dirty="0"/>
              <a:t> </a:t>
            </a:r>
            <a:r>
              <a:rPr lang="ru-RU" dirty="0" smtClean="0"/>
              <a:t>состоит </a:t>
            </a:r>
            <a:r>
              <a:rPr lang="ru-RU" dirty="0"/>
              <a:t>из двух полюсов А и В и общей оси АВ, называемой базисом или базой засечки.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500570"/>
            <a:ext cx="8215370" cy="35719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Полярные (а) и биполярные (б) координаты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472" y="4857760"/>
            <a:ext cx="8286808" cy="17859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Положение точки М на местности или на карте в </a:t>
            </a:r>
            <a:r>
              <a:rPr lang="ru-RU" dirty="0" smtClean="0"/>
              <a:t>системе полярных координат </a:t>
            </a:r>
            <a:r>
              <a:rPr lang="ru-RU" dirty="0"/>
              <a:t>определяется двумя координатами: углом положения </a:t>
            </a:r>
            <a:r>
              <a:rPr lang="ru-RU" dirty="0" err="1"/>
              <a:t>θ</a:t>
            </a:r>
            <a:r>
              <a:rPr lang="ru-RU" dirty="0"/>
              <a:t>, который измеряется по ходу часовой стрелки от полярной оси до направления на определяемую точку М (от 0 до 360°), и расстоянием ОМ=Д</a:t>
            </a:r>
            <a:r>
              <a:rPr lang="ru-RU" dirty="0" smtClean="0"/>
              <a:t>.</a:t>
            </a:r>
          </a:p>
          <a:p>
            <a:pPr algn="just"/>
            <a:r>
              <a:rPr lang="ru-RU" dirty="0"/>
              <a:t>Положение любой точки М относительно двух данных </a:t>
            </a:r>
            <a:r>
              <a:rPr lang="ru-RU" dirty="0" smtClean="0"/>
              <a:t>точек </a:t>
            </a:r>
            <a:r>
              <a:rPr lang="ru-RU" dirty="0"/>
              <a:t>А и В определяется координатами, которые измеряются на карте или на местности</a:t>
            </a:r>
            <a:r>
              <a:rPr lang="ru-RU" dirty="0" smtClean="0"/>
              <a:t>.</a:t>
            </a:r>
            <a:r>
              <a:rPr lang="ru-RU" dirty="0"/>
              <a:t> Этими координатами могут служить либо два угла положения, определяющих направления с точек А и В на искомую точку М, либо расстояния D1=АМ и D2=ВМ до нее. Углы положения при этом, как показано на рис. 1, б, измеряются в точках А и В или от направления базиса (т. е. угол А=ВАМ и угол В=АВМ) или от других каких-либо направлений, проходящих через точки А и В и принимаемых за начальные. Например, во втором случае место точки М определено углами положения θ1 и θ2, измеренными от направления магнитных меридианов.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6148" name="Рисунок 19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135" r="1135"/>
          <a:stretch>
            <a:fillRect/>
          </a:stretch>
        </p:blipFill>
        <p:spPr bwMode="auto">
          <a:xfrm>
            <a:off x="500063" y="357188"/>
            <a:ext cx="83439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785818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Системы координат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b="1" i="1" dirty="0"/>
              <a:t>Координаты</a:t>
            </a:r>
            <a:r>
              <a:rPr lang="ru-RU" sz="2400" i="1" dirty="0"/>
              <a:t> </a:t>
            </a:r>
            <a:r>
              <a:rPr lang="ru-RU" sz="2400" dirty="0"/>
              <a:t>– это величины, определяющие положение любой точки на поверхности или в пространстве в принятой системе </a:t>
            </a:r>
            <a:r>
              <a:rPr lang="ru-RU" sz="2400" dirty="0" smtClean="0"/>
              <a:t>координат.</a:t>
            </a:r>
          </a:p>
          <a:p>
            <a:pPr algn="just"/>
            <a:r>
              <a:rPr lang="ru-RU" sz="2400" b="1" i="1" dirty="0"/>
              <a:t>Географические координаты </a:t>
            </a:r>
            <a:r>
              <a:rPr lang="ru-RU" sz="2400" dirty="0" smtClean="0"/>
              <a:t>применяются </a:t>
            </a:r>
            <a:r>
              <a:rPr lang="ru-RU" sz="2400" dirty="0"/>
              <a:t>для определения положения точек поверхности Земли на эллипсоиде (шаре). В этой системе координат исходными являются плоскость начального меридиана и плоскость экватора.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143512"/>
            <a:ext cx="5486400" cy="566738"/>
          </a:xfrm>
        </p:spPr>
        <p:txBody>
          <a:bodyPr/>
          <a:lstStyle/>
          <a:p>
            <a:pPr algn="ctr"/>
            <a:r>
              <a:rPr lang="ru-RU" dirty="0" smtClean="0"/>
              <a:t>Географические координаты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5715016"/>
            <a:ext cx="5486400" cy="78581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Географические координаты – это угловые величины: долгота </a:t>
            </a:r>
            <a:r>
              <a:rPr lang="en-US" dirty="0" smtClean="0"/>
              <a:t>L </a:t>
            </a:r>
            <a:r>
              <a:rPr lang="ru-RU" dirty="0" smtClean="0"/>
              <a:t>и </a:t>
            </a:r>
            <a:r>
              <a:rPr lang="ru-RU" dirty="0"/>
              <a:t>широта </a:t>
            </a:r>
            <a:r>
              <a:rPr lang="ru-RU" dirty="0" err="1"/>
              <a:t>φ</a:t>
            </a:r>
            <a:r>
              <a:rPr lang="ru-RU" dirty="0"/>
              <a:t>. В системе географических координат положение любой точки земной поверхности относительно начала координат определяется в угловой мере. За начало </a:t>
            </a:r>
            <a:r>
              <a:rPr lang="ru-RU" dirty="0" smtClean="0"/>
              <a:t>координат </a:t>
            </a:r>
            <a:r>
              <a:rPr lang="ru-RU" dirty="0"/>
              <a:t>принята точка пересечения начального (Гринвичского) меридиана с экватором. </a:t>
            </a:r>
          </a:p>
        </p:txBody>
      </p:sp>
      <p:pic>
        <p:nvPicPr>
          <p:cNvPr id="1029" name="Рисунок 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54" r="154"/>
          <a:stretch>
            <a:fillRect/>
          </a:stretch>
        </p:blipFill>
        <p:spPr bwMode="auto">
          <a:xfrm>
            <a:off x="1785938" y="0"/>
            <a:ext cx="5486400" cy="535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/>
              <a:t>Всемирная геоцентрическая система координат </a:t>
            </a:r>
            <a:r>
              <a:rPr lang="en-US" b="1" i="1" dirty="0" smtClean="0"/>
              <a:t>WGS</a:t>
            </a:r>
            <a:r>
              <a:rPr lang="ru-RU" b="1" i="1" dirty="0" smtClean="0"/>
              <a:t>-84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b="1" i="1" dirty="0"/>
              <a:t>Всемирная геоцентрическая система координат </a:t>
            </a:r>
            <a:r>
              <a:rPr lang="en-US" b="1" i="1" dirty="0"/>
              <a:t>WGS</a:t>
            </a:r>
            <a:r>
              <a:rPr lang="ru-RU" b="1" i="1" dirty="0"/>
              <a:t>-84</a:t>
            </a:r>
            <a:r>
              <a:rPr lang="ru-RU" dirty="0"/>
              <a:t> (</a:t>
            </a:r>
            <a:r>
              <a:rPr lang="en-US" dirty="0"/>
              <a:t>World Geodetic System</a:t>
            </a:r>
            <a:r>
              <a:rPr lang="ru-RU" dirty="0"/>
              <a:t>, 1984 г.), рекомендованная к практическому применению Международным союзом геодезии и геофизики, представляет одну из глобальных координатных систем, используемых в спутниковых технологиях определения координат неподвижных объектов и находящихся в движении на земной поверхности и в пространстве. Пространственные прямоугольные координаты </a:t>
            </a:r>
            <a:r>
              <a:rPr lang="en-US" dirty="0"/>
              <a:t>x</a:t>
            </a:r>
            <a:r>
              <a:rPr lang="ru-RU" dirty="0"/>
              <a:t>, </a:t>
            </a:r>
            <a:r>
              <a:rPr lang="en-US" dirty="0"/>
              <a:t>y</a:t>
            </a:r>
            <a:r>
              <a:rPr lang="ru-RU" dirty="0"/>
              <a:t>,  </a:t>
            </a:r>
            <a:r>
              <a:rPr lang="en-US" dirty="0"/>
              <a:t>z </a:t>
            </a:r>
            <a:r>
              <a:rPr lang="ru-RU" dirty="0"/>
              <a:t>точки </a:t>
            </a:r>
            <a:r>
              <a:rPr lang="en-US" dirty="0"/>
              <a:t>N </a:t>
            </a:r>
            <a:r>
              <a:rPr lang="ru-RU" dirty="0"/>
              <a:t>определяют относительно центра масс Земли </a:t>
            </a:r>
            <a:r>
              <a:rPr lang="en-US" dirty="0"/>
              <a:t>M</a:t>
            </a:r>
            <a:r>
              <a:rPr lang="ru-RU" dirty="0"/>
              <a:t> и координатных осей </a:t>
            </a:r>
            <a:r>
              <a:rPr lang="en-US" dirty="0"/>
              <a:t>X</a:t>
            </a:r>
            <a:r>
              <a:rPr lang="ru-RU" dirty="0"/>
              <a:t>, </a:t>
            </a:r>
            <a:r>
              <a:rPr lang="en-US" dirty="0"/>
              <a:t>Y</a:t>
            </a:r>
            <a:r>
              <a:rPr lang="ru-RU" dirty="0"/>
              <a:t>, </a:t>
            </a:r>
            <a:r>
              <a:rPr lang="en-US" dirty="0"/>
              <a:t>Z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	Ось </a:t>
            </a:r>
            <a:r>
              <a:rPr lang="en-US" dirty="0"/>
              <a:t>Z</a:t>
            </a:r>
            <a:r>
              <a:rPr lang="ru-RU" dirty="0"/>
              <a:t> совмещена со средним положением оси вращения Земли, положительное направление оси – северное. Ось </a:t>
            </a:r>
            <a:r>
              <a:rPr lang="en-US" dirty="0"/>
              <a:t>X</a:t>
            </a:r>
            <a:r>
              <a:rPr lang="ru-RU" dirty="0"/>
              <a:t> направлена от центра масс к точке К пересечения плоскости экватора с плоскостью нулевого меридиана </a:t>
            </a:r>
            <a:r>
              <a:rPr lang="en-US" dirty="0"/>
              <a:t>BIN</a:t>
            </a:r>
            <a:r>
              <a:rPr lang="ru-RU" dirty="0"/>
              <a:t>, положение которого определено Международным бюро времени в пункте закрепления Гринвичского меридиана. Ось </a:t>
            </a:r>
            <a:r>
              <a:rPr lang="en-US" dirty="0"/>
              <a:t>Y</a:t>
            </a:r>
            <a:r>
              <a:rPr lang="ru-RU" dirty="0"/>
              <a:t> расположена в плоскости экватора под углом 90 градусов к востоку от оси </a:t>
            </a:r>
            <a:r>
              <a:rPr lang="en-US" dirty="0"/>
              <a:t>X</a:t>
            </a:r>
            <a:r>
              <a:rPr lang="ru-RU" dirty="0"/>
              <a:t>, этим установлена правосторонняя ориентация геоцентрической системы координат.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i="1" dirty="0"/>
              <a:t>Всемирная геоцентрическая система координат </a:t>
            </a:r>
            <a:r>
              <a:rPr lang="en-US" i="1" dirty="0"/>
              <a:t>WGS</a:t>
            </a:r>
            <a:r>
              <a:rPr lang="ru-RU" i="1" dirty="0" smtClean="0"/>
              <a:t>-84</a:t>
            </a:r>
            <a:r>
              <a:rPr lang="ru-RU" i="1" dirty="0"/>
              <a:t> Всемирная геоцентрическая система координат </a:t>
            </a:r>
            <a:r>
              <a:rPr lang="en-US" i="1" dirty="0"/>
              <a:t>WGS</a:t>
            </a:r>
            <a:r>
              <a:rPr lang="ru-RU" i="1" dirty="0"/>
              <a:t>-84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80" name="Picture 8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372" b="1372"/>
          <a:stretch>
            <a:fillRect/>
          </a:stretch>
        </p:blipFill>
        <p:spPr bwMode="auto">
          <a:xfrm>
            <a:off x="928662" y="285728"/>
            <a:ext cx="7429500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b="1" i="1" dirty="0"/>
              <a:t>Российская геоцентрическая система </a:t>
            </a:r>
            <a:r>
              <a:rPr lang="ru-RU" b="1" i="1" dirty="0" smtClean="0"/>
              <a:t>ПЗ-90</a:t>
            </a:r>
            <a:r>
              <a:rPr lang="ru-RU" b="1" i="1" dirty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dirty="0"/>
              <a:t>Российская геоцентрическая система ПЗ-90</a:t>
            </a:r>
            <a:r>
              <a:rPr lang="ru-RU" dirty="0"/>
              <a:t> (параметры Земли, 1990 г.) создана по схеме </a:t>
            </a:r>
            <a:r>
              <a:rPr lang="en-US" b="1" i="1" dirty="0"/>
              <a:t>WGS</a:t>
            </a:r>
            <a:r>
              <a:rPr lang="ru-RU" b="1" i="1" dirty="0"/>
              <a:t>-84, </a:t>
            </a:r>
            <a:r>
              <a:rPr lang="ru-RU" dirty="0"/>
              <a:t>но ориентирована с максимальным приближением к геоиду на территории бывшего СССР. При этом в практике не утратила своего значения СК-42.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Российская геоцентрическая система ПЗ-90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0100" y="5429264"/>
            <a:ext cx="7572428" cy="1000132"/>
          </a:xfrm>
        </p:spPr>
        <p:txBody>
          <a:bodyPr>
            <a:noAutofit/>
          </a:bodyPr>
          <a:lstStyle/>
          <a:p>
            <a:r>
              <a:rPr lang="ru-RU" sz="1100" dirty="0" smtClean="0"/>
              <a:t>За отсчётную поверхность в ПЗ-90.02 принят земной эллипсоид со следующими основными геометрическими характеристиками:</a:t>
            </a:r>
          </a:p>
          <a:p>
            <a:r>
              <a:rPr lang="ru-RU" sz="1100" dirty="0" smtClean="0"/>
              <a:t>- большая полуось равна 6 378 136 м;</a:t>
            </a:r>
          </a:p>
          <a:p>
            <a:r>
              <a:rPr lang="ru-RU" sz="1100" dirty="0" smtClean="0"/>
              <a:t>- коэффициент сжатия эллипсоида составляет 1 / 298,25784;</a:t>
            </a:r>
          </a:p>
          <a:p>
            <a:r>
              <a:rPr lang="ru-RU" sz="1100" dirty="0" smtClean="0"/>
              <a:t>- центр эллипсоида совмещён с началом геоцентрической системы координат. </a:t>
            </a:r>
          </a:p>
        </p:txBody>
      </p:sp>
      <p:pic>
        <p:nvPicPr>
          <p:cNvPr id="4101" name="Picture 5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422" b="422"/>
          <a:stretch>
            <a:fillRect/>
          </a:stretch>
        </p:blipFill>
        <p:spPr bwMode="auto">
          <a:xfrm>
            <a:off x="928662" y="214291"/>
            <a:ext cx="7572375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ПЛОСКИЕ ПРЯМОУГОЛЬНЫЕ КООРДИНАТЫ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3578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700" dirty="0"/>
              <a:t>Плоские прямоугольные координаты </a:t>
            </a:r>
            <a:r>
              <a:rPr lang="ru-RU" sz="1700" dirty="0" smtClean="0"/>
              <a:t> </a:t>
            </a:r>
            <a:r>
              <a:rPr lang="ru-RU" sz="1700" dirty="0"/>
              <a:t>– линейные величины, определяющие положение объекта на плоскости относительно принятого начала координат – пересечение двух взаимно перпендикулярных прямых (координатных осей Х и Y).</a:t>
            </a:r>
          </a:p>
          <a:p>
            <a:pPr algn="just"/>
            <a:r>
              <a:rPr lang="ru-RU" sz="1700" dirty="0"/>
              <a:t> В топографии каждая 6-градусная зона имеет свою систему прямоугольных координат. Ось Х - осевой меридиан зоны, ось Y – экватор, а точка пересечения осевого меридиана с экватором – начало координат.</a:t>
            </a:r>
          </a:p>
          <a:p>
            <a:pPr algn="just"/>
            <a:r>
              <a:rPr lang="ru-RU" sz="2300" dirty="0"/>
              <a:t>Система плоских прямоугольных координат является зональной; она установлена для каждой шестиградусной зоны, на которые делится поверхность Земли при изображении ее ни картах в проекции Гаусса, и предназначена для указания положения изображений точек земной поверхности на плоскости (карте) в этой проекции.</a:t>
            </a:r>
          </a:p>
          <a:p>
            <a:pPr algn="just"/>
            <a:r>
              <a:rPr lang="ru-RU" sz="2300" dirty="0"/>
              <a:t> Началом координат в зоне является точка пересечения осевого меридиана с экватором, относительно которой и определяется в линейной мере положение всех остальных точек зоны. Начало координат зоны и ее координатные оси занимают строго определенное положение на земной поверхности. Поэтому система плоских прямоугольных координат каждой зоны связана как с системами координат всех остальных зон, так и с системой географических координат.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6357958"/>
            <a:ext cx="5486400" cy="21431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Система плоских прямоугольных координат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85918" y="6643710"/>
            <a:ext cx="5486400" cy="214290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pic>
        <p:nvPicPr>
          <p:cNvPr id="5126" name="Рисунок 4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4278" b="4278"/>
          <a:stretch>
            <a:fillRect/>
          </a:stretch>
        </p:blipFill>
        <p:spPr bwMode="auto">
          <a:xfrm>
            <a:off x="1285875" y="214313"/>
            <a:ext cx="6858000" cy="607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C05410-9CCD-4077-8F4A-4C5DA5195ACF}"/>
</file>

<file path=customXml/itemProps2.xml><?xml version="1.0" encoding="utf-8"?>
<ds:datastoreItem xmlns:ds="http://schemas.openxmlformats.org/officeDocument/2006/customXml" ds:itemID="{09B4B0E0-6F24-40C0-9ACA-3EC3D94D96FB}"/>
</file>

<file path=customXml/itemProps3.xml><?xml version="1.0" encoding="utf-8"?>
<ds:datastoreItem xmlns:ds="http://schemas.openxmlformats.org/officeDocument/2006/customXml" ds:itemID="{F26DC6C6-3582-4AEE-BBB5-EE75BD7DD235}"/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699</Words>
  <Application>Microsoft Office PowerPoint</Application>
  <PresentationFormat>Экран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СИСТЕМЫ КООРДИНАТ И ВЫСОТ, ПРИМЕНЯЕМЫЕ В ГЕОДЕЗИИ И ТОПОГРАФИИ</vt:lpstr>
      <vt:lpstr>Системы координат</vt:lpstr>
      <vt:lpstr>Географические координаты</vt:lpstr>
      <vt:lpstr>Всемирная геоцентрическая система координат WGS-84</vt:lpstr>
      <vt:lpstr>Всемирная геоцентрическая система координат WGS-84 Всемирная геоцентрическая система координат WGS-84 </vt:lpstr>
      <vt:lpstr>Российская геоцентрическая система ПЗ-90 </vt:lpstr>
      <vt:lpstr>Российская геоцентрическая система ПЗ-90</vt:lpstr>
      <vt:lpstr>ПЛОСКИЕ ПРЯМОУГОЛЬНЫЕ КООРДИНАТЫ</vt:lpstr>
      <vt:lpstr>Система плоских прямоугольных координат</vt:lpstr>
      <vt:lpstr>ПОЛЯРНЫЕ И БИПОЛЯРНЫЕ КООРДИНАТЫ</vt:lpstr>
      <vt:lpstr>Полярные (а) и биполярные (б) координаты</vt:lpstr>
    </vt:vector>
  </TitlesOfParts>
  <Company>Васильев В.С. Иваново-2012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КООРДИНАТ И ВЫСОТ, ПРИМЕНЯЕМЫЕ В ГЕОДЕЗИИ И ТОПОГРАФИИ</dc:title>
  <dc:creator>Пк</dc:creator>
  <cp:lastModifiedBy>Пк</cp:lastModifiedBy>
  <cp:revision>10</cp:revision>
  <dcterms:created xsi:type="dcterms:W3CDTF">2014-09-28T14:35:48Z</dcterms:created>
  <dcterms:modified xsi:type="dcterms:W3CDTF">2014-09-28T16:14:54Z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