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283F6-8B2D-4E5A-824A-C87ACFAC203C}" type="datetimeFigureOut">
              <a:rPr lang="be-BY" smtClean="0"/>
              <a:t>15.02.2016</a:t>
            </a:fld>
            <a:endParaRPr lang="be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e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C3DC9-DEDA-4C2E-BB76-E6CDD5852572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76641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2C2D4A-E766-430C-BF67-B2A099F0D48B}" type="datetimeFigureOut">
              <a:rPr lang="be-BY" smtClean="0"/>
              <a:t>15.02.2016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227590-B9B0-47D9-8805-2EB6E918F3A8}" type="slidenum">
              <a:rPr lang="be-BY" smtClean="0"/>
              <a:t>‹#›</a:t>
            </a:fld>
            <a:endParaRPr lang="be-BY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2D4A-E766-430C-BF67-B2A099F0D48B}" type="datetimeFigureOut">
              <a:rPr lang="be-BY" smtClean="0"/>
              <a:t>15.02.2016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7590-B9B0-47D9-8805-2EB6E918F3A8}" type="slidenum">
              <a:rPr lang="be-BY" smtClean="0"/>
              <a:t>‹#›</a:t>
            </a:fld>
            <a:endParaRPr lang="be-BY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2D4A-E766-430C-BF67-B2A099F0D48B}" type="datetimeFigureOut">
              <a:rPr lang="be-BY" smtClean="0"/>
              <a:t>15.02.2016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7590-B9B0-47D9-8805-2EB6E918F3A8}" type="slidenum">
              <a:rPr lang="be-BY" smtClean="0"/>
              <a:t>‹#›</a:t>
            </a:fld>
            <a:endParaRPr lang="be-BY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2D4A-E766-430C-BF67-B2A099F0D48B}" type="datetimeFigureOut">
              <a:rPr lang="be-BY" smtClean="0"/>
              <a:t>15.02.2016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7590-B9B0-47D9-8805-2EB6E918F3A8}" type="slidenum">
              <a:rPr lang="be-BY" smtClean="0"/>
              <a:t>‹#›</a:t>
            </a:fld>
            <a:endParaRPr lang="be-BY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2D4A-E766-430C-BF67-B2A099F0D48B}" type="datetimeFigureOut">
              <a:rPr lang="be-BY" smtClean="0"/>
              <a:t>15.02.2016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7590-B9B0-47D9-8805-2EB6E918F3A8}" type="slidenum">
              <a:rPr lang="be-BY" smtClean="0"/>
              <a:t>‹#›</a:t>
            </a:fld>
            <a:endParaRPr lang="be-B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2D4A-E766-430C-BF67-B2A099F0D48B}" type="datetimeFigureOut">
              <a:rPr lang="be-BY" smtClean="0"/>
              <a:t>15.02.2016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7590-B9B0-47D9-8805-2EB6E918F3A8}" type="slidenum">
              <a:rPr lang="be-BY" smtClean="0"/>
              <a:t>‹#›</a:t>
            </a:fld>
            <a:endParaRPr lang="be-BY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2D4A-E766-430C-BF67-B2A099F0D48B}" type="datetimeFigureOut">
              <a:rPr lang="be-BY" smtClean="0"/>
              <a:t>15.02.2016</a:t>
            </a:fld>
            <a:endParaRPr lang="be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7590-B9B0-47D9-8805-2EB6E918F3A8}" type="slidenum">
              <a:rPr lang="be-BY" smtClean="0"/>
              <a:t>‹#›</a:t>
            </a:fld>
            <a:endParaRPr lang="be-BY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2D4A-E766-430C-BF67-B2A099F0D48B}" type="datetimeFigureOut">
              <a:rPr lang="be-BY" smtClean="0"/>
              <a:t>15.02.2016</a:t>
            </a:fld>
            <a:endParaRPr lang="be-B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7590-B9B0-47D9-8805-2EB6E918F3A8}" type="slidenum">
              <a:rPr lang="be-BY" smtClean="0"/>
              <a:t>‹#›</a:t>
            </a:fld>
            <a:endParaRPr lang="be-BY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2D4A-E766-430C-BF67-B2A099F0D48B}" type="datetimeFigureOut">
              <a:rPr lang="be-BY" smtClean="0"/>
              <a:t>15.02.2016</a:t>
            </a:fld>
            <a:endParaRPr lang="be-B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7590-B9B0-47D9-8805-2EB6E918F3A8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2D4A-E766-430C-BF67-B2A099F0D48B}" type="datetimeFigureOut">
              <a:rPr lang="be-BY" smtClean="0"/>
              <a:t>15.02.2016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7590-B9B0-47D9-8805-2EB6E918F3A8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2D4A-E766-430C-BF67-B2A099F0D48B}" type="datetimeFigureOut">
              <a:rPr lang="be-BY" smtClean="0"/>
              <a:t>15.02.2016</a:t>
            </a:fld>
            <a:endParaRPr lang="be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27590-B9B0-47D9-8805-2EB6E918F3A8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A2C2D4A-E766-430C-BF67-B2A099F0D48B}" type="datetimeFigureOut">
              <a:rPr lang="be-BY" smtClean="0"/>
              <a:t>15.02.2016</a:t>
            </a:fld>
            <a:endParaRPr lang="be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0227590-B9B0-47D9-8805-2EB6E918F3A8}" type="slidenum">
              <a:rPr lang="be-BY" smtClean="0"/>
              <a:t>‹#›</a:t>
            </a:fld>
            <a:endParaRPr lang="be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628799"/>
            <a:ext cx="6845043" cy="1490919"/>
          </a:xfrm>
        </p:spPr>
        <p:txBody>
          <a:bodyPr/>
          <a:lstStyle/>
          <a:p>
            <a:r>
              <a:rPr lang="ru-RU" sz="4800" i="1" dirty="0" smtClean="0">
                <a:effectLst/>
              </a:rPr>
              <a:t>Общие вопросы почвоведения</a:t>
            </a:r>
            <a:endParaRPr lang="be-BY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5949280"/>
            <a:ext cx="3636404" cy="4320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Гомель 2016      </a:t>
            </a:r>
            <a:endParaRPr lang="be-BY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32656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Учреждение образования </a:t>
            </a:r>
            <a:r>
              <a:rPr lang="ru-RU" b="1" dirty="0" smtClean="0"/>
              <a:t>«Гомельский государственный </a:t>
            </a:r>
            <a:r>
              <a:rPr lang="ru-RU" b="1" dirty="0"/>
              <a:t>университет </a:t>
            </a:r>
            <a:r>
              <a:rPr lang="ru-RU" b="1" dirty="0" smtClean="0"/>
              <a:t>им</a:t>
            </a:r>
            <a:r>
              <a:rPr lang="ru-RU" b="1" dirty="0" smtClean="0"/>
              <a:t>ени</a:t>
            </a:r>
            <a:r>
              <a:rPr lang="ru-RU" b="1" dirty="0" smtClean="0"/>
              <a:t> </a:t>
            </a:r>
            <a:r>
              <a:rPr lang="ru-RU" b="1" dirty="0"/>
              <a:t>Франциска Скорины»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Кафедра </a:t>
            </a:r>
            <a:r>
              <a:rPr lang="ru-RU" b="1" dirty="0" smtClean="0"/>
              <a:t>Экологии</a:t>
            </a:r>
            <a:endParaRPr lang="be-BY" dirty="0"/>
          </a:p>
        </p:txBody>
      </p:sp>
      <p:pic>
        <p:nvPicPr>
          <p:cNvPr id="5" name="Picture 2" descr="F:\ГГУ Logo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89040"/>
            <a:ext cx="158417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81052"/>
            <a:ext cx="4541961" cy="27894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be-BY" sz="2800" b="1" i="1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be-BY" sz="2800" b="1" i="1" dirty="0" smtClean="0">
                <a:solidFill>
                  <a:schemeClr val="accent1">
                    <a:lumMod val="75000"/>
                  </a:schemeClr>
                </a:solidFill>
              </a:rPr>
              <a:t>беспечение </a:t>
            </a:r>
            <a:r>
              <a:rPr lang="be-BY" sz="2800" b="1" i="1" dirty="0">
                <a:solidFill>
                  <a:schemeClr val="accent1">
                    <a:lumMod val="75000"/>
                  </a:schemeClr>
                </a:solidFill>
              </a:rPr>
              <a:t>постоянного взаимодействия большого геологического и малого биологического круговоротов </a:t>
            </a:r>
            <a:r>
              <a:rPr lang="be-BY" sz="2800" b="1" i="1" dirty="0" smtClean="0">
                <a:solidFill>
                  <a:schemeClr val="accent1">
                    <a:lumMod val="75000"/>
                  </a:schemeClr>
                </a:solidFill>
              </a:rPr>
              <a:t>веществ </a:t>
            </a:r>
            <a:r>
              <a:rPr lang="be-BY" sz="2800" b="1" i="1" dirty="0">
                <a:solidFill>
                  <a:schemeClr val="accent1">
                    <a:lumMod val="75000"/>
                  </a:schemeClr>
                </a:solidFill>
              </a:rPr>
              <a:t>на земной поверхности</a:t>
            </a:r>
            <a:endParaRPr lang="be-BY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132856"/>
            <a:ext cx="3345530" cy="3168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5574430"/>
            <a:ext cx="3669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Большой геологический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круговорот веществ</a:t>
            </a:r>
            <a:endParaRPr lang="be-BY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3812" y="5574431"/>
            <a:ext cx="34860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Малый биологический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круговорот веществ</a:t>
            </a:r>
            <a:endParaRPr lang="be-BY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8121225" cy="38778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e-BY" sz="3600" b="1" i="1" dirty="0" smtClean="0">
                <a:solidFill>
                  <a:schemeClr val="accent1">
                    <a:lumMod val="50000"/>
                  </a:schemeClr>
                </a:solidFill>
              </a:rPr>
              <a:t>Регулирование </a:t>
            </a:r>
            <a:r>
              <a:rPr lang="be-BY" sz="3600" b="1" i="1" dirty="0">
                <a:solidFill>
                  <a:schemeClr val="accent1">
                    <a:lumMod val="50000"/>
                  </a:schemeClr>
                </a:solidFill>
              </a:rPr>
              <a:t>биосферных </a:t>
            </a:r>
            <a:r>
              <a:rPr lang="be-BY" sz="3600" b="1" i="1" dirty="0" smtClean="0">
                <a:solidFill>
                  <a:schemeClr val="accent1">
                    <a:lumMod val="50000"/>
                  </a:schemeClr>
                </a:solidFill>
              </a:rPr>
              <a:t>процессов</a:t>
            </a:r>
          </a:p>
          <a:p>
            <a:pPr marL="0" indent="0">
              <a:buNone/>
            </a:pPr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be-BY" sz="3600" b="1" i="1" dirty="0">
                <a:solidFill>
                  <a:schemeClr val="accent1">
                    <a:lumMod val="50000"/>
                  </a:schemeClr>
                </a:solidFill>
              </a:rPr>
              <a:t>А</a:t>
            </a:r>
            <a:r>
              <a:rPr lang="be-BY" sz="3600" b="1" i="1" dirty="0" smtClean="0">
                <a:solidFill>
                  <a:schemeClr val="accent1">
                    <a:lumMod val="50000"/>
                  </a:schemeClr>
                </a:solidFill>
              </a:rPr>
              <a:t>ккумуляция </a:t>
            </a:r>
            <a:r>
              <a:rPr lang="be-BY" sz="3600" b="1" i="1" dirty="0">
                <a:solidFill>
                  <a:schemeClr val="accent1">
                    <a:lumMod val="50000"/>
                  </a:schemeClr>
                </a:solidFill>
              </a:rPr>
              <a:t>активного органического вещества и связанной с ним химической энергии</a:t>
            </a:r>
            <a:endParaRPr lang="be-BY" sz="3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sz="3600" b="1" i="1" dirty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be-BY" sz="3600" b="1" i="1" dirty="0" smtClean="0">
                <a:solidFill>
                  <a:schemeClr val="accent1">
                    <a:lumMod val="50000"/>
                  </a:schemeClr>
                </a:solidFill>
              </a:rPr>
              <a:t>егулирование </a:t>
            </a:r>
            <a:r>
              <a:rPr lang="be-BY" sz="3600" b="1" i="1" dirty="0">
                <a:solidFill>
                  <a:schemeClr val="accent1">
                    <a:lumMod val="50000"/>
                  </a:schemeClr>
                </a:solidFill>
              </a:rPr>
              <a:t>химического состава атмосферы и гидросферы</a:t>
            </a:r>
            <a:endParaRPr lang="be-BY" sz="36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9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u="sng" dirty="0">
                <a:solidFill>
                  <a:schemeClr val="accent1">
                    <a:lumMod val="50000"/>
                  </a:schemeClr>
                </a:solidFill>
              </a:rPr>
              <a:t>Методы почвенных исследований</a:t>
            </a:r>
            <a:endParaRPr lang="be-BY" sz="5400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16550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3230483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836712"/>
            <a:ext cx="4387565" cy="1054250"/>
          </a:xfrm>
        </p:spPr>
        <p:txBody>
          <a:bodyPr/>
          <a:lstStyle/>
          <a:p>
            <a:r>
              <a:rPr lang="be-BY" sz="3600" b="1" i="1" dirty="0">
                <a:solidFill>
                  <a:schemeClr val="accent1">
                    <a:lumMod val="50000"/>
                  </a:schemeClr>
                </a:solidFill>
                <a:ea typeface="Calibri"/>
              </a:rPr>
              <a:t>Профильный метод</a:t>
            </a:r>
            <a:endParaRPr lang="be-BY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764704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600" b="1" i="1" dirty="0">
                <a:solidFill>
                  <a:schemeClr val="accent1">
                    <a:lumMod val="50000"/>
                  </a:schemeClr>
                </a:solidFill>
                <a:ea typeface="Calibri"/>
              </a:rPr>
              <a:t>Морфологический метод </a:t>
            </a:r>
            <a:endParaRPr lang="be-BY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2348880"/>
            <a:ext cx="4785477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e-BY" sz="3200" dirty="0" smtClean="0">
                <a:solidFill>
                  <a:schemeClr val="accent1">
                    <a:lumMod val="50000"/>
                  </a:schemeClr>
                </a:solidFill>
              </a:rPr>
              <a:t>макроморфологический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(невооруженным глазом)</a:t>
            </a:r>
            <a:endParaRPr lang="be-BY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be-BY" sz="3200" dirty="0" smtClean="0">
                <a:solidFill>
                  <a:schemeClr val="accent1">
                    <a:lumMod val="50000"/>
                  </a:schemeClr>
                </a:solidFill>
              </a:rPr>
              <a:t>мезоморфологический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(лупой,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бинокуляром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be-BY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be-BY" sz="3200" dirty="0">
                <a:solidFill>
                  <a:schemeClr val="accent1">
                    <a:lumMod val="50000"/>
                  </a:schemeClr>
                </a:solidFill>
              </a:rPr>
              <a:t>м</a:t>
            </a:r>
            <a:r>
              <a:rPr lang="be-BY" sz="3200" dirty="0" smtClean="0">
                <a:solidFill>
                  <a:schemeClr val="accent1">
                    <a:lumMod val="50000"/>
                  </a:schemeClr>
                </a:solidFill>
              </a:rPr>
              <a:t>икроморфологический</a:t>
            </a:r>
          </a:p>
          <a:p>
            <a:pPr algn="ctr"/>
            <a:r>
              <a:rPr lang="be-BY" sz="2400" dirty="0" smtClean="0">
                <a:solidFill>
                  <a:schemeClr val="accent1">
                    <a:lumMod val="50000"/>
                  </a:schemeClr>
                </a:solidFill>
              </a:rPr>
              <a:t>(микроскопом) </a:t>
            </a:r>
          </a:p>
          <a:p>
            <a:endParaRPr lang="be-BY" dirty="0"/>
          </a:p>
        </p:txBody>
      </p:sp>
      <p:sp>
        <p:nvSpPr>
          <p:cNvPr id="7" name="TextBox 6"/>
          <p:cNvSpPr txBox="1"/>
          <p:nvPr/>
        </p:nvSpPr>
        <p:spPr>
          <a:xfrm>
            <a:off x="2411760" y="118373"/>
            <a:ext cx="3890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u="sng" dirty="0" smtClean="0">
                <a:solidFill>
                  <a:schemeClr val="accent1">
                    <a:lumMod val="50000"/>
                  </a:schemeClr>
                </a:solidFill>
              </a:rPr>
              <a:t>Базисные методы</a:t>
            </a:r>
            <a:endParaRPr lang="be-BY" sz="3600" b="1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85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764704"/>
            <a:ext cx="7745505" cy="5361458"/>
          </a:xfrm>
        </p:spPr>
        <p:txBody>
          <a:bodyPr>
            <a:normAutofit/>
          </a:bodyPr>
          <a:lstStyle/>
          <a:p>
            <a:pPr algn="ctr"/>
            <a:r>
              <a:rPr lang="be-BY" sz="3600" b="1" i="1" dirty="0">
                <a:solidFill>
                  <a:schemeClr val="accent1">
                    <a:lumMod val="50000"/>
                  </a:schemeClr>
                </a:solidFill>
              </a:rPr>
              <a:t>Сравнительно-географический </a:t>
            </a:r>
            <a:r>
              <a:rPr lang="be-BY" sz="3600" b="1" i="1" dirty="0" smtClean="0">
                <a:solidFill>
                  <a:schemeClr val="accent1">
                    <a:lumMod val="50000"/>
                  </a:schemeClr>
                </a:solidFill>
              </a:rPr>
              <a:t>метод</a:t>
            </a:r>
          </a:p>
          <a:p>
            <a:pPr algn="ctr"/>
            <a:endParaRPr lang="be-BY" sz="36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be-BY" sz="3600" b="1" i="1" dirty="0" smtClean="0">
                <a:solidFill>
                  <a:schemeClr val="accent1">
                    <a:lumMod val="50000"/>
                  </a:schemeClr>
                </a:solidFill>
              </a:rPr>
              <a:t>Сравнительно-исторический метод</a:t>
            </a:r>
          </a:p>
          <a:p>
            <a:pPr algn="ctr"/>
            <a:endParaRPr lang="be-BY" sz="36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be-BY" sz="3600" b="1" i="1" dirty="0" smtClean="0">
                <a:solidFill>
                  <a:schemeClr val="accent1">
                    <a:lumMod val="50000"/>
                  </a:schemeClr>
                </a:solidFill>
              </a:rPr>
              <a:t>Метод </a:t>
            </a:r>
            <a:r>
              <a:rPr lang="be-BY" sz="3600" b="1" i="1" dirty="0">
                <a:solidFill>
                  <a:schemeClr val="accent1">
                    <a:lumMod val="50000"/>
                  </a:schemeClr>
                </a:solidFill>
              </a:rPr>
              <a:t>почвенных ключей</a:t>
            </a:r>
            <a:endParaRPr lang="be-BY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08912" cy="792088"/>
          </a:xfrm>
        </p:spPr>
        <p:txBody>
          <a:bodyPr/>
          <a:lstStyle/>
          <a:p>
            <a:endParaRPr lang="be-BY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3721268" cy="38884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570156"/>
            <a:ext cx="4248472" cy="1054250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Метод почвенных монолитов</a:t>
            </a:r>
            <a:endParaRPr lang="be-BY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476672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Метод почвенных лизиметров</a:t>
            </a:r>
            <a:endParaRPr lang="be-BY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4" r="13951" b="10960"/>
          <a:stretch/>
        </p:blipFill>
        <p:spPr>
          <a:xfrm>
            <a:off x="5292080" y="2132856"/>
            <a:ext cx="2864701" cy="413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3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692695"/>
            <a:ext cx="7745505" cy="5433467"/>
          </a:xfrm>
        </p:spPr>
        <p:txBody>
          <a:bodyPr/>
          <a:lstStyle/>
          <a:p>
            <a:pPr algn="ctr"/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</a:rPr>
              <a:t>Метод почвенно-режимных 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наблюдений</a:t>
            </a:r>
          </a:p>
          <a:p>
            <a:pPr algn="ctr"/>
            <a:endParaRPr lang="ru-RU" sz="36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Балансовый </a:t>
            </a: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</a:rPr>
              <a:t>метод </a:t>
            </a:r>
            <a:endParaRPr lang="ru-RU" sz="36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36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</a:rPr>
              <a:t>Метод почвенных вытяжек </a:t>
            </a:r>
          </a:p>
          <a:p>
            <a:endParaRPr lang="be-BY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306707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3508904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570156"/>
            <a:ext cx="3816425" cy="1054250"/>
          </a:xfrm>
        </p:spPr>
        <p:txBody>
          <a:bodyPr/>
          <a:lstStyle/>
          <a:p>
            <a:r>
              <a:rPr lang="be-BY" sz="3600" b="1" i="1" dirty="0">
                <a:solidFill>
                  <a:schemeClr val="accent1">
                    <a:lumMod val="50000"/>
                  </a:schemeClr>
                </a:solidFill>
              </a:rPr>
              <a:t>Аэрокосмические методы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5331" y="548680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600" b="1" i="1" dirty="0">
                <a:solidFill>
                  <a:schemeClr val="accent1">
                    <a:lumMod val="50000"/>
                  </a:schemeClr>
                </a:solidFill>
              </a:rPr>
              <a:t>Радиоизотопные методы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6921" y="2708920"/>
            <a:ext cx="43413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Изучение миграции элементов с помощью меченых атомов (радиоактивных изотопов)</a:t>
            </a:r>
            <a:endParaRPr lang="be-BY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8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404664"/>
            <a:ext cx="7745505" cy="626469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be-BY" sz="3600" b="1" i="1" dirty="0" smtClean="0">
                <a:solidFill>
                  <a:schemeClr val="accent1">
                    <a:lumMod val="50000"/>
                  </a:schemeClr>
                </a:solidFill>
              </a:rPr>
              <a:t>Физические методы</a:t>
            </a:r>
          </a:p>
          <a:p>
            <a:pPr algn="ctr"/>
            <a:endParaRPr lang="be-BY" sz="36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be-BY" sz="3600" b="1" i="1" dirty="0" smtClean="0">
                <a:solidFill>
                  <a:schemeClr val="accent1">
                    <a:lumMod val="50000"/>
                  </a:schemeClr>
                </a:solidFill>
              </a:rPr>
              <a:t>Физико-химические методы</a:t>
            </a:r>
          </a:p>
          <a:p>
            <a:pPr algn="ctr"/>
            <a:endParaRPr lang="be-BY" sz="36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be-BY" sz="3600" b="1" i="1" dirty="0" smtClean="0">
                <a:solidFill>
                  <a:schemeClr val="accent1">
                    <a:lumMod val="50000"/>
                  </a:schemeClr>
                </a:solidFill>
              </a:rPr>
              <a:t>Химические методы</a:t>
            </a:r>
          </a:p>
          <a:p>
            <a:pPr algn="ctr"/>
            <a:endParaRPr lang="be-BY" sz="36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be-BY" sz="3600" b="1" i="1" dirty="0" smtClean="0">
                <a:solidFill>
                  <a:schemeClr val="accent1">
                    <a:lumMod val="50000"/>
                  </a:schemeClr>
                </a:solidFill>
              </a:rPr>
              <a:t>Биологические методы </a:t>
            </a:r>
          </a:p>
          <a:p>
            <a:pPr algn="ctr"/>
            <a:endParaRPr lang="be-BY" sz="36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be-BY" sz="3600" b="1" i="1" dirty="0" smtClean="0">
                <a:solidFill>
                  <a:schemeClr val="accent1">
                    <a:lumMod val="50000"/>
                  </a:schemeClr>
                </a:solidFill>
              </a:rPr>
              <a:t>Аналитические методы</a:t>
            </a:r>
            <a:endParaRPr lang="be-BY" sz="36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be-BY" sz="36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be-BY" sz="3600" b="1" i="1" dirty="0" smtClean="0">
                <a:solidFill>
                  <a:schemeClr val="accent1">
                    <a:lumMod val="50000"/>
                  </a:schemeClr>
                </a:solidFill>
              </a:rPr>
              <a:t>Экосистемный метод</a:t>
            </a:r>
            <a:endParaRPr lang="be-BY" sz="3600" b="1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be-BY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be-BY" dirty="0"/>
          </a:p>
        </p:txBody>
      </p:sp>
    </p:spTree>
    <p:extLst>
      <p:ext uri="{BB962C8B-B14F-4D97-AF65-F5344CB8AC3E}">
        <p14:creationId xmlns:p14="http://schemas.microsoft.com/office/powerpoint/2010/main" val="363652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31180" y="1988840"/>
            <a:ext cx="4910311" cy="104671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be-BY" sz="2800" b="1" i="1" dirty="0" smtClean="0">
                <a:solidFill>
                  <a:schemeClr val="accent1">
                    <a:lumMod val="50000"/>
                  </a:schemeClr>
                </a:solidFill>
              </a:rPr>
              <a:t>Экспедиционные методы</a:t>
            </a:r>
          </a:p>
          <a:p>
            <a:pPr algn="ctr">
              <a:spcBef>
                <a:spcPts val="0"/>
              </a:spcBef>
            </a:pPr>
            <a:r>
              <a:rPr lang="be-BY" sz="2800" b="1" i="1" dirty="0" smtClean="0">
                <a:solidFill>
                  <a:schemeClr val="accent1">
                    <a:lumMod val="50000"/>
                  </a:schemeClr>
                </a:solidFill>
              </a:rPr>
              <a:t>Стационарные </a:t>
            </a:r>
            <a:r>
              <a:rPr lang="be-BY" sz="2800" b="1" i="1" dirty="0">
                <a:solidFill>
                  <a:schemeClr val="accent1">
                    <a:lumMod val="50000"/>
                  </a:schemeClr>
                </a:solidFill>
              </a:rPr>
              <a:t>методы</a:t>
            </a:r>
            <a:endParaRPr lang="be-BY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3595478" cy="1054250"/>
          </a:xfrm>
        </p:spPr>
        <p:txBody>
          <a:bodyPr/>
          <a:lstStyle/>
          <a:p>
            <a:r>
              <a:rPr lang="be-BY" sz="3600" b="1" i="1" dirty="0">
                <a:solidFill>
                  <a:schemeClr val="accent1">
                    <a:lumMod val="50000"/>
                  </a:schemeClr>
                </a:solidFill>
              </a:rPr>
              <a:t>Полевые почвенные исследования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5976" y="15949"/>
            <a:ext cx="4680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3600" b="1" i="1" dirty="0" smtClean="0">
                <a:solidFill>
                  <a:schemeClr val="accent1">
                    <a:lumMod val="50000"/>
                  </a:schemeClr>
                </a:solidFill>
              </a:rPr>
              <a:t>Лабораторные почвенные исследования</a:t>
            </a:r>
            <a:endParaRPr lang="be-BY" sz="3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6952"/>
            <a:ext cx="4064000" cy="355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81008"/>
            <a:ext cx="3744416" cy="300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1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060849"/>
            <a:ext cx="7745505" cy="406531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Понятие «почва» и «почвенный покров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algn="ctr"/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Место почвоведения в системе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наук</a:t>
            </a:r>
          </a:p>
          <a:p>
            <a:pPr algn="ctr"/>
            <a:endParaRPr lang="ru-RU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Основные функции почвенного покрова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Земли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a typeface="Calibri"/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a typeface="Calibri"/>
              </a:rPr>
              <a:t>Методы почвенных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a typeface="Calibri"/>
              </a:rPr>
              <a:t>исследований</a:t>
            </a:r>
          </a:p>
          <a:p>
            <a:pPr algn="ctr"/>
            <a:endParaRPr lang="be-BY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93233" cy="1054250"/>
          </a:xfrm>
        </p:spPr>
        <p:txBody>
          <a:bodyPr/>
          <a:lstStyle/>
          <a:p>
            <a:r>
              <a:rPr lang="ru-RU" b="1" i="1" u="sng" dirty="0" smtClean="0">
                <a:solidFill>
                  <a:schemeClr val="accent1">
                    <a:lumMod val="50000"/>
                  </a:schemeClr>
                </a:solidFill>
              </a:rPr>
              <a:t>Вопросы к рассмотрению</a:t>
            </a:r>
            <a:endParaRPr lang="be-BY" b="1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58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i="1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 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sym typeface="Wingdings" pitchFamily="2" charset="2"/>
              </a:rPr>
              <a:t></a:t>
            </a:r>
            <a:endParaRPr lang="be-BY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7805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6" y="2132856"/>
            <a:ext cx="3172924" cy="38963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490692"/>
          </a:xfrm>
        </p:spPr>
        <p:txBody>
          <a:bodyPr/>
          <a:lstStyle/>
          <a:p>
            <a:r>
              <a:rPr lang="ru-RU" sz="4400" b="1" dirty="0"/>
              <a:t>Понятие «почва» и «почвенный покров»</a:t>
            </a:r>
            <a:r>
              <a:rPr lang="ru-RU" b="1" dirty="0"/>
              <a:t/>
            </a:r>
            <a:br>
              <a:rPr lang="ru-RU" b="1" dirty="0"/>
            </a:br>
            <a:endParaRPr lang="be-BY" dirty="0"/>
          </a:p>
        </p:txBody>
      </p:sp>
      <p:sp>
        <p:nvSpPr>
          <p:cNvPr id="4" name="AutoShape 2" descr="Dokuchaev 18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5" name="AutoShape 4" descr="Dokuchaev 1888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6" name="AutoShape 6" descr="Dokuchaev 1888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7" name="AutoShape 8" descr="Dokuchaev 1888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9" name="TextBox 8"/>
          <p:cNvSpPr txBox="1"/>
          <p:nvPr/>
        </p:nvSpPr>
        <p:spPr>
          <a:xfrm>
            <a:off x="3707904" y="2276872"/>
            <a:ext cx="51845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В.В. Докучаев (1846-1903) – </a:t>
            </a:r>
            <a:r>
              <a:rPr lang="be-BY" sz="2800" dirty="0" smtClean="0"/>
              <a:t>учение </a:t>
            </a:r>
            <a:r>
              <a:rPr lang="be-BY" sz="2800" dirty="0"/>
              <a:t>о почве как о самостоятельном естественно-историческом теле природы</a:t>
            </a:r>
          </a:p>
        </p:txBody>
      </p:sp>
    </p:spTree>
    <p:extLst>
      <p:ext uri="{BB962C8B-B14F-4D97-AF65-F5344CB8AC3E}">
        <p14:creationId xmlns:p14="http://schemas.microsoft.com/office/powerpoint/2010/main" val="156818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390" y="2247900"/>
            <a:ext cx="6205220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56263" cy="626596"/>
          </a:xfrm>
        </p:spPr>
        <p:txBody>
          <a:bodyPr/>
          <a:lstStyle/>
          <a:p>
            <a:pPr lvl="6" algn="ctr" rtl="0">
              <a:spcBef>
                <a:spcPct val="0"/>
              </a:spcBef>
            </a:pPr>
            <a:r>
              <a:rPr lang="be-BY" sz="3200" i="1" dirty="0">
                <a:solidFill>
                  <a:schemeClr val="accent1">
                    <a:lumMod val="75000"/>
                  </a:schemeClr>
                </a:solidFill>
              </a:rPr>
              <a:t>Почва – биокосное образование</a:t>
            </a:r>
            <a:br>
              <a:rPr lang="be-BY" sz="3200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be-BY" sz="3200" i="1" dirty="0">
                <a:solidFill>
                  <a:schemeClr val="accent1">
                    <a:lumMod val="75000"/>
                  </a:schemeClr>
                </a:solidFill>
              </a:rPr>
              <a:t>Состоит из минеральной и </a:t>
            </a:r>
            <a:r>
              <a:rPr lang="be-BY" sz="3200" i="1" dirty="0" smtClean="0">
                <a:solidFill>
                  <a:schemeClr val="accent1">
                    <a:lumMod val="75000"/>
                  </a:schemeClr>
                </a:solidFill>
              </a:rPr>
              <a:t>органической </a:t>
            </a:r>
            <a:r>
              <a:rPr lang="be-BY" sz="3200" i="1" dirty="0">
                <a:solidFill>
                  <a:schemeClr val="accent1">
                    <a:lumMod val="75000"/>
                  </a:schemeClr>
                </a:solidFill>
              </a:rPr>
              <a:t>части</a:t>
            </a:r>
            <a:r>
              <a:rPr lang="be-BY" sz="2600" dirty="0"/>
              <a:t/>
            </a:r>
            <a:br>
              <a:rPr lang="be-BY" sz="2600" dirty="0"/>
            </a:br>
            <a:endParaRPr lang="be-BY" sz="3600" dirty="0"/>
          </a:p>
        </p:txBody>
      </p:sp>
    </p:spTree>
    <p:extLst>
      <p:ext uri="{BB962C8B-B14F-4D97-AF65-F5344CB8AC3E}">
        <p14:creationId xmlns:p14="http://schemas.microsoft.com/office/powerpoint/2010/main" val="32186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3681319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56263" cy="1274668"/>
          </a:xfrm>
        </p:spPr>
        <p:txBody>
          <a:bodyPr/>
          <a:lstStyle/>
          <a:p>
            <a:r>
              <a:rPr lang="be-BY" sz="2400" i="1" dirty="0" smtClean="0">
                <a:solidFill>
                  <a:schemeClr val="accent1">
                    <a:lumMod val="75000"/>
                  </a:schemeClr>
                </a:solidFill>
              </a:rPr>
              <a:t>Последовательно сменяющие </a:t>
            </a:r>
            <a:r>
              <a:rPr lang="be-BY" sz="2400" i="1" dirty="0">
                <a:solidFill>
                  <a:schemeClr val="accent1">
                    <a:lumMod val="75000"/>
                  </a:schemeClr>
                </a:solidFill>
              </a:rPr>
              <a:t>друг друга вниз от поверхности </a:t>
            </a:r>
            <a:r>
              <a:rPr lang="be-BY" sz="2400" i="1" dirty="0" smtClean="0">
                <a:solidFill>
                  <a:schemeClr val="accent1">
                    <a:lumMod val="75000"/>
                  </a:schemeClr>
                </a:solidFill>
              </a:rPr>
              <a:t>слои, </a:t>
            </a:r>
            <a:r>
              <a:rPr lang="be-BY" sz="2400" i="1" dirty="0" smtClean="0">
                <a:solidFill>
                  <a:schemeClr val="accent1">
                    <a:lumMod val="75000"/>
                  </a:schemeClr>
                </a:solidFill>
                <a:ea typeface="Calibri"/>
              </a:rPr>
              <a:t>образовавшиеся </a:t>
            </a:r>
            <a:r>
              <a:rPr lang="be-BY" sz="2400" i="1" dirty="0">
                <a:solidFill>
                  <a:schemeClr val="accent1">
                    <a:lumMod val="75000"/>
                  </a:schemeClr>
                </a:solidFill>
                <a:ea typeface="Calibri"/>
              </a:rPr>
              <a:t>в результате изменения исходной горной породы в процессе почвообразования</a:t>
            </a:r>
            <a:r>
              <a:rPr lang="be-BY" dirty="0"/>
              <a:t/>
            </a:r>
            <a:br>
              <a:rPr lang="be-BY" dirty="0"/>
            </a:br>
            <a:endParaRPr lang="be-BY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2418189"/>
            <a:ext cx="46085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3200" b="1" i="1" dirty="0">
                <a:solidFill>
                  <a:srgbClr val="873624">
                    <a:lumMod val="75000"/>
                  </a:srgbClr>
                </a:solidFill>
                <a:ea typeface="+mj-ea"/>
                <a:cs typeface="+mj-cs"/>
              </a:rPr>
              <a:t>Почвенный </a:t>
            </a:r>
            <a:r>
              <a:rPr lang="be-BY" sz="3200" b="1" i="1" dirty="0" smtClean="0">
                <a:solidFill>
                  <a:srgbClr val="873624">
                    <a:lumMod val="75000"/>
                  </a:srgbClr>
                </a:solidFill>
                <a:ea typeface="+mj-ea"/>
                <a:cs typeface="+mj-cs"/>
              </a:rPr>
              <a:t>профиль - </a:t>
            </a:r>
          </a:p>
          <a:p>
            <a:r>
              <a:rPr lang="be-BY" sz="3200" dirty="0" smtClean="0">
                <a:solidFill>
                  <a:schemeClr val="accent1">
                    <a:lumMod val="75000"/>
                  </a:schemeClr>
                </a:solidFill>
              </a:rPr>
              <a:t>вертикальная </a:t>
            </a:r>
            <a:r>
              <a:rPr lang="be-BY" sz="3200" dirty="0">
                <a:solidFill>
                  <a:schemeClr val="accent1">
                    <a:lumMod val="75000"/>
                  </a:schemeClr>
                </a:solidFill>
              </a:rPr>
              <a:t>последовательность горизонтов</a:t>
            </a:r>
            <a:r>
              <a:rPr lang="be-BY" sz="3200" b="1" i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 </a:t>
            </a:r>
            <a:endParaRPr lang="be-BY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0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sz="3600" b="1" i="1" dirty="0"/>
              <a:t>Почвенный покров</a:t>
            </a:r>
            <a:r>
              <a:rPr lang="be-BY" sz="3600" i="1" baseline="30000" dirty="0"/>
              <a:t> </a:t>
            </a:r>
            <a:r>
              <a:rPr lang="be-BY" sz="3600" i="1" dirty="0"/>
              <a:t>— совокупность почв, покрывающих земную поверхность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60848"/>
            <a:ext cx="7140649" cy="4560532"/>
          </a:xfrm>
        </p:spPr>
      </p:pic>
    </p:spTree>
    <p:extLst>
      <p:ext uri="{BB962C8B-B14F-4D97-AF65-F5344CB8AC3E}">
        <p14:creationId xmlns:p14="http://schemas.microsoft.com/office/powerpoint/2010/main" val="235631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7416824" cy="498291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56263" cy="1054250"/>
          </a:xfrm>
        </p:spPr>
        <p:txBody>
          <a:bodyPr/>
          <a:lstStyle/>
          <a:p>
            <a:r>
              <a:rPr lang="ru-RU" sz="3600" b="1" i="1" dirty="0"/>
              <a:t>Место почвоведения в системе наук</a:t>
            </a:r>
            <a:endParaRPr lang="be-BY" sz="3600" i="1" dirty="0"/>
          </a:p>
        </p:txBody>
      </p:sp>
    </p:spTree>
    <p:extLst>
      <p:ext uri="{BB962C8B-B14F-4D97-AF65-F5344CB8AC3E}">
        <p14:creationId xmlns:p14="http://schemas.microsoft.com/office/powerpoint/2010/main" val="108330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u="sng" dirty="0">
                <a:solidFill>
                  <a:schemeClr val="accent1">
                    <a:lumMod val="75000"/>
                  </a:schemeClr>
                </a:solidFill>
              </a:rPr>
              <a:t>Основные функции почвенного покрова Земли</a:t>
            </a:r>
            <a:endParaRPr lang="be-BY" sz="6000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57366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57" y="2247900"/>
            <a:ext cx="7032885" cy="38782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sz="3600" b="1" i="1" dirty="0" smtClean="0">
                <a:solidFill>
                  <a:schemeClr val="accent1">
                    <a:lumMod val="50000"/>
                  </a:schemeClr>
                </a:solidFill>
              </a:rPr>
              <a:t>Обеспечение </a:t>
            </a:r>
            <a:r>
              <a:rPr lang="be-BY" sz="3600" b="1" i="1" dirty="0">
                <a:solidFill>
                  <a:schemeClr val="accent1">
                    <a:lumMod val="50000"/>
                  </a:schemeClr>
                </a:solidFill>
              </a:rPr>
              <a:t>существования жизни на Земле</a:t>
            </a:r>
            <a:r>
              <a:rPr lang="be-BY" sz="3600" dirty="0"/>
              <a:t/>
            </a:r>
            <a:br>
              <a:rPr lang="be-BY" sz="3600" dirty="0"/>
            </a:br>
            <a:endParaRPr lang="be-BY" sz="3600" dirty="0"/>
          </a:p>
        </p:txBody>
      </p:sp>
    </p:spTree>
    <p:extLst>
      <p:ext uri="{BB962C8B-B14F-4D97-AF65-F5344CB8AC3E}">
        <p14:creationId xmlns:p14="http://schemas.microsoft.com/office/powerpoint/2010/main" val="18967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14017C-A0D4-47A1-BDD0-A48F3544B545}"/>
</file>

<file path=customXml/itemProps2.xml><?xml version="1.0" encoding="utf-8"?>
<ds:datastoreItem xmlns:ds="http://schemas.openxmlformats.org/officeDocument/2006/customXml" ds:itemID="{C75379CB-DEB4-495E-883E-FE7225C55F4F}"/>
</file>

<file path=customXml/itemProps3.xml><?xml version="1.0" encoding="utf-8"?>
<ds:datastoreItem xmlns:ds="http://schemas.openxmlformats.org/officeDocument/2006/customXml" ds:itemID="{A523C26F-C09F-49F5-BBAD-B7EB771DBB09}"/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196</TotalTime>
  <Words>251</Words>
  <Application>Microsoft Office PowerPoint</Application>
  <PresentationFormat>Экран (4:3)</PresentationFormat>
  <Paragraphs>74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Твердый переплет</vt:lpstr>
      <vt:lpstr>Общие вопросы почвоведения</vt:lpstr>
      <vt:lpstr>Вопросы к рассмотрению</vt:lpstr>
      <vt:lpstr>Понятие «почва» и «почвенный покров» </vt:lpstr>
      <vt:lpstr>Почва – биокосное образование Состоит из минеральной и органической части </vt:lpstr>
      <vt:lpstr>Последовательно сменяющие друг друга вниз от поверхности слои, образовавшиеся в результате изменения исходной горной породы в процессе почвообразования </vt:lpstr>
      <vt:lpstr>Почвенный покров — совокупность почв, покрывающих земную поверхность</vt:lpstr>
      <vt:lpstr>Место почвоведения в системе наук</vt:lpstr>
      <vt:lpstr>Презентация PowerPoint</vt:lpstr>
      <vt:lpstr>Обеспечение существования жизни на Земле </vt:lpstr>
      <vt:lpstr>Обеспечение постоянного взаимодействия большого геологического и малого биологического круговоротов веществ на земной поверхности</vt:lpstr>
      <vt:lpstr>Регулирование химического состава атмосферы и гидросферы</vt:lpstr>
      <vt:lpstr>Презентация PowerPoint</vt:lpstr>
      <vt:lpstr>Профильный метод</vt:lpstr>
      <vt:lpstr>Презентация PowerPoint</vt:lpstr>
      <vt:lpstr>Метод почвенных монолитов</vt:lpstr>
      <vt:lpstr>Презентация PowerPoint</vt:lpstr>
      <vt:lpstr>Аэрокосмические методы</vt:lpstr>
      <vt:lpstr> </vt:lpstr>
      <vt:lpstr>Полевые почвенные исследования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вопросы почвоведения</dc:title>
  <dc:creator>Наталия</dc:creator>
  <cp:lastModifiedBy>Наталия</cp:lastModifiedBy>
  <cp:revision>17</cp:revision>
  <dcterms:created xsi:type="dcterms:W3CDTF">2016-02-14T20:44:26Z</dcterms:created>
  <dcterms:modified xsi:type="dcterms:W3CDTF">2016-02-15T11:36:50Z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