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486E26-AD52-4896-8F66-00008F1DFCB0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8EE021-633C-41FB-96CD-9642FDA93A8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50152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F4D6-37EA-4373-BDCE-0EA6C0F56508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F584-4E4B-4936-B6E8-E6E5EC6ABC02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939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8A90-7AEE-4DE6-BD46-FCF02F55493A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78CD-A63F-4806-BCA0-505A932FC9A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98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EF44-09D7-466B-8A5D-E6C913E0B9F5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1C7E-1406-4205-BD1E-B5EA210AE7D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83530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732B-19B9-4111-8BC3-EF7E459B9FE4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2460-86CC-4B88-8B4E-15E5921744F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9712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41E0-3AC3-44EB-A134-A855E9CB9777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7525-7C20-459C-9251-3C717BF6DB6C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7046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1571-1226-47DD-9E9D-7B4A3BB23350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B3C8-481C-4872-BBE0-1AFD6E6D078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8409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9BA7-28B9-4647-B11A-1937639B4F8D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715C-7838-4F04-A6D3-E4A623BA566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9368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8C3-DBCA-4303-BDC2-F42DA7996403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8758-A742-4EE7-8507-2C29800EB9A2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647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04C1-5FFC-494E-B231-02C34AD18E77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8F1A-B948-4F8A-B886-ACA7E57EE8F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665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B5CF-97D1-497B-A8BA-FD88BBA50C5D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A867-A873-43FE-B6EA-3621A325653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898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C8F3B-A987-48A5-94D2-3F89AECB2AE6}" type="datetimeFigureOut">
              <a:rPr lang="be-BY"/>
              <a:pPr>
                <a:defRPr/>
              </a:pPr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B64C0-5FAA-4219-9468-19B749B28E4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777318" cy="17319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effectLst/>
              </a:rPr>
              <a:t>Учреждение образования «Гомельский государственный университет имени Франциска Скорины»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Кафедра Экологии</a:t>
            </a:r>
            <a:r>
              <a:rPr lang="be-BY" sz="2000" dirty="0">
                <a:effectLst/>
              </a:rPr>
              <a:t/>
            </a:r>
            <a:br>
              <a:rPr lang="be-BY" sz="2000" dirty="0">
                <a:effectLst/>
              </a:rPr>
            </a:br>
            <a:endParaRPr lang="be-BY" sz="2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be-BY" dirty="0"/>
          </a:p>
        </p:txBody>
      </p:sp>
      <p:pic>
        <p:nvPicPr>
          <p:cNvPr id="10244" name="Picture 2" descr="F:\ГГУ Log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40767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722688" y="5981700"/>
            <a:ext cx="180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400"/>
              <a:t>Гомель 2016</a:t>
            </a:r>
            <a:endParaRPr lang="be-BY" sz="2400"/>
          </a:p>
        </p:txBody>
      </p:sp>
      <p:sp>
        <p:nvSpPr>
          <p:cNvPr id="6" name="TextBox 5"/>
          <p:cNvSpPr txBox="1"/>
          <p:nvPr/>
        </p:nvSpPr>
        <p:spPr>
          <a:xfrm>
            <a:off x="1385888" y="2205038"/>
            <a:ext cx="64770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История почвоведения</a:t>
            </a:r>
            <a:endParaRPr lang="be-BY" sz="4800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728788"/>
            <a:ext cx="2381250" cy="29241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7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создания современного генетического почвоведения 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23850" y="4652963"/>
            <a:ext cx="2663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Васи́лий Васи́льевич Докуча́ев (1846-1903)</a:t>
            </a:r>
          </a:p>
          <a:p>
            <a:pPr algn="ctr"/>
            <a:r>
              <a:rPr lang="ru-RU" sz="2000"/>
              <a:t>Основатель генетического почвоведения</a:t>
            </a:r>
            <a:endParaRPr lang="be-BY" sz="200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135438" y="2205038"/>
            <a:ext cx="3384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Е.В. Гильгард и М. Уитни создали почвенную школу и почвенную службу США 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843338" y="3933825"/>
            <a:ext cx="3968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В Германии наиболее известными стали работы М.Э. Вольни, Э. Раманна</a:t>
            </a:r>
            <a:endParaRPr lang="be-BY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2247900"/>
            <a:ext cx="8194675" cy="38782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Почвенного института им. В.В. Докучаева (1927), первой кафедры почвоведения (МГУ, 1922), всесоюзного общества почвоведов (1939). Почвоведение оформилось в самостоятельную отрасль естествознания.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54937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8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становления новой науки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1960 году под эгидой ФАО и ЮНЕСКО начато создание почвенной карты мира, законченное в 1978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году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Создан Международный музей почвоведения в Амстердаме 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9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интенсивной инвентаризации почвенного покрова мира и развития международного сотрудничества в области </a:t>
            </a: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почвоведения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нынешнем этапе почвоведение все больше становится наукой инструментальной, наукой управления природой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10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интенсификации работ по охране и рациональному использованию почвенного покрова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i="1" u="sng" dirty="0">
                <a:solidFill>
                  <a:schemeClr val="tx2">
                    <a:lumMod val="50000"/>
                  </a:schemeClr>
                </a:solidFill>
              </a:rPr>
              <a:t>Возникновение генетического почвоведения и роль В. В. Докучаева, М. М. </a:t>
            </a:r>
            <a:r>
              <a:rPr lang="ru-RU" sz="4000" b="1" i="1" u="sng" dirty="0" err="1">
                <a:solidFill>
                  <a:schemeClr val="tx2">
                    <a:lumMod val="50000"/>
                  </a:schemeClr>
                </a:solidFill>
              </a:rPr>
              <a:t>Сибирцева</a:t>
            </a:r>
            <a:r>
              <a:rPr lang="ru-RU" sz="4000" b="1" i="1" u="sng" dirty="0">
                <a:solidFill>
                  <a:schemeClr val="tx2">
                    <a:lumMod val="50000"/>
                  </a:schemeClr>
                </a:solidFill>
              </a:rPr>
              <a:t>, П. А. </a:t>
            </a:r>
            <a:r>
              <a:rPr lang="ru-RU" sz="4000" b="1" i="1" u="sng" dirty="0" err="1">
                <a:solidFill>
                  <a:schemeClr val="tx2">
                    <a:lumMod val="50000"/>
                  </a:schemeClr>
                </a:solidFill>
              </a:rPr>
              <a:t>Костычева</a:t>
            </a:r>
            <a:r>
              <a:rPr lang="ru-RU" sz="40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i="1" u="sng" dirty="0">
                <a:solidFill>
                  <a:schemeClr val="tx2">
                    <a:lumMod val="50000"/>
                  </a:schemeClr>
                </a:solidFill>
              </a:rPr>
              <a:t>его развитии</a:t>
            </a:r>
            <a:endParaRPr lang="be-BY" sz="40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1989138"/>
            <a:ext cx="7747000" cy="4137025"/>
          </a:xfrm>
        </p:spPr>
        <p:txBody>
          <a:bodyPr rtlCol="0">
            <a:noAutofit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1 Атомарный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2 Кристалломолекулярный</a:t>
            </a:r>
            <a:r>
              <a:rPr lang="be-BY" sz="2800" dirty="0">
                <a:solidFill>
                  <a:schemeClr val="tx2">
                    <a:lumMod val="50000"/>
                  </a:schemeClr>
                </a:solidFill>
              </a:rPr>
              <a:t>, или </a:t>
            </a: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молекулярноионный уровень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3 Уровень </a:t>
            </a:r>
            <a:r>
              <a:rPr lang="be-BY" sz="2800" dirty="0">
                <a:solidFill>
                  <a:schemeClr val="tx2">
                    <a:lumMod val="50000"/>
                  </a:schemeClr>
                </a:solidFill>
              </a:rPr>
              <a:t>элементарных почвенных </a:t>
            </a: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частиц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4 Уровень почвенных агрегатов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5 Уровень почвенного горизонта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6 Уровень почвенного я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>
                    <a:lumMod val="50000"/>
                  </a:schemeClr>
                </a:solidFill>
              </a:rPr>
              <a:t>7 Уровень </a:t>
            </a:r>
            <a:r>
              <a:rPr lang="be-BY" sz="2800" dirty="0">
                <a:solidFill>
                  <a:schemeClr val="tx2">
                    <a:lumMod val="50000"/>
                  </a:schemeClr>
                </a:solidFill>
              </a:rPr>
              <a:t>почвенного покрова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Иерархическая организация почвы</a:t>
            </a:r>
            <a:endParaRPr lang="be-BY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2814637" cy="34559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569913"/>
            <a:ext cx="7977187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Василий Васильевич Докучаев </a:t>
            </a: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1846–1903)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275" y="2420938"/>
            <a:ext cx="475297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Рассматривал почву как самостоятельное природное тело. Разработал учение о природных и почвенных зонах, о факторах почвообразования, о классификации почв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«Русский чернозем» 1883г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3175000" cy="3759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Николай Михайлович Сибирцев (1860—1900)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738" y="2565400"/>
            <a:ext cx="475297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Доклад на Международном  геологическом конгрессе в 1897 г., в котором содержится  характеристика главных типов русских почв в свете учения В.В. Докучаева,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Статьи: «Об основах генетической  классификации почв» и «Краткий обзор главнейших почвенных типов России».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Наиболее фундаментальный труд (1899) курс «Почвоведение»</a:t>
            </a:r>
            <a:endParaRPr lang="be-BY" sz="20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276475"/>
            <a:ext cx="3070225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Павел Андреевич Костычев </a:t>
            </a: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>(1845-1895</a:t>
            </a: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738" y="2420938"/>
            <a:ext cx="417671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Изучал плодородие почв, способы его сохранения и повышения.</a:t>
            </a:r>
            <a:endParaRPr lang="be-BY" sz="20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Автор первого учебника «Почвоведение», изданного в 1886 г</a:t>
            </a:r>
            <a:endParaRPr lang="be-BY" sz="20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20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i="1" u="sng" dirty="0">
                <a:solidFill>
                  <a:schemeClr val="tx2">
                    <a:lumMod val="50000"/>
                  </a:schemeClr>
                </a:solidFill>
              </a:rPr>
              <a:t>История белорусского </a:t>
            </a:r>
            <a:r>
              <a:rPr lang="ru-RU" sz="4000" b="1" i="1" u="sng" dirty="0" smtClean="0">
                <a:solidFill>
                  <a:schemeClr val="tx2">
                    <a:lumMod val="50000"/>
                  </a:schemeClr>
                </a:solidFill>
              </a:rPr>
              <a:t>почвоведения</a:t>
            </a:r>
            <a:endParaRPr lang="be-BY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569913"/>
            <a:ext cx="8275638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smtClean="0"/>
              <a:t>Основные этапы развития науки</a:t>
            </a:r>
          </a:p>
          <a:p>
            <a:pPr algn="ctr"/>
            <a:endParaRPr lang="ru-RU" b="1" i="1" smtClean="0"/>
          </a:p>
          <a:p>
            <a:pPr algn="ctr"/>
            <a:r>
              <a:rPr lang="ru-RU" b="1" i="1" smtClean="0"/>
              <a:t>Возникновение генетического почвоведения и роль В. В. Докучаева, М. М. Сибирцева, П. А. Костычева и др. в его развитии</a:t>
            </a:r>
          </a:p>
          <a:p>
            <a:pPr algn="ctr"/>
            <a:endParaRPr lang="ru-RU" b="1" i="1" smtClean="0"/>
          </a:p>
          <a:p>
            <a:pPr algn="ctr"/>
            <a:r>
              <a:rPr lang="ru-RU" b="1" i="1" smtClean="0"/>
              <a:t>История белорусского почвоведения (работы Я. Н. Афанасьева, П. П. Рогового, И. С. Лупиновича, А. Г. Медведева и др.)</a:t>
            </a:r>
            <a:endParaRPr lang="be-BY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04200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Вопросы к рассмотрению</a:t>
            </a:r>
            <a:endParaRPr lang="be-BY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0013" y="2247900"/>
            <a:ext cx="6403975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2800" b="1" i="1" dirty="0" smtClean="0">
                <a:solidFill>
                  <a:schemeClr val="tx2">
                    <a:lumMod val="50000"/>
                  </a:schemeClr>
                </a:solidFill>
              </a:rPr>
              <a:t>Горы-Горецкая </a:t>
            </a:r>
            <a:r>
              <a:rPr lang="be-BY" sz="2800" b="1" i="1" dirty="0">
                <a:solidFill>
                  <a:schemeClr val="tx2">
                    <a:lumMod val="50000"/>
                  </a:schemeClr>
                </a:solidFill>
              </a:rPr>
              <a:t>сельскохозяйственной </a:t>
            </a:r>
            <a:r>
              <a:rPr lang="be-BY" sz="2800" b="1" i="1" dirty="0" smtClean="0">
                <a:solidFill>
                  <a:schemeClr val="tx2">
                    <a:lumMod val="50000"/>
                  </a:schemeClr>
                </a:solidFill>
              </a:rPr>
              <a:t>школа (создана 26 </a:t>
            </a:r>
            <a:r>
              <a:rPr lang="be-BY" sz="2800" b="1" i="1" dirty="0">
                <a:solidFill>
                  <a:schemeClr val="tx2">
                    <a:lumMod val="50000"/>
                  </a:schemeClr>
                </a:solidFill>
              </a:rPr>
              <a:t>апреля 1836 </a:t>
            </a:r>
            <a:r>
              <a:rPr lang="be-BY" sz="2800" b="1" i="1" dirty="0" smtClean="0">
                <a:solidFill>
                  <a:schemeClr val="tx2">
                    <a:lumMod val="50000"/>
                  </a:schemeClr>
                </a:solidFill>
              </a:rPr>
              <a:t>года), </a:t>
            </a:r>
            <a:r>
              <a:rPr lang="be-BY" sz="2800" b="1" i="1" dirty="0">
                <a:solidFill>
                  <a:schemeClr val="tx2">
                    <a:lumMod val="50000"/>
                  </a:schemeClr>
                </a:solidFill>
              </a:rPr>
              <a:t>превращенная в 1848 году в сельскохозяйственный институт.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2736850" cy="3721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Иван Александрович Стебут </a:t>
            </a: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>(1833-1923)</a:t>
            </a:r>
            <a:endParaRPr lang="be-BY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938" y="2349500"/>
            <a:ext cx="5329237" cy="3722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Основатель теории известкования почв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Россси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 Первым подробно проанализировал причины положительного действия извести на почву и культурные растения.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Фундаментальный труд </a:t>
            </a:r>
            <a:r>
              <a:rPr lang="be-BY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«Известкование почв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»</a:t>
            </a:r>
            <a:r>
              <a:rPr lang="be-BY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(магистерская диссертация – 1865 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Создал в Петербурге женские сельскохозяйственные курсы («стебутовские»), из которых вырос впоследствии Ленинградский сельхозинститут.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2917825" cy="38782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600" b="1" i="1" dirty="0">
                <a:solidFill>
                  <a:schemeClr val="tx2">
                    <a:lumMod val="50000"/>
                  </a:schemeClr>
                </a:solidFill>
              </a:rPr>
              <a:t>Александр Васильевич Советов (</a:t>
            </a:r>
            <a:r>
              <a:rPr lang="be-BY" sz="3600" b="1" i="1" dirty="0" smtClean="0">
                <a:solidFill>
                  <a:schemeClr val="tx2">
                    <a:lumMod val="50000"/>
                  </a:schemeClr>
                </a:solidFill>
              </a:rPr>
              <a:t>1826-1901)</a:t>
            </a:r>
            <a:endParaRPr lang="be-BY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300" y="2276475"/>
            <a:ext cx="4535488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 1967 году защитил докторскую диссертацию «Про системы земледелия» и стал первым в России доктором сельскохозяйственных наук.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Возглавлял кафедру в Горках. Переехав в Петербург, стал одним из учителей В.В. Докучаева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476250"/>
            <a:ext cx="2233613" cy="36734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be-BY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0163" y="4349750"/>
            <a:ext cx="28082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Яков Никитович Афанасьев</a:t>
            </a:r>
            <a:br>
              <a:rPr lang="be-BY" sz="2000"/>
            </a:br>
            <a:r>
              <a:rPr lang="be-BY" sz="2000"/>
              <a:t> (1877-1937)</a:t>
            </a:r>
          </a:p>
          <a:p>
            <a:pPr algn="ctr"/>
            <a:r>
              <a:rPr lang="be-BY" sz="2000"/>
              <a:t>открыл кафедру почвоведения в БГУ</a:t>
            </a:r>
          </a:p>
        </p:txBody>
      </p:sp>
      <p:pic>
        <p:nvPicPr>
          <p:cNvPr id="3277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92100"/>
            <a:ext cx="227647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555875" y="3286125"/>
            <a:ext cx="30956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/>
              <a:t>Иван Степанович Лупинович (1900-1968 гг)</a:t>
            </a:r>
          </a:p>
          <a:p>
            <a:pPr algn="ctr"/>
            <a:r>
              <a:rPr lang="be-BY"/>
              <a:t>«Торфяно-болотные почв Белорусской ССР и их плодородие», «Микроэлементы в почвах БССР и эффективность микроудобрений»</a:t>
            </a:r>
          </a:p>
          <a:p>
            <a:pPr algn="ctr"/>
            <a:r>
              <a:rPr lang="be-BY"/>
              <a:t>основатель лаборатории физики и биохиии торфяно-болотных почв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665788" y="3500438"/>
            <a:ext cx="32988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/>
              <a:t>Андрей Григорьевич Медведев (1897-1985)</a:t>
            </a:r>
          </a:p>
          <a:p>
            <a:pPr algn="ctr"/>
            <a:r>
              <a:rPr lang="be-BY"/>
              <a:t>основатель таких отраслей почвоведения в Беларуси, как эрозия и бонитировка почв. Труды: «Почвы БССР», «Почвы Белорусской ССР», «Оценка качества земель в Белорусской ССР», « «Эволюция мелиорированных почв и ее итоги».</a:t>
            </a:r>
          </a:p>
        </p:txBody>
      </p:sp>
      <p:pic>
        <p:nvPicPr>
          <p:cNvPr id="3277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00038"/>
            <a:ext cx="24479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i="1" u="sng" dirty="0" smtClean="0">
                <a:solidFill>
                  <a:schemeClr val="tx2">
                    <a:lumMod val="50000"/>
                  </a:schemeClr>
                </a:solidFill>
              </a:rPr>
              <a:t>Основные </a:t>
            </a:r>
            <a:r>
              <a:rPr lang="ru-RU" sz="4800" b="1" i="1" u="sng" dirty="0">
                <a:solidFill>
                  <a:schemeClr val="tx2">
                    <a:lumMod val="50000"/>
                  </a:schemeClr>
                </a:solidFill>
              </a:rPr>
              <a:t>этапы развития науки</a:t>
            </a:r>
            <a:endParaRPr lang="be-BY" sz="48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1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первичного накопления разрозненных фактов о свойствах почв, их плодородии и </a:t>
            </a: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способах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обработки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smtClean="0"/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76700"/>
            <a:ext cx="1828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be-BY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54937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Период обособления знаний о почвах и введения первичного земельного кадастра </a:t>
            </a:r>
            <a:b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be-BY" dirty="0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28838"/>
            <a:ext cx="64817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4425" y="6176963"/>
            <a:ext cx="7059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Кодекс Хаммурапи (Вавилон , XVIII веке до н. э.)</a:t>
            </a:r>
            <a:endParaRPr lang="be-BY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09700"/>
            <a:ext cx="1866900" cy="2343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00338" y="115888"/>
            <a:ext cx="7756526" cy="1055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be-BY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be-B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450" y="309563"/>
            <a:ext cx="687863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895D1D">
                    <a:lumMod val="50000"/>
                  </a:srgbClr>
                </a:solidFill>
                <a:latin typeface="+mn-lt"/>
                <a:ea typeface="+mj-ea"/>
                <a:cs typeface="+mj-cs"/>
              </a:rPr>
              <a:t>3 Период первичной систематизации знаний о почвах</a:t>
            </a:r>
            <a:endParaRPr lang="be-BY" dirty="0">
              <a:latin typeface="+mn-lt"/>
              <a:cs typeface="+mn-cs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3813" y="3717925"/>
            <a:ext cx="29638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b="1"/>
              <a:t>Марк Порций Катон Старши</a:t>
            </a:r>
            <a:r>
              <a:rPr lang="ru-RU"/>
              <a:t>й (234—149 до н. э.) Трактат «О земледелии» — самое древнее сохранившееся прозаическое произведение на латинском языке и важный источник по истории сельского хозяйства, экономики и быта. </a:t>
            </a:r>
            <a:endParaRPr lang="be-BY"/>
          </a:p>
        </p:txBody>
      </p:sp>
      <p:pic>
        <p:nvPicPr>
          <p:cNvPr id="1536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773238"/>
            <a:ext cx="2449512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940425" y="4826000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be-BY" b="1"/>
              <a:t>Луций Юний Модерат Колумелла</a:t>
            </a:r>
            <a:r>
              <a:rPr lang="be-BY"/>
              <a:t> Трактат «О сельском хозяйстве»</a:t>
            </a:r>
          </a:p>
        </p:txBody>
      </p:sp>
      <p:pic>
        <p:nvPicPr>
          <p:cNvPr id="1536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601788"/>
            <a:ext cx="269398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111375"/>
            <a:ext cx="2720975" cy="27336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4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интенсивных земельно-кадастровых работ эпохи феодализма 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84388"/>
            <a:ext cx="21939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10495" r="17516" b="21904"/>
          <a:stretch>
            <a:fillRect/>
          </a:stretch>
        </p:blipFill>
        <p:spPr bwMode="auto">
          <a:xfrm>
            <a:off x="6516688" y="2084388"/>
            <a:ext cx="23463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372225" y="5084763"/>
            <a:ext cx="2635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Леонардо да Винчи (1452-1519)</a:t>
            </a:r>
          </a:p>
          <a:p>
            <a:pPr algn="ctr"/>
            <a:r>
              <a:rPr lang="be-BY" sz="2000"/>
              <a:t>О круговороте веществ в природе 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419475" y="5084763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Фрэнсис Бэкон </a:t>
            </a:r>
          </a:p>
          <a:p>
            <a:pPr algn="ctr"/>
            <a:r>
              <a:rPr lang="be-BY" sz="2000"/>
              <a:t>(1561-1626)</a:t>
            </a:r>
          </a:p>
          <a:p>
            <a:pPr algn="ctr"/>
            <a:r>
              <a:rPr lang="be-BY" sz="2000"/>
              <a:t>Сведения о водном питании растений</a:t>
            </a:r>
          </a:p>
        </p:txBody>
      </p:sp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307975" y="5084763"/>
            <a:ext cx="2663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2000">
                <a:latin typeface="Times New Roman" pitchFamily="18" charset="0"/>
              </a:rPr>
              <a:t>Бернар Палисси</a:t>
            </a:r>
          </a:p>
          <a:p>
            <a:pPr algn="ctr"/>
            <a:r>
              <a:rPr lang="be-BY" sz="2000">
                <a:latin typeface="Times New Roman" pitchFamily="18" charset="0"/>
              </a:rPr>
              <a:t>(ок 1512)</a:t>
            </a:r>
          </a:p>
          <a:p>
            <a:pPr algn="ctr"/>
            <a:r>
              <a:rPr lang="be-BY" sz="2000">
                <a:latin typeface="Times New Roman" pitchFamily="18" charset="0"/>
              </a:rPr>
              <a:t>О потреблении растениями солей из почвы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2520950" cy="29543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5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интенсивного экспериментального и географического изучения почв и их </a:t>
            </a: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плодородия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23850" y="4919663"/>
            <a:ext cx="2447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А. Тюрго</a:t>
            </a:r>
            <a:r>
              <a:rPr lang="ru-RU" sz="2000"/>
              <a:t> (1727-1781)</a:t>
            </a:r>
          </a:p>
          <a:p>
            <a:pPr algn="ctr"/>
            <a:r>
              <a:rPr lang="be-BY" sz="2000"/>
              <a:t>обосновавшего закон убывающего плодородия почв (1766)</a:t>
            </a:r>
          </a:p>
        </p:txBody>
      </p:sp>
      <p:pic>
        <p:nvPicPr>
          <p:cNvPr id="1741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45268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030538" y="4724400"/>
            <a:ext cx="2665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Юхан Готтшальк Валлериус (1709-1785)</a:t>
            </a:r>
          </a:p>
          <a:p>
            <a:pPr algn="ctr"/>
            <a:r>
              <a:rPr lang="be-BY" sz="2000"/>
              <a:t>выдвинул теорию гумусового питания растений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648325" y="4724400"/>
            <a:ext cx="3270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Франц Карл Ахард (1753-1821)</a:t>
            </a:r>
          </a:p>
          <a:p>
            <a:pPr algn="ctr"/>
            <a:r>
              <a:rPr lang="ru-RU" sz="2000"/>
              <a:t>извлек щелочью перегнойные вещества из торфа и осадил их серной кислотой  (1786)</a:t>
            </a:r>
            <a:endParaRPr lang="be-BY" sz="2000"/>
          </a:p>
        </p:txBody>
      </p:sp>
      <p:pic>
        <p:nvPicPr>
          <p:cNvPr id="1741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3"/>
          <a:stretch>
            <a:fillRect/>
          </a:stretch>
        </p:blipFill>
        <p:spPr bwMode="auto">
          <a:xfrm>
            <a:off x="5988050" y="1984375"/>
            <a:ext cx="2590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176463"/>
            <a:ext cx="2541588" cy="24907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3200" b="1" i="1" dirty="0" smtClean="0">
                <a:solidFill>
                  <a:schemeClr val="tx2">
                    <a:lumMod val="50000"/>
                  </a:schemeClr>
                </a:solidFill>
              </a:rPr>
              <a:t>6 Период </a:t>
            </a: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развития агрогеологии и агрокультурхимии </a:t>
            </a:r>
            <a:endParaRPr lang="be-BY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95288" y="2420938"/>
            <a:ext cx="23764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Шпренгель впервые применил термин «почвоведение» в своей книге «Почвоведение или наука о почве» (1837)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916238" y="4437063"/>
            <a:ext cx="26320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e-BY" sz="2000"/>
              <a:t>Константин Степанович Веселовский (1819—1901) </a:t>
            </a:r>
            <a:r>
              <a:rPr lang="ru-RU" sz="2000"/>
              <a:t>Первые почвенные карты в Российской империи (1851)</a:t>
            </a:r>
            <a:endParaRPr lang="be-BY" sz="2000"/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5795963" y="2276475"/>
            <a:ext cx="30067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Чаславский Василий Иванович (1834 — 1878)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Первые почвенные карты в Российской империи (1879) </a:t>
            </a:r>
            <a:endParaRPr lang="be-BY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2530F4-5E96-41D1-A811-223E5A0AAE41}"/>
</file>

<file path=customXml/itemProps2.xml><?xml version="1.0" encoding="utf-8"?>
<ds:datastoreItem xmlns:ds="http://schemas.openxmlformats.org/officeDocument/2006/customXml" ds:itemID="{7CDE5A6D-3EB8-4720-9261-C6336052E176}"/>
</file>

<file path=customXml/itemProps3.xml><?xml version="1.0" encoding="utf-8"?>
<ds:datastoreItem xmlns:ds="http://schemas.openxmlformats.org/officeDocument/2006/customXml" ds:itemID="{DA92E73D-CB8F-4DB6-971F-2FE5AB4E0F72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259</TotalTime>
  <Words>833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Учреждение образования «Гомельский государственный университет имени Франциска Скорины»  Кафедра Экологии </vt:lpstr>
      <vt:lpstr>Вопросы к рассмотрению</vt:lpstr>
      <vt:lpstr>Презентация PowerPoint</vt:lpstr>
      <vt:lpstr>Презентация PowerPoint</vt:lpstr>
      <vt:lpstr>2 Период обособления знаний о почвах и введения первичного земельного кадастра  </vt:lpstr>
      <vt:lpstr> </vt:lpstr>
      <vt:lpstr>4 Период интенсивных земельно-кадастровых работ эпохи феодализма </vt:lpstr>
      <vt:lpstr>5 Период интенсивного экспериментального и географического изучения почв и их плодородия</vt:lpstr>
      <vt:lpstr>6 Период развития агрогеологии и агрокультурхимии </vt:lpstr>
      <vt:lpstr>7 Период создания современного генетического почвоведения </vt:lpstr>
      <vt:lpstr>8 Период становления новой науки</vt:lpstr>
      <vt:lpstr>9 Период интенсивной инвентаризации почвенного покрова мира и развития международного сотрудничества в области почвоведения</vt:lpstr>
      <vt:lpstr>10 Период интенсификации работ по охране и рациональному использованию почвенного покрова</vt:lpstr>
      <vt:lpstr>Презентация PowerPoint</vt:lpstr>
      <vt:lpstr>Иерархическая организация почвы</vt:lpstr>
      <vt:lpstr>Василий Васильевич Докучаев  (1846–1903)</vt:lpstr>
      <vt:lpstr>Николай Михайлович Сибирцев (1860—1900)</vt:lpstr>
      <vt:lpstr>Павел Андреевич Костычев  (1845-1895)</vt:lpstr>
      <vt:lpstr>Презентация PowerPoint</vt:lpstr>
      <vt:lpstr>Горы-Горецкая сельскохозяйственной школа (создана 26 апреля 1836 года), превращенная в 1848 году в сельскохозяйственный институт.</vt:lpstr>
      <vt:lpstr>Иван Александрович Стебут  (1833-1923)</vt:lpstr>
      <vt:lpstr>Александр Васильевич Советов (1826-1901)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образования «Гомельский государственный университет имени Франциска Скорины»  Кафедра Экологии</dc:title>
  <dc:creator>Наталия</dc:creator>
  <cp:lastModifiedBy>Наталия</cp:lastModifiedBy>
  <cp:revision>14</cp:revision>
  <dcterms:created xsi:type="dcterms:W3CDTF">2016-02-15T10:15:47Z</dcterms:created>
  <dcterms:modified xsi:type="dcterms:W3CDTF">2016-02-15T20:47:37Z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