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5DE2-1B7F-404F-868E-47653842A82D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12950D8-6EA0-4889-9649-5ACB5D54DD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5DE2-1B7F-404F-868E-47653842A82D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50D8-6EA0-4889-9649-5ACB5D54DD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5DE2-1B7F-404F-868E-47653842A82D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50D8-6EA0-4889-9649-5ACB5D54DD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5DE2-1B7F-404F-868E-47653842A82D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12950D8-6EA0-4889-9649-5ACB5D54DD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5DE2-1B7F-404F-868E-47653842A82D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50D8-6EA0-4889-9649-5ACB5D54DD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5DE2-1B7F-404F-868E-47653842A82D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50D8-6EA0-4889-9649-5ACB5D54DD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5DE2-1B7F-404F-868E-47653842A82D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12950D8-6EA0-4889-9649-5ACB5D54DD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5DE2-1B7F-404F-868E-47653842A82D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50D8-6EA0-4889-9649-5ACB5D54DD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5DE2-1B7F-404F-868E-47653842A82D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50D8-6EA0-4889-9649-5ACB5D54DD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5DE2-1B7F-404F-868E-47653842A82D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50D8-6EA0-4889-9649-5ACB5D54DD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5DE2-1B7F-404F-868E-47653842A82D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50D8-6EA0-4889-9649-5ACB5D54DD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7FD5DE2-1B7F-404F-868E-47653842A82D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12950D8-6EA0-4889-9649-5ACB5D54DD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77072"/>
            <a:ext cx="8458200" cy="1222375"/>
          </a:xfrm>
        </p:spPr>
        <p:txBody>
          <a:bodyPr/>
          <a:lstStyle/>
          <a:p>
            <a:r>
              <a:rPr lang="ru-RU" dirty="0" smtClean="0"/>
              <a:t>Обеспечение безопасности услуг при пассажирских перевозках.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5301208"/>
            <a:ext cx="8458200" cy="914400"/>
          </a:xfrm>
        </p:spPr>
        <p:txBody>
          <a:bodyPr/>
          <a:lstStyle/>
          <a:p>
            <a:r>
              <a:rPr lang="ru-RU" dirty="0" smtClean="0"/>
              <a:t>Мы поговорим о транспортном средстве, о поездах и о самолете!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Важным фактором,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9"/>
            <a:ext cx="8686800" cy="31683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определяющим безопасность автобусных перевозок, является техническое состояние автомобильных дорог, улиц, железнодорожных переездов. Местоположение автобусных остановок должно сочетать хорошую видимость с безопасностью движения транспортных средств и пешеходов в их зоне.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Перевозка специальных категорий пассажиров через авиакомпанию </a:t>
            </a:r>
            <a:r>
              <a:rPr lang="en-US" dirty="0" smtClean="0"/>
              <a:t>“</a:t>
            </a:r>
            <a:r>
              <a:rPr lang="ru-RU" dirty="0" err="1" smtClean="0"/>
              <a:t>Белавиа</a:t>
            </a:r>
            <a:r>
              <a:rPr lang="en-US" dirty="0" smtClean="0"/>
              <a:t>”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Авиакомпания "</a:t>
            </a:r>
            <a:r>
              <a:rPr lang="ru-RU" dirty="0" err="1" smtClean="0"/>
              <a:t>Белавиа</a:t>
            </a:r>
            <a:r>
              <a:rPr lang="ru-RU" dirty="0" smtClean="0"/>
              <a:t>" осуществляет перевозку специальных категорий пассажиров, к которым относятся: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954958"/>
          </a:xfrm>
        </p:spPr>
        <p:txBody>
          <a:bodyPr/>
          <a:lstStyle/>
          <a:p>
            <a:pPr lvl="0"/>
            <a:r>
              <a:rPr lang="ru-RU" dirty="0" smtClean="0"/>
              <a:t>несопровождаемые дети;</a:t>
            </a:r>
          </a:p>
          <a:p>
            <a:pPr lvl="0"/>
            <a:r>
              <a:rPr lang="ru-RU" dirty="0" smtClean="0"/>
              <a:t>беременные женщины;</a:t>
            </a:r>
          </a:p>
          <a:p>
            <a:pPr lvl="0"/>
            <a:r>
              <a:rPr lang="ru-RU" dirty="0" smtClean="0"/>
              <a:t>тяжелобольные и люди с ограниченными физическими возможностями;</a:t>
            </a:r>
          </a:p>
          <a:p>
            <a:pPr lvl="0"/>
            <a:r>
              <a:rPr lang="ru-RU" dirty="0" smtClean="0"/>
              <a:t>слепые/ глухие пассажиры.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Несопровождаемые дети: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179388">
              <a:buNone/>
            </a:pPr>
            <a:r>
              <a:rPr lang="ru-RU" dirty="0" smtClean="0"/>
              <a:t>В качестве несопровождаемых могут перевозиться дети в возрасте от 5 до 11 лет включительно, которые следуют без родителей и не доверены кому-либо из пассажиров.</a:t>
            </a:r>
          </a:p>
          <a:p>
            <a:pPr marL="0" indent="179388">
              <a:buNone/>
            </a:pPr>
            <a:r>
              <a:rPr lang="ru-RU" dirty="0" smtClean="0"/>
              <a:t>Несопровождаемые дети принимаются к перевозке только после заполнения и подписания родителями или опекунами Заявления о перевозке несопровождаемого ребенка и оплаты соответствующего тарифа для взрослого пассажира.</a:t>
            </a:r>
          </a:p>
          <a:p>
            <a:pPr marL="0" indent="179388">
              <a:buNone/>
            </a:pPr>
            <a:r>
              <a:rPr lang="ru-RU" dirty="0" smtClean="0"/>
              <a:t>Авиакомпания предоставляет ребенку отдельное место в пассажирском салоне и разрешает бесплатный провоз багажа по установленным нормам.</a:t>
            </a:r>
          </a:p>
          <a:p>
            <a:pPr marL="0" indent="179388">
              <a:buNone/>
            </a:pPr>
            <a:r>
              <a:rPr lang="ru-RU" dirty="0" smtClean="0"/>
              <a:t>До, во время и после полета несопровождаемые дети постоянно находятся под наблюдением взрослого человека и по прибытии рейса передаются лицу, назначенному для его встречи.</a:t>
            </a:r>
            <a:endParaRPr lang="ru-RU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Беременные женщины: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179388">
              <a:buNone/>
            </a:pPr>
            <a:r>
              <a:rPr lang="ru-RU" dirty="0" smtClean="0"/>
              <a:t>Перед полетом обязательно нужно получить консультацию врача о противопоказаниях и рекомендации относительно предстоящей поездки.</a:t>
            </a:r>
          </a:p>
          <a:p>
            <a:pPr marL="0" indent="179388">
              <a:buNone/>
            </a:pPr>
            <a:r>
              <a:rPr lang="ru-RU" dirty="0" smtClean="0"/>
              <a:t>Перевозка беременных женщин производится при условии, если она выполняется не позднее 4-х недель до срока предполагаемых родов и если нет опасности преждевременных родов, что должно быть подтверждено медицинским заключением.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Перевозка тяжелобольных пассажиров и людей с ограниченными физическими возможностями: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71182"/>
          </a:xfrm>
        </p:spPr>
        <p:txBody>
          <a:bodyPr>
            <a:normAutofit fontScale="77500" lnSpcReduction="20000"/>
          </a:bodyPr>
          <a:lstStyle/>
          <a:p>
            <a:pPr marL="0" indent="179388">
              <a:buNone/>
            </a:pPr>
            <a:r>
              <a:rPr lang="ru-RU" dirty="0" smtClean="0"/>
              <a:t>Авиакомпания "</a:t>
            </a:r>
            <a:r>
              <a:rPr lang="ru-RU" dirty="0" err="1" smtClean="0"/>
              <a:t>Белавиа</a:t>
            </a:r>
            <a:r>
              <a:rPr lang="ru-RU" dirty="0" smtClean="0"/>
              <a:t>" принимает к перевозке пассажиров, у которых физическое или психическое состояние здоровья требует особого внимания.  Для перевозки тяжелобольных пассажиров и людей с ограниченными физическими возможностями авиакомпании должно быть предоставлено подписанное врачом медицинское заключение, где должны быть указаны специальные требования к условиям перевозки. </a:t>
            </a:r>
          </a:p>
          <a:p>
            <a:pPr marL="0" indent="179388">
              <a:buNone/>
            </a:pPr>
            <a:r>
              <a:rPr lang="ru-RU" dirty="0" smtClean="0"/>
              <a:t>Допускается перевозка людей с ограниченными физическими возможностями на носилках только с сопровождающим лицом при условии оплаты трех мест "экономического класса". Авиакомпания вправе отказать в перевозке больного пассажира на носилках при отсутствии на воздушном судне условий, необходимых для перевозки таких больных.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dir="in"/>
      </p:transition>
    </mc:Choice>
    <mc:Fallback>
      <p:transition spd="slow">
        <p:split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Слепые/глухие пассажиры: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179388">
              <a:buNone/>
            </a:pPr>
            <a:r>
              <a:rPr lang="ru-RU" dirty="0" smtClean="0"/>
              <a:t>При перевозке слепого/глухого пассажира авиакомпания "</a:t>
            </a:r>
            <a:r>
              <a:rPr lang="ru-RU" dirty="0" err="1" smtClean="0"/>
              <a:t>Белавиа</a:t>
            </a:r>
            <a:r>
              <a:rPr lang="ru-RU" dirty="0" smtClean="0"/>
              <a:t>" может потребовать предъявить соответствующий документ и наличие сопровождающего лица.</a:t>
            </a:r>
          </a:p>
          <a:p>
            <a:pPr marL="0" indent="179388">
              <a:buNone/>
            </a:pPr>
            <a:r>
              <a:rPr lang="ru-RU" dirty="0" smtClean="0"/>
              <a:t>В случае, если слепой/ глухой пассажир следует в сопровождении собаки- поводыря, собаку разрешается провозить бесплатно в пассажирском салоне воздушного судна сверх нормы бесплатного провоза багажа. При этом необходимо предъявить официальный документ о специальной тренировке собаки и во время полета собака в наморднике и на поводке должна находиться у ног пассажира.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/>
      </p:transition>
    </mc:Choice>
    <mc:Fallback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Обеспечение безопасности железнодорожных перевозках.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Железная дорога - это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88295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сложнейший комплекс технических средств и сооружений, состоящий из тысячи локомотивов и десятков тысяч вагонов, сотен станций и вокзалов, сложнейших устройств автоматики и телемеханики, диспетчерских и других служб.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548680"/>
            <a:ext cx="8686800" cy="5246043"/>
          </a:xfrm>
        </p:spPr>
        <p:txBody>
          <a:bodyPr>
            <a:normAutofit fontScale="92500" lnSpcReduction="10000"/>
          </a:bodyPr>
          <a:lstStyle/>
          <a:p>
            <a:pPr marL="0" indent="179388">
              <a:buNone/>
            </a:pPr>
            <a:r>
              <a:rPr lang="ru-RU" dirty="0" smtClean="0"/>
              <a:t>Перевозка людей в зависимости от продолжительности путешествия осуществляется на рейсовых и специально организованных поездах . В системе пассажирских перевозок рейсовые маршруты поездов значительно превалируют над чартерными. </a:t>
            </a:r>
          </a:p>
          <a:p>
            <a:pPr marL="0" indent="179388">
              <a:buNone/>
            </a:pPr>
            <a:r>
              <a:rPr lang="ru-RU" b="1" i="1" dirty="0" smtClean="0"/>
              <a:t>Рейсовые железнодорожные маршруты</a:t>
            </a:r>
            <a:r>
              <a:rPr lang="ru-RU" dirty="0" smtClean="0"/>
              <a:t>, в свою очередь, подразделяются на: </a:t>
            </a:r>
          </a:p>
          <a:p>
            <a:pPr marL="449263" indent="179388"/>
            <a:r>
              <a:rPr lang="ru-RU" dirty="0" smtClean="0"/>
              <a:t>пригородные</a:t>
            </a:r>
          </a:p>
          <a:p>
            <a:pPr marL="449263" indent="179388"/>
            <a:r>
              <a:rPr lang="ru-RU" dirty="0" smtClean="0"/>
              <a:t>местные </a:t>
            </a:r>
          </a:p>
          <a:p>
            <a:pPr marL="449263" indent="179388"/>
            <a:r>
              <a:rPr lang="ru-RU" dirty="0" smtClean="0"/>
              <a:t>дальние.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686800" cy="3888432"/>
          </a:xfrm>
        </p:spPr>
        <p:txBody>
          <a:bodyPr>
            <a:normAutofit/>
          </a:bodyPr>
          <a:lstStyle/>
          <a:p>
            <a:r>
              <a:rPr lang="ru-RU" dirty="0" smtClean="0"/>
              <a:t>Перевозка пассажиров в транспортном средстве.</a:t>
            </a:r>
          </a:p>
          <a:p>
            <a:r>
              <a:rPr lang="ru-RU" dirty="0" smtClean="0"/>
              <a:t>Перевозка специальных категорий пассажиров через авиакомпанию </a:t>
            </a:r>
            <a:r>
              <a:rPr lang="en-US" dirty="0" smtClean="0"/>
              <a:t>“</a:t>
            </a:r>
            <a:r>
              <a:rPr lang="ru-RU" dirty="0" err="1" smtClean="0"/>
              <a:t>Белавиа</a:t>
            </a:r>
            <a:r>
              <a:rPr lang="en-US" dirty="0" smtClean="0"/>
              <a:t>”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Обеспечение безопасности железнодорожных перевозках.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Пригородные поезда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следуют по твердому расписанию в приделах области или края. Состав обычно вмещает 1 500 пассажиров, причем сидячих мест до 1000. Поезда совершают частые остановки на местных станциях, номера вагонов в них не пронумерованы.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thruBlk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Местные поезда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следуют между станциями одной железной дороги в пределах государства. Бывает, что различие между пригородными и местными поездами достаточно условное и существенно зависит от географических характеристик местности и страны в целом. За исключением скоростных маршрутов, поезда местного сообщения совершают частые остановки на всех станциях следования.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Дальние поезда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следуют на расстояние свыше 700 км и разделяются по скорости на: скорые круглогодичного обращения, скорые сезонные (летние), пассажирские дальние круглогодичного и сезонного обращения.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При авариях, связанных со столкновениями и экстренными торможениями, большинство травм люди получают в результате падений с полок. Чтобы избежать их или хотя бы смягчить удар, надо:</a:t>
            </a:r>
            <a:br>
              <a:rPr lang="ru-RU" sz="27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подогнуть, особенно на полках, на которых спят дети, матрацы с внешней стороны или подложить под них свернутое одеяло или ненужную одежду, чтобы образовался защитный валик, через который трудно перекатиться;</a:t>
            </a:r>
          </a:p>
          <a:p>
            <a:pPr lvl="0"/>
            <a:r>
              <a:rPr lang="ru-RU" dirty="0" smtClean="0"/>
              <a:t>убрать со столиков стеклянные бутылки, стаканы в подстаканниках с торчащими из них наподобие кинжалов ложками и т.п.;</a:t>
            </a:r>
          </a:p>
          <a:p>
            <a:pPr lvl="0"/>
            <a:r>
              <a:rPr lang="ru-RU" dirty="0" smtClean="0"/>
              <a:t>не перегружать верхние полки багажом;</a:t>
            </a:r>
          </a:p>
          <a:p>
            <a:pPr lvl="0"/>
            <a:r>
              <a:rPr lang="ru-RU" dirty="0" smtClean="0"/>
              <a:t>крупногабаритные и тяжелые вещи необходимо закрепить с помощью ремней и веревок, чтобы при экстренном торможении не стать жертвой собственных чемоданов и коробок;</a:t>
            </a:r>
          </a:p>
          <a:p>
            <a:pPr lvl="0"/>
            <a:r>
              <a:rPr lang="ru-RU" dirty="0" smtClean="0"/>
              <a:t>полностью, до фиксации, закрывать или открывать двери купе, чтобы они при резкой остановке не рубили попавшие в проем руки и головы.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92696"/>
            <a:ext cx="8686800" cy="4525963"/>
          </a:xfrm>
        </p:spPr>
        <p:txBody>
          <a:bodyPr>
            <a:normAutofit fontScale="85000" lnSpcReduction="20000"/>
          </a:bodyPr>
          <a:lstStyle/>
          <a:p>
            <a:pPr marL="0" indent="179388">
              <a:buNone/>
            </a:pPr>
            <a:r>
              <a:rPr lang="ru-RU" dirty="0" smtClean="0"/>
              <a:t>При перевороте вагона необходимо схватится руками за выступающие части полок и закрыть глаза, что бы они не пострадали от осколков стекла. Можно попытаться заклиниться на месте, </a:t>
            </a:r>
            <a:r>
              <a:rPr lang="ru-RU" dirty="0" err="1" smtClean="0"/>
              <a:t>уперевшись</a:t>
            </a:r>
            <a:r>
              <a:rPr lang="ru-RU" dirty="0" smtClean="0"/>
              <a:t> ногами в верхнюю (вторую или багажную) полку. Хотя такое возможно лишь при более или менее плавном перевороте. При резком торможении или когда человека, не смотря на ваши усилия, сорвало с полки, надо сгруппироваться прикрыть голову руками, а лучше подушкой.</a:t>
            </a:r>
          </a:p>
          <a:p>
            <a:pPr marL="0" indent="179388">
              <a:buNone/>
            </a:pPr>
            <a:r>
              <a:rPr lang="ru-RU" dirty="0" smtClean="0"/>
              <a:t>Аварийным выходом из вагонов служат быстро открываемые окна в третьем и шестом купе со стороны поперечных полок. Следует прочитать инструкцию по их использованию.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92696"/>
            <a:ext cx="8686800" cy="4525963"/>
          </a:xfrm>
        </p:spPr>
        <p:txBody>
          <a:bodyPr>
            <a:normAutofit fontScale="77500" lnSpcReduction="20000"/>
          </a:bodyPr>
          <a:lstStyle/>
          <a:p>
            <a:pPr marL="0" indent="179388">
              <a:buNone/>
            </a:pPr>
            <a:r>
              <a:rPr lang="ru-RU" dirty="0" smtClean="0"/>
              <a:t>Выбираться из вагона надо в противоположную от второго пути сторону. Если это невозможно, надо, чтобы не попасть под встречный поезд, внимательно оглядеть соседний путь, прислушаться, не слышно ли стука колес, и лишь потом выходить на него. На месте крушения надо соблюдать крайнюю осторожность! </a:t>
            </a:r>
          </a:p>
          <a:p>
            <a:pPr marL="0" indent="179388">
              <a:buNone/>
            </a:pPr>
            <a:r>
              <a:rPr lang="ru-RU" dirty="0" smtClean="0"/>
              <a:t>Передвигаться не спеша, внимательно осматривать дорогу перед собой. Любые свисающие или лежащие на земле провода обходить, помня, что оборванные контактные провода могут оставаться под напряжением, представлять собой смертельную опасность. </a:t>
            </a:r>
          </a:p>
          <a:p>
            <a:pPr marL="0" indent="179388">
              <a:buNone/>
            </a:pPr>
            <a:r>
              <a:rPr lang="ru-RU" dirty="0" smtClean="0"/>
              <a:t>К проводам, лежащим на земле, не подходить ближе 30 - 50 метров, чтобы не попасть под шаговое напряжение.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zoom dir="in"/>
      </p:transition>
    </mc:Choice>
    <mc:Fallback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548680"/>
            <a:ext cx="8686800" cy="4525963"/>
          </a:xfrm>
        </p:spPr>
        <p:txBody>
          <a:bodyPr/>
          <a:lstStyle/>
          <a:p>
            <a:pPr marL="0" indent="179388">
              <a:buNone/>
            </a:pPr>
            <a:r>
              <a:rPr lang="ru-RU" dirty="0" smtClean="0"/>
              <a:t>Если вагон не поврежден, обрел устойчивость, и нет угрозы возникновения пожара, лучше, помня об угрозе удара электрическим током, оставаться в нем до прибытия спасательной партии, используя время на то, чтобы помочь пострадавшим пассажирам, собрать и рассортировать вещи и пр.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zoom/>
      </p:transition>
    </mc:Choice>
    <mc:Fallback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685800" y="3789040"/>
            <a:ext cx="8458200" cy="1219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852936"/>
            <a:ext cx="8686800" cy="1184825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Перевозка пассажиров в транспортном средстве.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Транспортная безопасность</a:t>
            </a:r>
            <a:r>
              <a:rPr lang="en-US" dirty="0" smtClean="0"/>
              <a:t> – </a:t>
            </a:r>
            <a:r>
              <a:rPr lang="ru-RU" dirty="0" smtClean="0"/>
              <a:t>это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424936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не только совокупность мероприятий по увеличению степени защищенности транспортного комплекса, целью которых является обеспечение его устойчивого и безопасного функционирования, защита интересов личности, общества и государства от актов незаконного вмешательства, но и показатель цивилизованности общества.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Предусматриваются такие положения: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4006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Разрешается перевозить пассажиров в транспортном средстве, оборудованном местами для сидения в количестве, предусмотренном технической характеристикой. </a:t>
            </a:r>
          </a:p>
          <a:p>
            <a:r>
              <a:rPr lang="ru-RU" dirty="0" smtClean="0"/>
              <a:t> Правила дорожного движения конкретизируют требования к пассажирам, которые должны сидеть или стоять в предназначенных для этого местах, держась за поручень или другое приспособление.</a:t>
            </a:r>
          </a:p>
          <a:p>
            <a:r>
              <a:rPr lang="ru-RU" dirty="0" smtClean="0"/>
              <a:t> Транспортные средства, которые используются для перевозки пассажиров, должны соответствовать требованиям безопасности, охраны труда и экологии, государственным стандартам, иметь соответствующую лицензионную карточку, находиться в надлежащем техническом и санитарном состоянии и быть укомплектованными в соответствии с требованиями Правил дорожного движения.</a:t>
            </a: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Безопасная перевозка пассажиров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в первую очередь, зависит от водителя. Поэтому водитель, прежде чем начать движение с пассажирами, должен убедиться в том, что пассажиры заняли предназначенные для них места и что выполнены другие условия, обеспечивающие безопасность движения. 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92696"/>
            <a:ext cx="8686800" cy="5716016"/>
          </a:xfrm>
        </p:spPr>
        <p:txBody>
          <a:bodyPr>
            <a:normAutofit fontScale="77500" lnSpcReduction="20000"/>
          </a:bodyPr>
          <a:lstStyle/>
          <a:p>
            <a:pPr marL="0" indent="179388">
              <a:buNone/>
            </a:pPr>
            <a:r>
              <a:rPr lang="ru-RU" dirty="0" smtClean="0"/>
              <a:t>Водителям маршрутных транспортных средств запрещается во время перевозки пассажиров разговаривать с ними, есть, пить, курить, а также перевозить пассажиров и груз в кабине, если она отделена от салона. </a:t>
            </a:r>
          </a:p>
          <a:p>
            <a:pPr marL="0" indent="179388">
              <a:buNone/>
            </a:pPr>
            <a:r>
              <a:rPr lang="ru-RU" dirty="0" smtClean="0"/>
              <a:t>Согласно единообразным предписаниям, касающимся конструкции маломестных транспортных средств общего пользования, отделение водителя — это пространство, в котором располагается рулевое колесо, органы управления, приборы и другое оборудование и устройства, необходимые для управления автобусом и предназначенные исключительно для водителя. </a:t>
            </a:r>
          </a:p>
          <a:p>
            <a:pPr marL="0" indent="179388">
              <a:buNone/>
            </a:pPr>
            <a:r>
              <a:rPr lang="ru-RU" dirty="0" smtClean="0"/>
              <a:t>Данное требование имеет целью обеспечить нормальный режим и условия работы водителя при перевозке пассажиров по маршруту. Оно является также непременным условием для обеспечения безопасности дорожного движения. 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92696"/>
            <a:ext cx="8686800" cy="4968552"/>
          </a:xfrm>
        </p:spPr>
        <p:txBody>
          <a:bodyPr>
            <a:normAutofit fontScale="77500" lnSpcReduction="20000"/>
          </a:bodyPr>
          <a:lstStyle/>
          <a:p>
            <a:pPr marL="0" indent="179388">
              <a:buNone/>
            </a:pPr>
            <a:r>
              <a:rPr lang="ru-RU" dirty="0" smtClean="0"/>
              <a:t>Во время перевозки в автобусе, микроавтобусе организованной группы детей должно быть не менее одного взрослого сопровождающего. При этом спереди и сзади обязательно устанавливается опознавательный знак «Дети». </a:t>
            </a:r>
          </a:p>
          <a:p>
            <a:pPr marL="0" indent="179388">
              <a:buNone/>
            </a:pPr>
            <a:r>
              <a:rPr lang="ru-RU" dirty="0" smtClean="0"/>
              <a:t>Перевозке организованных групп детей уделяется особое внимание. Прежде всего, это связано с возрастом данной категории пассажиров, которые располагаются на сидениях не так устойчиво, как взрослые, и поэтому при резких маневрах они могут получить травмы из-за потери равновесия. Именно для обеспечения безопасности таких пассажиров необходимы взрослые сопровождающие, которые могли бы контролировать их положение и поведение в автобусе, так как водитель во время движения, выполняя основную функцию по управлению транспортным средством, это сделать не в состоянии.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86800" cy="4525963"/>
          </a:xfrm>
        </p:spPr>
        <p:txBody>
          <a:bodyPr>
            <a:normAutofit fontScale="77500" lnSpcReduction="20000"/>
          </a:bodyPr>
          <a:lstStyle/>
          <a:p>
            <a:pPr marL="0" indent="179388">
              <a:buNone/>
            </a:pPr>
            <a:r>
              <a:rPr lang="ru-RU" dirty="0" smtClean="0"/>
              <a:t>Водителю запрещается начинать движение до полного закрытия дверей и открывать их до остановки транспортного средства. </a:t>
            </a:r>
          </a:p>
          <a:p>
            <a:pPr marL="0" indent="179388">
              <a:buNone/>
            </a:pPr>
            <a:r>
              <a:rPr lang="ru-RU" dirty="0" smtClean="0"/>
              <a:t>Во избежание выпадения пассажиров из открытых дверей транспортного средства водителю категорически запрещается начинать движение до полного закрытия дверей и открывать их до остановки транспортного средства. Кроме того, водителям междугородних и туристических автобусов предписано перед началом поездки инструктировать пассажиров о пользовании аварийными выходами. </a:t>
            </a:r>
          </a:p>
          <a:p>
            <a:pPr marL="0" indent="179388">
              <a:buNone/>
            </a:pPr>
            <a:r>
              <a:rPr lang="ru-RU" dirty="0" smtClean="0"/>
              <a:t>Транспортные средства должны содержаться в технически исправном состоянии.</a:t>
            </a: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E9571E8-D843-411A-AD5A-D67E0050B903}"/>
</file>

<file path=customXml/itemProps2.xml><?xml version="1.0" encoding="utf-8"?>
<ds:datastoreItem xmlns:ds="http://schemas.openxmlformats.org/officeDocument/2006/customXml" ds:itemID="{B1D0513E-6229-49C0-B287-491FC05AA62C}"/>
</file>

<file path=customXml/itemProps3.xml><?xml version="1.0" encoding="utf-8"?>
<ds:datastoreItem xmlns:ds="http://schemas.openxmlformats.org/officeDocument/2006/customXml" ds:itemID="{C9E030D6-86F8-4A79-B3A8-0670356BBA4F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</TotalTime>
  <Words>1530</Words>
  <Application>Microsoft Office PowerPoint</Application>
  <PresentationFormat>Экран (4:3)</PresentationFormat>
  <Paragraphs>71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Трек</vt:lpstr>
      <vt:lpstr>Обеспечение безопасности услуг при пассажирских перевозках.</vt:lpstr>
      <vt:lpstr>Содержание:</vt:lpstr>
      <vt:lpstr>Перевозка пассажиров в транспортном средстве. </vt:lpstr>
      <vt:lpstr>Транспортная безопасность – это</vt:lpstr>
      <vt:lpstr>Предусматриваются такие положения: </vt:lpstr>
      <vt:lpstr>Безопасная перевозка пассажиров</vt:lpstr>
      <vt:lpstr>Слайд 7</vt:lpstr>
      <vt:lpstr>Слайд 8</vt:lpstr>
      <vt:lpstr>Слайд 9</vt:lpstr>
      <vt:lpstr>Важным фактором,</vt:lpstr>
      <vt:lpstr>Перевозка специальных категорий пассажиров через авиакомпанию “Белавиа”. </vt:lpstr>
      <vt:lpstr>Авиакомпания "Белавиа" осуществляет перевозку специальных категорий пассажиров, к которым относятся:</vt:lpstr>
      <vt:lpstr>Несопровождаемые дети:</vt:lpstr>
      <vt:lpstr>Беременные женщины:</vt:lpstr>
      <vt:lpstr>Перевозка тяжелобольных пассажиров и людей с ограниченными физическими возможностями:</vt:lpstr>
      <vt:lpstr>Слепые/глухие пассажиры:</vt:lpstr>
      <vt:lpstr>Обеспечение безопасности железнодорожных перевозках.</vt:lpstr>
      <vt:lpstr>Железная дорога - это </vt:lpstr>
      <vt:lpstr>Слайд 19</vt:lpstr>
      <vt:lpstr>Пригородные поезда </vt:lpstr>
      <vt:lpstr>Местные поезда </vt:lpstr>
      <vt:lpstr>Дальние поезда </vt:lpstr>
      <vt:lpstr>При авариях, связанных со столкновениями и экстренными торможениями, большинство травм люди получают в результате падений с полок. Чтобы избежать их или хотя бы смягчить удар, надо: </vt:lpstr>
      <vt:lpstr>Слайд 24</vt:lpstr>
      <vt:lpstr>Слайд 25</vt:lpstr>
      <vt:lpstr>Слайд 26</vt:lpstr>
      <vt:lpstr>Слайд 27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Обеспечение безопасности услуг при пассажирских перевозках.</dc:title>
  <dc:creator>Натася</dc:creator>
  <cp:lastModifiedBy>lenovo</cp:lastModifiedBy>
  <cp:revision>15</cp:revision>
  <dcterms:created xsi:type="dcterms:W3CDTF">2014-10-14T07:47:22Z</dcterms:created>
  <dcterms:modified xsi:type="dcterms:W3CDTF">2014-11-18T14:16:32Z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