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11C7D3F-E400-4CF9-A89B-B4E52B14AA8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B29C01A-8F6A-4355-AF47-F08B4127E22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безопасности и порядок действий граждан при пожарах в зданиях.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437112"/>
            <a:ext cx="2664296" cy="170574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Новиков Кирилл,ПО-22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ГГУ им. Ф. Скорины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638132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Гомель,2014.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179296" cy="1154097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4" y="188640"/>
            <a:ext cx="8739815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825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107288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Меры безопасности при нахождении в </a:t>
            </a:r>
            <a:r>
              <a:rPr lang="ru-RU" dirty="0" smtClean="0"/>
              <a:t>задымленных </a:t>
            </a:r>
            <a:r>
              <a:rPr lang="ru-RU" dirty="0"/>
              <a:t>помещениях.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32071"/>
            <a:ext cx="8856984" cy="3539527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	Большинство </a:t>
            </a:r>
            <a:r>
              <a:rPr lang="ru-RU" dirty="0"/>
              <a:t>людей погибает не в огне, а задохнувшись угарным дымом. При пожаре сразу же приготовьте намоченную тряпку (множество людей спасли себе жизнь тем, что воспользовались собственной мочой), через которую, возможно, придётся дышать. В задымлённом помещении передвигайтесь как можно ниже к полу – дым всегда стремится наверх.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7776864" cy="295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1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2" cy="628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5429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336704" cy="474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5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03528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Основные причины возникновения пожаров на объектах производственного и гражданского назначения.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608511"/>
          </a:xfrm>
        </p:spPr>
        <p:txBody>
          <a:bodyPr>
            <a:normAutofit fontScale="92500" lnSpcReduction="10000"/>
          </a:bodyPr>
          <a:lstStyle/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Несоблюдение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 установки и эксплуатации производственного оборудования и электрических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запрещенных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местах.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Сжигание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мусора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территории.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керосиновых ламп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свечей.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эксплуатация или неисправность газового оборудования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печей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нерегулярная чистка дымоходов печей и неправильное удаление золы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хранение самовозгорающихся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веществ.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Возгорание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зданий и сооружений от грозового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разряда.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Бесконтрольная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вытяжных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установок.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Самовозгорание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веществ и материалов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02920" indent="-457200" fontAlgn="base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 пожарной безопасности и первичных способов ликвидации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пожаров.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9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618040" cy="2006117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Условия, способствующие возникновению пожаров в жилищном фонде.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497" y="2636912"/>
            <a:ext cx="5313784" cy="360044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Неисправные электроприборы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электропроводка.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Открытый огонь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свечи.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Курение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Неаккуратное обращение с кухонной техникой.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Хранение горючих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легко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воспламеняющихся веществ.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Случайный или умышленный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поджог.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780928"/>
            <a:ext cx="2740929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11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964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Опасные факторы пожара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488832" cy="5112568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ОПАСНЫЕ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ФАКТОРЫ ПОЖАРА (ОФП) </a:t>
            </a:r>
            <a:r>
              <a:rPr lang="ru-RU" dirty="0"/>
              <a:t>— факторы </a:t>
            </a:r>
            <a:r>
              <a:rPr lang="ru-RU" dirty="0" smtClean="0"/>
              <a:t>пожара, </a:t>
            </a:r>
            <a:r>
              <a:rPr lang="ru-RU" dirty="0"/>
              <a:t>воздействие которых приводит к </a:t>
            </a:r>
            <a:r>
              <a:rPr lang="ru-RU" dirty="0" smtClean="0"/>
              <a:t>травме, отравлению</a:t>
            </a:r>
            <a:r>
              <a:rPr lang="ru-RU" dirty="0"/>
              <a:t> или гибели человека, а также к материальному </a:t>
            </a:r>
            <a:r>
              <a:rPr lang="ru-RU" dirty="0" smtClean="0"/>
              <a:t>ущербу..</a:t>
            </a:r>
          </a:p>
          <a:p>
            <a:pPr marL="320040" lvl="1" indent="0">
              <a:buNone/>
            </a:pPr>
            <a:r>
              <a:rPr lang="ru-RU" i="1" dirty="0"/>
              <a:t>	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ОФП: </a:t>
            </a:r>
            <a:r>
              <a:rPr lang="ru-RU" dirty="0"/>
              <a:t>повышенная температура, задымление, изменение </a:t>
            </a:r>
            <a:r>
              <a:rPr lang="ru-RU" dirty="0" smtClean="0"/>
              <a:t> состава </a:t>
            </a:r>
            <a:r>
              <a:rPr lang="ru-RU" dirty="0"/>
              <a:t>газовой среды, </a:t>
            </a:r>
            <a:r>
              <a:rPr lang="ru-RU" dirty="0" smtClean="0"/>
              <a:t>пламя, </a:t>
            </a:r>
            <a:r>
              <a:rPr lang="ru-RU" dirty="0"/>
              <a:t>искры, токсичные </a:t>
            </a:r>
            <a:r>
              <a:rPr lang="ru-RU" dirty="0" smtClean="0"/>
              <a:t>продукты горения</a:t>
            </a:r>
            <a:r>
              <a:rPr lang="ru-RU" dirty="0"/>
              <a:t> и термического разложения, пониженная концентрация кислорода. Величины параметров ОФП принято рассматривать прежде всего с точки зрения их вреда для </a:t>
            </a:r>
            <a:r>
              <a:rPr lang="ru-RU" dirty="0" smtClean="0"/>
              <a:t>здоровья</a:t>
            </a:r>
            <a:r>
              <a:rPr lang="ru-RU" dirty="0"/>
              <a:t> и опасности для жизни человека при </a:t>
            </a:r>
            <a:r>
              <a:rPr lang="ru-RU" dirty="0" smtClean="0"/>
              <a:t>пожаре.</a:t>
            </a:r>
            <a:endParaRPr lang="ru-RU" dirty="0"/>
          </a:p>
          <a:p>
            <a:pPr marL="45720" indent="0">
              <a:buNone/>
            </a:pPr>
            <a:r>
              <a:rPr lang="en-US" i="1" dirty="0" smtClean="0"/>
              <a:t>	</a:t>
            </a:r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</a:t>
            </a:r>
            <a:r>
              <a:rPr lang="ru-RU" sz="1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вторичным 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проявлениям ОФП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относятся</a:t>
            </a:r>
            <a:r>
              <a:rPr lang="ru-RU" sz="1800" dirty="0" smtClean="0"/>
              <a:t>:</a:t>
            </a:r>
            <a:r>
              <a:rPr lang="en-US" sz="1800" dirty="0" smtClean="0"/>
              <a:t> </a:t>
            </a:r>
            <a:r>
              <a:rPr lang="ru-RU" sz="1800" dirty="0" smtClean="0"/>
              <a:t>осколки</a:t>
            </a:r>
            <a:r>
              <a:rPr lang="ru-RU" sz="1800" dirty="0"/>
              <a:t>, части разрушившихся аппаратов, агрегатов, установок, </a:t>
            </a:r>
            <a:r>
              <a:rPr lang="ru-RU" sz="1800" dirty="0" smtClean="0"/>
              <a:t>конструкций;</a:t>
            </a:r>
            <a:r>
              <a:rPr lang="en-US" sz="1800" dirty="0" smtClean="0"/>
              <a:t> </a:t>
            </a:r>
            <a:r>
              <a:rPr lang="ru-RU" sz="1800" dirty="0" smtClean="0"/>
              <a:t>радиоактивные </a:t>
            </a:r>
            <a:r>
              <a:rPr lang="ru-RU" sz="1800" dirty="0"/>
              <a:t>и токсичные вещества и материалы, выпавшие из разрушенных аппаратов, </a:t>
            </a:r>
            <a:r>
              <a:rPr lang="ru-RU" sz="1800" dirty="0" smtClean="0"/>
              <a:t>оборудования;</a:t>
            </a:r>
            <a:r>
              <a:rPr lang="en-US" sz="1800" dirty="0" smtClean="0"/>
              <a:t> </a:t>
            </a:r>
            <a:r>
              <a:rPr lang="ru-RU" sz="1800" dirty="0" smtClean="0"/>
              <a:t>электрический </a:t>
            </a:r>
            <a:r>
              <a:rPr lang="ru-RU" sz="1800" dirty="0"/>
              <a:t>ток, возникший в результате выноса напряжения на токопроводящие части конструкций и </a:t>
            </a:r>
            <a:r>
              <a:rPr lang="ru-RU" sz="1800" dirty="0" smtClean="0"/>
              <a:t>агрегатов;</a:t>
            </a:r>
            <a:r>
              <a:rPr lang="en-US" sz="1800" dirty="0" smtClean="0"/>
              <a:t> </a:t>
            </a:r>
            <a:r>
              <a:rPr lang="ru-RU" sz="1800" dirty="0" smtClean="0"/>
              <a:t>опасные </a:t>
            </a:r>
            <a:r>
              <a:rPr lang="ru-RU" sz="1800" dirty="0"/>
              <a:t>факторы </a:t>
            </a:r>
            <a:r>
              <a:rPr lang="ru-RU" sz="1800" dirty="0" smtClean="0"/>
              <a:t>взрыва, </a:t>
            </a:r>
            <a:r>
              <a:rPr lang="ru-RU" sz="1800" dirty="0"/>
              <a:t>произошедшего во время пожара.</a:t>
            </a:r>
          </a:p>
        </p:txBody>
      </p:sp>
    </p:spTree>
    <p:extLst>
      <p:ext uri="{BB962C8B-B14F-4D97-AF65-F5344CB8AC3E}">
        <p14:creationId xmlns:p14="http://schemas.microsoft.com/office/powerpoint/2010/main" val="39172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Токсичные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продукты горения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+mj-lt"/>
                <a:cs typeface="Times New Roman" pitchFamily="18" charset="0"/>
              </a:rPr>
              <a:t>При </a:t>
            </a:r>
            <a:r>
              <a:rPr lang="ru-RU" sz="1800" dirty="0">
                <a:latin typeface="+mj-lt"/>
                <a:cs typeface="Times New Roman" pitchFamily="18" charset="0"/>
              </a:rPr>
              <a:t>пожарах в современных зданиях с применением полимерных и синтетических материалов на человека могут воздействовать токсичные продукты горения. В продуктах горения нередко содержится 50-100 видов химических соединений, оказывающих токсическое воздействие - так  при горение линолеума выделяется сероводород и сернистый газ, при горении мягкой мебели, в которой использован </a:t>
            </a:r>
            <a:r>
              <a:rPr lang="ru-RU" sz="1800" dirty="0" err="1">
                <a:latin typeface="+mj-lt"/>
                <a:cs typeface="Times New Roman" pitchFamily="18" charset="0"/>
              </a:rPr>
              <a:t>пенополиуретан</a:t>
            </a:r>
            <a:r>
              <a:rPr lang="ru-RU" sz="1800" dirty="0">
                <a:latin typeface="+mj-lt"/>
                <a:cs typeface="Times New Roman" pitchFamily="18" charset="0"/>
              </a:rPr>
              <a:t>, выделяется цианид водорода и </a:t>
            </a:r>
            <a:r>
              <a:rPr lang="ru-RU" sz="1800" dirty="0" err="1">
                <a:latin typeface="+mj-lt"/>
                <a:cs typeface="Times New Roman" pitchFamily="18" charset="0"/>
              </a:rPr>
              <a:t>толуилендиизоцианат</a:t>
            </a:r>
            <a:r>
              <a:rPr lang="ru-RU" sz="1800" dirty="0">
                <a:latin typeface="+mj-lt"/>
                <a:cs typeface="Times New Roman" pitchFamily="18" charset="0"/>
              </a:rPr>
              <a:t>, при горении винипласта – хлорид водорода и оксид углерода, при горении капроновых тканей – цианид водорода. Но основной причиной гибели людей при пожарах является отравление оксидом углерода (угарным газом -СО). Отравление угарным газом  составляет 18-25% случаев интоксикации со смертельным исходом.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25144"/>
            <a:ext cx="8424936" cy="1962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49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050088" cy="144015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действий руководителей, должностных лиц, работников и граждан при возникновении пожара в производственных и гражданских зданиях.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892480" cy="468052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3400" dirty="0"/>
              <a:t>Доложить о ЧС: непосредственному руководителю, дежурному диспетчеру, вахтеру на входной пост.</a:t>
            </a:r>
          </a:p>
          <a:p>
            <a:pPr lvl="0"/>
            <a:r>
              <a:rPr lang="ru-RU" sz="3400" dirty="0"/>
              <a:t>Оповестить сотрудников – соседей, арендаторов о ЧС.</a:t>
            </a:r>
          </a:p>
          <a:p>
            <a:pPr lvl="0"/>
            <a:r>
              <a:rPr lang="ru-RU" sz="3400" dirty="0"/>
              <a:t>Приступить к ликвидации ЧС подручными средствами, не переоценивая своих возможностей.</a:t>
            </a:r>
          </a:p>
          <a:p>
            <a:pPr lvl="0"/>
            <a:r>
              <a:rPr lang="ru-RU" sz="3400" dirty="0"/>
              <a:t>По команде диспетчера, непосредственного руководителя </a:t>
            </a:r>
            <a:r>
              <a:rPr lang="ru-RU" sz="3400" b="1" dirty="0"/>
              <a:t>безаварийно </a:t>
            </a:r>
            <a:r>
              <a:rPr lang="ru-RU" sz="3400" dirty="0"/>
              <a:t>остановить производство.</a:t>
            </a:r>
          </a:p>
          <a:p>
            <a:pPr lvl="0"/>
            <a:r>
              <a:rPr lang="ru-RU" sz="3400" dirty="0"/>
              <a:t>При ухудшении обстановки эвакуироваться из зоны ЧС.</a:t>
            </a:r>
          </a:p>
          <a:p>
            <a:r>
              <a:rPr lang="ru-RU" sz="3400" b="1" dirty="0"/>
              <a:t>Примечание:</a:t>
            </a:r>
            <a:r>
              <a:rPr lang="ru-RU" sz="3400" dirty="0"/>
              <a:t> эвакуацию произвести по соответствующему сигналу или распоряжению непосредственного начальника.</a:t>
            </a:r>
          </a:p>
          <a:p>
            <a:r>
              <a:rPr lang="ru-RU" sz="3400" dirty="0"/>
              <a:t>	Без команды эвакуация производится:</a:t>
            </a:r>
          </a:p>
          <a:p>
            <a:r>
              <a:rPr lang="ru-RU" sz="3400" dirty="0"/>
              <a:t>	а) при отсутствии связи;</a:t>
            </a:r>
          </a:p>
          <a:p>
            <a:r>
              <a:rPr lang="ru-RU" sz="3400" dirty="0"/>
              <a:t>	б) при полученных травмах или их угрозе;</a:t>
            </a:r>
          </a:p>
          <a:p>
            <a:r>
              <a:rPr lang="ru-RU" sz="3400" dirty="0"/>
              <a:t>	в) при задымлении, угрозе пожара, взрыва;</a:t>
            </a:r>
            <a:endParaRPr lang="ru-RU" sz="3800" dirty="0"/>
          </a:p>
          <a:p>
            <a:r>
              <a:rPr lang="ru-RU" sz="3400" dirty="0"/>
              <a:t>	г) при сопровождении посетителей (посторонних лиц).</a:t>
            </a:r>
          </a:p>
          <a:p>
            <a:pPr lvl="0"/>
            <a:r>
              <a:rPr lang="ru-RU" sz="3400" dirty="0"/>
              <a:t>После эвакуации собраться вместе по подразделениям (отделом) и произвести перекличку. Установить кто остался в помещении и доложить об этом старшему руководителю.</a:t>
            </a:r>
          </a:p>
          <a:p>
            <a:pPr lvl="0"/>
            <a:r>
              <a:rPr lang="ru-RU" sz="3400" dirty="0"/>
              <a:t>Оказать первую медицинскую само- и взаимопомощь.</a:t>
            </a:r>
          </a:p>
          <a:p>
            <a:pPr lvl="0"/>
            <a:r>
              <a:rPr lang="ru-RU" sz="3400" dirty="0"/>
              <a:t>Оказывать содействие службам реагирования на ЧС.</a:t>
            </a:r>
          </a:p>
          <a:p>
            <a:pPr lvl="0"/>
            <a:r>
              <a:rPr lang="ru-RU" sz="3400" dirty="0"/>
              <a:t>Сотрудничать с органами дознания и следствия.</a:t>
            </a:r>
          </a:p>
          <a:p>
            <a:r>
              <a:rPr lang="ru-RU" sz="23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9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Особенности поведения при пожаре в многоэтажных зданиях, в том числе зданиях повышенной этажности.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8245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зависимости от условий движения людей в зданиях, процесс движения людей можно подразделять на два типа: нормальное и </a:t>
            </a:r>
            <a:r>
              <a:rPr lang="ru-RU" dirty="0" smtClean="0"/>
              <a:t>вынужденное</a:t>
            </a:r>
            <a:r>
              <a:rPr lang="en-US" dirty="0" smtClean="0"/>
              <a:t>.</a:t>
            </a:r>
            <a:r>
              <a:rPr lang="ru-RU" dirty="0"/>
              <a:t> К характерным особенностям вынужденного движения людей относятся  одновременность  движения людей  в сторону выходов</a:t>
            </a:r>
            <a:r>
              <a:rPr lang="ru-RU" dirty="0" smtClean="0"/>
              <a:t>.</a:t>
            </a:r>
            <a:r>
              <a:rPr lang="ru-RU" dirty="0"/>
              <a:t> Особо опасным случаем вынужденного движения людей является движение людей при возникновении </a:t>
            </a:r>
            <a:r>
              <a:rPr lang="ru-RU" dirty="0" smtClean="0"/>
              <a:t>паники</a:t>
            </a:r>
            <a:r>
              <a:rPr lang="en-US" dirty="0" smtClean="0"/>
              <a:t>.</a:t>
            </a:r>
            <a:r>
              <a:rPr lang="ru-RU" dirty="0"/>
              <a:t> </a:t>
            </a:r>
            <a:r>
              <a:rPr lang="ru-RU" dirty="0" smtClean="0"/>
              <a:t>Эвакуацией следует </a:t>
            </a:r>
            <a:r>
              <a:rPr lang="ru-RU" dirty="0"/>
              <a:t>считать несамостоятельное перемещение людей, относящихся к маломобильным группам населения, осуществляемое обслуживающим персоналом.</a:t>
            </a:r>
          </a:p>
          <a:p>
            <a:r>
              <a:rPr lang="ru-RU" dirty="0"/>
              <a:t>Безопасность эвакуации людей из зданий и сооружений при ЧС достигается путем обеспечения ее своевременности и беспрепятственности с помощью комплекса специальных мероприятий: объемно-планировочных, эргономических, конструктивных, инженерно-технических и </a:t>
            </a:r>
            <a:r>
              <a:rPr lang="ru-RU" dirty="0" smtClean="0"/>
              <a:t>организационных.</a:t>
            </a:r>
            <a:endParaRPr lang="ru-RU" dirty="0"/>
          </a:p>
          <a:p>
            <a:r>
              <a:rPr lang="ru-RU" dirty="0"/>
              <a:t>В пределах помещения эвакуационные пути должны обеспечивать безопасную эвакуацию людей из данного помещения без учета применяемых в нем средств пожаротушения и </a:t>
            </a:r>
            <a:r>
              <a:rPr lang="ru-RU" dirty="0" err="1"/>
              <a:t>противодымной</a:t>
            </a:r>
            <a:r>
              <a:rPr lang="ru-RU" dirty="0"/>
              <a:t> защиты.</a:t>
            </a:r>
          </a:p>
          <a:p>
            <a:r>
              <a:rPr lang="ru-RU" dirty="0"/>
              <a:t>За пределами помещений необходимо предусматривать защиту путей эвакуации из условия безопасной эвакуации людей с учетом функциональной пожарной опасности помещений, выходящих на эвакуационный путь, класса конструктивной пожарной опасности здания, численности эвакуируемых, степени огнестойкости здания с учетом других мероприятий по защите путей эвакуации.</a:t>
            </a:r>
          </a:p>
          <a:p>
            <a:pPr marL="45720" indent="0">
              <a:buNone/>
            </a:pPr>
            <a:endParaRPr lang="ru-RU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4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Первичные средства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по­жаротушения.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71" y="3861048"/>
            <a:ext cx="8551401" cy="2862054"/>
          </a:xfrm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Огнетушащие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вещества: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err="1" smtClean="0"/>
              <a:t>Вода,песок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земля.</a:t>
            </a:r>
            <a:endParaRPr lang="ru-RU" dirty="0"/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Огнетушащие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материалы: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/>
              <a:t>Кошма, металлические </a:t>
            </a:r>
            <a:r>
              <a:rPr lang="ru-RU" dirty="0" err="1"/>
              <a:t>мелкоячеечные</a:t>
            </a:r>
            <a:r>
              <a:rPr lang="ru-RU" dirty="0"/>
              <a:t> сетки, асбестовые </a:t>
            </a:r>
            <a:r>
              <a:rPr lang="ru-RU" dirty="0" smtClean="0"/>
              <a:t>полотна.</a:t>
            </a:r>
            <a:endParaRPr lang="ru-RU" dirty="0"/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Пожарный ручной инструмент и пожарный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инвентарь: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Ломы</a:t>
            </a:r>
            <a:r>
              <a:rPr lang="ru-RU" dirty="0"/>
              <a:t>, лопаты, багры, крюки, топоры и </a:t>
            </a:r>
            <a:r>
              <a:rPr lang="ru-RU" dirty="0" smtClean="0"/>
              <a:t>пр.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Пожарное оборудование: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Огнетушитель.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98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Назначение технических средств противопожарной </a:t>
            </a:r>
            <a:r>
              <a:rPr lang="ru-RU" dirty="0" smtClean="0"/>
              <a:t>защиты.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484784"/>
            <a:ext cx="9001000" cy="537321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Пожарная сигнализация и пожаротушение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/>
              <a:t>Целью этих средства является обнаружение и тушение очага возгорания. </a:t>
            </a:r>
            <a:endParaRPr lang="ru-RU" dirty="0"/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Система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оповещения и управления эвакуацией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/>
              <a:t>При возникновении пожара, своевременное оповещение людей о возможной угрозе. А также эвакуация людей, используя световые, звуковые или комбинированные указатели.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Системы передачи извещений.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/>
              <a:t>Такая система передаёт и принимает извещения на пульт центрального наблюдения о возникновении чрезвычайной ситуации.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Противопожарное водоснабжение.</a:t>
            </a:r>
            <a:r>
              <a:rPr lang="ru-RU" b="1" dirty="0"/>
              <a:t> </a:t>
            </a:r>
            <a:r>
              <a:rPr lang="ru-RU" dirty="0"/>
              <a:t>Одним из основных способов тушения пожара является вода. Главная задача такой системы – обеспечить подачу воды при возникновении пожара.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Огнезащита.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/>
              <a:t>Обработка материалов антипиренами или покраска огнеупорными красками.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Противопожарная преграда.</a:t>
            </a:r>
            <a:r>
              <a:rPr lang="ru-RU" b="1" dirty="0"/>
              <a:t> </a:t>
            </a:r>
            <a:r>
              <a:rPr lang="ru-RU" dirty="0"/>
              <a:t>Цель таких перегородок – предотвратить распространение огня на соседние отсеки и помещения.</a:t>
            </a:r>
          </a:p>
          <a:p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Противодымная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защита.</a:t>
            </a:r>
            <a:r>
              <a:rPr lang="ru-RU" b="1" dirty="0"/>
              <a:t> </a:t>
            </a:r>
            <a:r>
              <a:rPr lang="ru-RU" dirty="0"/>
              <a:t>Система направлена на предотвращение задымления эвакуационных путей.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Противопожарные клапаны </a:t>
            </a:r>
            <a:r>
              <a:rPr lang="ru-RU" b="1" dirty="0"/>
              <a:t>– </a:t>
            </a:r>
            <a:r>
              <a:rPr lang="ru-RU" dirty="0"/>
              <a:t>автоматическое перекрывание каналов, проёмов или трубопроводов, что препятствует распространению дыма и огня в случае пожара.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Пожарная техника и др.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dirty="0"/>
              <a:t>Все средства противопожарной защиты должны всегда быть в исправном состоянии и содержаться в постоянной готовности. Регулярное проведение технического обслуживания систем – гарантия того, что в нужный момент они вам не откажут.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609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F4DE44-9C60-4613-A78D-38FC316857B2}"/>
</file>

<file path=customXml/itemProps2.xml><?xml version="1.0" encoding="utf-8"?>
<ds:datastoreItem xmlns:ds="http://schemas.openxmlformats.org/officeDocument/2006/customXml" ds:itemID="{2543ECD9-EB54-4BD5-A044-461DCD5ED2A6}"/>
</file>

<file path=customXml/itemProps3.xml><?xml version="1.0" encoding="utf-8"?>
<ds:datastoreItem xmlns:ds="http://schemas.openxmlformats.org/officeDocument/2006/customXml" ds:itemID="{E8706656-5F64-4765-9718-E0A55225F7FC}"/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236</TotalTime>
  <Words>398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Перспектива</vt:lpstr>
      <vt:lpstr>Обеспечение безопасности и порядок действий граждан при пожарах в зданиях. </vt:lpstr>
      <vt:lpstr>Основные причины возникновения пожаров на объектах производственного и гражданского назначения.  </vt:lpstr>
      <vt:lpstr>Условия, способствующие возникновению пожаров в жилищном фонде.</vt:lpstr>
      <vt:lpstr>Опасные факторы пожара</vt:lpstr>
      <vt:lpstr>Токсичные продукты горения</vt:lpstr>
      <vt:lpstr>Порядок действий руководителей, должностных лиц, работников и граждан при возникновении пожара в производственных и гражданских зданиях.</vt:lpstr>
      <vt:lpstr>Особенности поведения при пожаре в многоэтажных зданиях, в том числе зданиях повышенной этажности.</vt:lpstr>
      <vt:lpstr>Первичные средства  по­жаротушения.</vt:lpstr>
      <vt:lpstr>Назначение технических средств противопожарной защиты.</vt:lpstr>
      <vt:lpstr>Презентация PowerPoint</vt:lpstr>
      <vt:lpstr>Меры безопасности при нахождении в задымленных помещениях.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безопасности и порядок действий граждан при пожарах в зданиях.</dc:title>
  <dc:creator>Seven</dc:creator>
  <cp:lastModifiedBy>Seven</cp:lastModifiedBy>
  <cp:revision>13</cp:revision>
  <dcterms:created xsi:type="dcterms:W3CDTF">2014-11-18T13:46:18Z</dcterms:created>
  <dcterms:modified xsi:type="dcterms:W3CDTF">2014-11-18T17:42:24Z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