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6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8" r:id="rId19"/>
    <p:sldId id="275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32" autoAdjust="0"/>
    <p:restoredTop sz="9467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F2805-F43A-496E-B28E-9CCADB25C357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24D25-57CC-40F1-BBA6-5F6F71E2C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826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B259480-6815-434D-B1DD-40C869B81C43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65D5521-0B04-49E4-A8FC-05D24D485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6324600" cy="182880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Законодательство Республики Беларусь в области охраны труда. Обеспечение защиты от опасных и вредных производственных </a:t>
            </a:r>
            <a:r>
              <a:rPr lang="ru-RU" dirty="0" smtClean="0"/>
              <a:t>факторов.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619494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Гомель,2017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ГГУ им. Ф. Скорины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2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0"/>
            <a:ext cx="8784975" cy="495029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исполнять </a:t>
            </a:r>
            <a:r>
              <a:rPr lang="ru-RU" dirty="0"/>
              <a:t>другие обязанности, предусмотренные законодательством об охране труда.</a:t>
            </a:r>
          </a:p>
          <a:p>
            <a:r>
              <a:rPr lang="ru-RU" dirty="0" smtClean="0"/>
              <a:t>выполнять </a:t>
            </a:r>
            <a:r>
              <a:rPr lang="ru-RU" dirty="0"/>
              <a:t>нормы и обязательства по охране труда, предусмотренные коллективным договором, соглашением, трудовым договором, правилами внутреннего трудового распорядка, должностными обязанностями;</a:t>
            </a:r>
          </a:p>
          <a:p>
            <a:r>
              <a:rPr lang="ru-RU" dirty="0" smtClean="0"/>
              <a:t>в </a:t>
            </a:r>
            <a:r>
              <a:rPr lang="ru-RU" dirty="0"/>
              <a:t>случае отсутствия средств индивидуальной защиты немедленно уведомлять об этом непосредственного руководителя;</a:t>
            </a:r>
          </a:p>
          <a:p>
            <a:r>
              <a:rPr lang="ru-RU" dirty="0" smtClean="0"/>
              <a:t>оказывать </a:t>
            </a:r>
            <a:r>
              <a:rPr lang="ru-RU" dirty="0"/>
              <a:t>содействие и сотрудничать с нанимателем в деле обеспечения здоровых и безопасных условий труда, немедленно извещать своего непосредственного руководителя или иное должностное лицо нанимателя о неисправности оборудования, инструмента, приспособлений, транспортных средств, средств защиты, об ухудшении состояния своего здоровья. 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Обязанности работающего в области охраны труда.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2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	Порядок </a:t>
            </a:r>
            <a:r>
              <a:rPr lang="ru-RU" dirty="0"/>
              <a:t>принятия инструкций по охране труда для профессий и отдельных видов работ (услуг) установлен </a:t>
            </a:r>
            <a:r>
              <a:rPr lang="ru-RU" b="1" dirty="0"/>
              <a:t>постановлением Министерства труда и социальной защиты Республики Беларусь от 28 ноября 2008 г. №176 «Об утверждении Инструкции о порядке принятия локальных нормативных правовых актов по охране труда для профессий и отдельных видов работ (услуг)».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	Работодателем </a:t>
            </a:r>
            <a:r>
              <a:rPr lang="ru-RU" dirty="0"/>
              <a:t>должны быть разработаны и приняты инструкции по охране труда для профессий и отдельных видов работ (услуг), выполняемых в организации работниками различных профессий и должностей (например, погрузочно-разгрузочные работы, работы с электроинструментом и тому подобные), а также для работ, выполнение которых связано с повышенной опасностью (например, работы на высоте, работы в резервуарах, колодцах и других емкостных сооружениях и тому подобные).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Инструкции по охране труда. </a:t>
            </a:r>
          </a:p>
        </p:txBody>
      </p:sp>
    </p:spTree>
    <p:extLst>
      <p:ext uri="{BB962C8B-B14F-4D97-AF65-F5344CB8AC3E}">
        <p14:creationId xmlns:p14="http://schemas.microsoft.com/office/powerpoint/2010/main" xmlns="" val="7747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ru-RU" dirty="0" smtClean="0"/>
              <a:t>	Согласно </a:t>
            </a:r>
            <a:r>
              <a:rPr lang="ru-RU" dirty="0"/>
              <a:t>статье 465 Трудового кодекса Республики Беларусь юридические и физические лица, виновные в нарушении законодательства о труде, несут дисциплинарную, административную, уголовную и иную ответственность в соответствии с законодательством.</a:t>
            </a:r>
          </a:p>
          <a:p>
            <a:pPr marL="45720" indent="0" algn="just">
              <a:buNone/>
            </a:pPr>
            <a:r>
              <a:rPr lang="ru-RU" dirty="0" smtClean="0"/>
              <a:t>	Основанием </a:t>
            </a:r>
            <a:r>
              <a:rPr lang="ru-RU" dirty="0"/>
              <a:t>возникновения юридической ответственности за нарушения законодательства о труде является совершение юридическим или физическим лицом противоправного, виновного деяния.</a:t>
            </a:r>
          </a:p>
          <a:p>
            <a:pPr marL="4572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соответствии со ст. 465 Трудового кодекса Республики Беларусь ответственность за нарушения законодательства о труде несут только лица, виновные в этом.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Ответственность за нарушение законода­тельства об охране труда.</a:t>
            </a:r>
          </a:p>
        </p:txBody>
      </p:sp>
    </p:spTree>
    <p:extLst>
      <p:ext uri="{BB962C8B-B14F-4D97-AF65-F5344CB8AC3E}">
        <p14:creationId xmlns:p14="http://schemas.microsoft.com/office/powerpoint/2010/main" xmlns="" val="36342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476672"/>
            <a:ext cx="7517209" cy="6013767"/>
          </a:xfrm>
        </p:spPr>
      </p:pic>
    </p:spTree>
    <p:extLst>
      <p:ext uri="{BB962C8B-B14F-4D97-AF65-F5344CB8AC3E}">
        <p14:creationId xmlns:p14="http://schemas.microsoft.com/office/powerpoint/2010/main" xmlns="" val="35817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719070"/>
            <a:ext cx="9036495" cy="51389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Опасный </a:t>
            </a:r>
            <a:r>
              <a:rPr lang="ru-RU" dirty="0"/>
              <a:t>производственный фактор - фактор среды и трудового процесса, который может быть причиной травмы, острого заболевания или внезапного резкого ухудшения здоровья, смерти. В зависимости от количественной характеристики и продолжительности действия опасными могут стать отдельные вредные производственные факторы. Вредный производственный фактор - фактор среды и трудового процесса, который может вызвать профессиональную патологию, временное или стойкое снижение работоспособности</a:t>
            </a:r>
            <a:r>
              <a:rPr lang="ru-RU" dirty="0" smtClean="0"/>
              <a:t>,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повысить частоту соматических и инфекционных заболеваний, привести к нарушению здоровья потомства. На предприятиях работающие могут подвергаться воздействию различных опасных и вредных производственных факторов, подразделяемых по ГОСТ 12.0.003-74 на следующие классы: физические, химические, биологические и психофизиологические.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Понятие об опасных и вредных производственных факторах</a:t>
            </a: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</a:t>
            </a:r>
            <a:b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их </a:t>
            </a: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классификация. 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818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719070"/>
            <a:ext cx="8609380" cy="502229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Физические опасные и вредные производственные факторы подразделяются на следующие: движущиеся машины и механизмы; подвижные части производственного оборудования; передвигающиеся </a:t>
            </a:r>
            <a:r>
              <a:rPr lang="ru-RU" dirty="0" smtClean="0"/>
              <a:t>изделия, заготовки</a:t>
            </a:r>
            <a:r>
              <a:rPr lang="ru-RU" dirty="0"/>
              <a:t>, материалы; разрушающиеся конструкции; обрушивающиеся горные </a:t>
            </a:r>
            <a:r>
              <a:rPr lang="ru-RU" dirty="0" smtClean="0"/>
              <a:t>породы, </a:t>
            </a:r>
            <a:r>
              <a:rPr lang="ru-RU" dirty="0"/>
              <a:t>повышенная запыленность и загазованность воздуха рабочей </a:t>
            </a:r>
            <a:r>
              <a:rPr lang="ru-RU" dirty="0" smtClean="0"/>
              <a:t>зоны и др.</a:t>
            </a:r>
          </a:p>
          <a:p>
            <a:r>
              <a:rPr lang="ru-RU" dirty="0"/>
              <a:t>Химические опасные и вредные производственные факторы подразделяются: по характеру воздействия на человека на: - токсические; - раздражающие; - сенсибилизирующие; - канцерогенные; - мутагенные; - влияющие на репродуктивную функцию; по пути проникновения в организм человека через: - органы дыхания; - желудочно-кишечный тракт; - кожные покровы и слизистые оболочки</a:t>
            </a:r>
            <a:r>
              <a:rPr lang="ru-RU" dirty="0" smtClean="0"/>
              <a:t>.</a:t>
            </a:r>
          </a:p>
          <a:p>
            <a:r>
              <a:rPr lang="ru-RU" dirty="0"/>
              <a:t>Биологические опасные и вредные производственные факторы включают следующие биологические </a:t>
            </a:r>
            <a:r>
              <a:rPr lang="ru-RU" dirty="0" smtClean="0"/>
              <a:t>объекты: патогенные </a:t>
            </a:r>
            <a:r>
              <a:rPr lang="ru-RU" dirty="0"/>
              <a:t>микроорганизмы (бактерии, вирусы, риккетсии, спирохеты, грибы, простейшие) и продукты их жизнедеятельности; - микроорганизмы (растения и животные). </a:t>
            </a:r>
          </a:p>
          <a:p>
            <a:r>
              <a:rPr lang="ru-RU" dirty="0"/>
              <a:t>Психофизиологические опасные и вредные производственные факторы по характеру действия подразделяются на следующие: - физические перегрузки; - нервно-физические перегрузки.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краткая характеристика</a:t>
            </a:r>
            <a:r>
              <a:rPr lang="ru-RU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опасных и вредных производственных 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факторов.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10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Биологические факторы – микроорганизмы-продуценты, живые клетки и споры, содержащиеся в лекарственных средствах, микроорганизмы (бактерии, грибы, риккетсии, вирусы), патогенные микроорганизмы, кровь, ткани и тканевые компоненты (человека и животных, условно здорового и инфицированного организма);</a:t>
            </a:r>
          </a:p>
          <a:p>
            <a:r>
              <a:rPr lang="ru-RU" dirty="0" smtClean="0"/>
              <a:t>Защита </a:t>
            </a:r>
            <a:r>
              <a:rPr lang="ru-RU" dirty="0"/>
              <a:t>временем – уменьшение вредного действия неблагоприятных производственных факторов и трудового процесса на работников за счет снижения времени их действия в соответствии с законодательством Республики Беларусь о труде; </a:t>
            </a:r>
          </a:p>
          <a:p>
            <a:r>
              <a:rPr lang="ru-RU" dirty="0"/>
              <a:t>К</a:t>
            </a:r>
            <a:r>
              <a:rPr lang="ru-RU" dirty="0" smtClean="0"/>
              <a:t>омбинированное </a:t>
            </a:r>
            <a:r>
              <a:rPr lang="ru-RU" dirty="0"/>
              <a:t>действие вредных веществ – одновременное или последовательное действие на организм человека вредных веществ, при одном и том же пути их поступления в организм человека;</a:t>
            </a:r>
          </a:p>
          <a:p>
            <a:r>
              <a:rPr lang="ru-RU" dirty="0"/>
              <a:t>К</a:t>
            </a:r>
            <a:r>
              <a:rPr lang="ru-RU" dirty="0" smtClean="0"/>
              <a:t>омплексное </a:t>
            </a:r>
            <a:r>
              <a:rPr lang="ru-RU" dirty="0"/>
              <a:t>действие вредных веществ – поступление одних и тех же вредных веществ в организм человека разными путями (через дыхательную систему, желудочно-кишечный тракт, кожные покровы, слизистые);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Классификация условий труда (по гигиеническим критерием).</a:t>
            </a:r>
          </a:p>
        </p:txBody>
      </p:sp>
    </p:spTree>
    <p:extLst>
      <p:ext uri="{BB962C8B-B14F-4D97-AF65-F5344CB8AC3E}">
        <p14:creationId xmlns:p14="http://schemas.microsoft.com/office/powerpoint/2010/main" xmlns="" val="418896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0"/>
            <a:ext cx="8856983" cy="513893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днонаправленное </a:t>
            </a:r>
            <a:r>
              <a:rPr lang="ru-RU" dirty="0"/>
              <a:t>действие – действие на организм человека комбинации веществ с одинаковой спецификой клинических проявлений (вещества аллергенного, канцерогенного, наркотического, раздражающего действия, опасные для репродуктивного здоровья, </a:t>
            </a:r>
            <a:r>
              <a:rPr lang="ru-RU" dirty="0" err="1"/>
              <a:t>фиброгенные</a:t>
            </a:r>
            <a:r>
              <a:rPr lang="ru-RU" dirty="0"/>
              <a:t> пыли), комбинации веществ, близких по химическому строению: </a:t>
            </a:r>
            <a:r>
              <a:rPr lang="ru-RU" dirty="0" err="1"/>
              <a:t>амино</a:t>
            </a:r>
            <a:r>
              <a:rPr lang="ru-RU" dirty="0"/>
              <a:t>- и </a:t>
            </a:r>
            <a:r>
              <a:rPr lang="ru-RU" dirty="0" err="1"/>
              <a:t>нитросоединения</a:t>
            </a:r>
            <a:r>
              <a:rPr lang="ru-RU" dirty="0"/>
              <a:t>; </a:t>
            </a:r>
            <a:r>
              <a:rPr lang="ru-RU" dirty="0" err="1"/>
              <a:t>аминосоединения</a:t>
            </a:r>
            <a:r>
              <a:rPr lang="ru-RU" dirty="0"/>
              <a:t> и окись углерода; </a:t>
            </a:r>
            <a:r>
              <a:rPr lang="ru-RU" dirty="0" err="1"/>
              <a:t>нитросоединения</a:t>
            </a:r>
            <a:r>
              <a:rPr lang="ru-RU" dirty="0"/>
              <a:t> и окись углерода; хлорированные углеводороды (предельные и непредельные); </a:t>
            </a:r>
            <a:r>
              <a:rPr lang="ru-RU" dirty="0" err="1"/>
              <a:t>бромированные</a:t>
            </a:r>
            <a:r>
              <a:rPr lang="ru-RU" dirty="0"/>
              <a:t> углеводороды (предельные и непредельные); различных спиртов; щелочей; ароматических углеводородов (например, толуол и бензол; толуол и ксилол и др.); оксиды азота и оксид углерода и другие;</a:t>
            </a:r>
          </a:p>
          <a:p>
            <a:r>
              <a:rPr lang="ru-RU" dirty="0"/>
              <a:t>П</a:t>
            </a:r>
            <a:r>
              <a:rPr lang="ru-RU" dirty="0" smtClean="0"/>
              <a:t>сихофизиологические </a:t>
            </a:r>
            <a:r>
              <a:rPr lang="ru-RU" dirty="0"/>
              <a:t>факторы – факторы, характеризующие тяжесть и напряженность трудового процесса;</a:t>
            </a:r>
          </a:p>
          <a:p>
            <a:r>
              <a:rPr lang="ru-RU" dirty="0"/>
              <a:t>Т</a:t>
            </a:r>
            <a:r>
              <a:rPr lang="ru-RU" dirty="0" smtClean="0"/>
              <a:t>яжесть </a:t>
            </a:r>
            <a:r>
              <a:rPr lang="ru-RU" dirty="0"/>
              <a:t>труда – фактор трудового процесса, отражающий преимущественную нагрузку на опорно-двигательный аппарат и функциональные системы организма человека (сердечно-сосудистую, дыхательную и другое), обеспечивающие его деятельность, который характеризуется физической динамической нагрузкой, поднимаемым и перемещаемым грузом, стереотипными рабочими движениями, статической нагрузкой, рабочей позой, наклоном корпуса, перемещениями в пространстве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Классификация условий труда (по гигиеническим критерием).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341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28800"/>
            <a:ext cx="9143999" cy="5229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Напряженность труда – фактор трудового процесса, отражающий нагрузку преимущественно на центральную нервную систему, органы чувств, эмоциональную сферу работника, который характеризуется такими показателями, как интеллектуальные, сенсорные, эмоциональные нагрузки, монотонность нагрузок, режим работы; химические факторы – химические вещества различного агрегатного состояния, способные вызвать какие-либо виды общего, местного или отдаленного неблагоприятного воздействия на организм человека, в том числе некоторые вещества биологической природы (антибиотики, витамины, гормоны, ферменты, белковые препараты), полученные химическим синтезом и (или) для контроля которых используются методы химического анализа;</a:t>
            </a:r>
          </a:p>
          <a:p>
            <a:r>
              <a:rPr lang="ru-RU" dirty="0" smtClean="0"/>
              <a:t>Лабораторный контроль факторов производственной среды – постоянный обеспечиваемый нанимателем контроль за фактическим состоянием на рабочих местах уровней химического, физического, биологического факторов производственной среды, тяжести и напряженности трудового процесса путем проведения лабораторных и инструментальных исследований, измерений, и хронометражных наблюдений, определение их соответствия гигиеническим нормативам, направленным на сохранение жизни и здоровья работников;</a:t>
            </a:r>
          </a:p>
          <a:p>
            <a:r>
              <a:rPr lang="ru-RU" dirty="0" smtClean="0"/>
              <a:t>Гигиеническая классификация условий труда основана на принципе дифференциации уровней отклонений производственных факторов от гигиенических нормативов  и отнесения условий труда к определенному классу.</a:t>
            </a:r>
          </a:p>
          <a:p>
            <a:r>
              <a:rPr lang="ru-RU" dirty="0" smtClean="0"/>
              <a:t>Работа в условиях превышения гигиенических нормативов должна осуществляться с использованием средств индивидуальной защиты.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Классификация условий труда (по гигиеническим критерием).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dirty="0" smtClean="0"/>
              <a:t>Принципы:</a:t>
            </a:r>
          </a:p>
          <a:p>
            <a:r>
              <a:rPr lang="ru-RU" sz="2400" dirty="0" smtClean="0"/>
              <a:t>Ориентирующие: активность оператора, замена оператора, классификация, системность, снижение опасности, ликвидация опасности.</a:t>
            </a:r>
          </a:p>
          <a:p>
            <a:r>
              <a:rPr lang="ru-RU" sz="2400" dirty="0" smtClean="0"/>
              <a:t>Организационные:</a:t>
            </a:r>
            <a:r>
              <a:rPr lang="ru-RU" sz="2400" dirty="0"/>
              <a:t> </a:t>
            </a:r>
            <a:r>
              <a:rPr lang="ru-RU" sz="2400" dirty="0" smtClean="0"/>
              <a:t>защита временем, </a:t>
            </a:r>
            <a:r>
              <a:rPr lang="ru-RU" sz="2400" dirty="0" err="1" smtClean="0"/>
              <a:t>подбока</a:t>
            </a:r>
            <a:r>
              <a:rPr lang="ru-RU" sz="2400" dirty="0" smtClean="0"/>
              <a:t> кадров, резервирование, эргономичность, последовательность.</a:t>
            </a:r>
            <a:r>
              <a:rPr lang="ru-RU" sz="2400" dirty="0"/>
              <a:t> </a:t>
            </a:r>
            <a:endParaRPr lang="ru-RU" sz="2400" dirty="0" smtClean="0"/>
          </a:p>
          <a:p>
            <a:r>
              <a:rPr lang="ru-RU" sz="2400" dirty="0" smtClean="0"/>
              <a:t>Технические:</a:t>
            </a:r>
            <a:r>
              <a:rPr lang="ru-RU" dirty="0"/>
              <a:t> </a:t>
            </a:r>
            <a:r>
              <a:rPr lang="ru-RU" dirty="0" smtClean="0"/>
              <a:t>блокировка, </a:t>
            </a:r>
            <a:r>
              <a:rPr lang="ru-RU" dirty="0" err="1" smtClean="0"/>
              <a:t>герметизация,компрессия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Управленческие: адекватность, обратная связь, стимулирование, ответственность.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Принципы, методы и средства </a:t>
            </a: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обеспечения 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безопасности работающих</a:t>
            </a: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89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Охрана труда</a:t>
            </a:r>
            <a:r>
              <a:rPr lang="ru-RU" dirty="0"/>
              <a:t> — система сохранения жизни и здоровья работников в процессе трудовой деятельности, включающая в себя правовые, социально-экономические, организационно-технические, санитарно-гигиенические, лечебно-профилактические, реабилитационные и иные </a:t>
            </a:r>
            <a:r>
              <a:rPr lang="ru-RU" dirty="0" smtClean="0"/>
              <a:t>мероприятия.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Определение понятия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«</a:t>
            </a: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охрана труда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»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3438302"/>
            <a:ext cx="2134741" cy="306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10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sz="2400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Методы:</a:t>
            </a:r>
          </a:p>
          <a:p>
            <a:r>
              <a:rPr lang="ru-RU" dirty="0" smtClean="0"/>
              <a:t>Пространственное или временное разделение рабочей зоны и опасной зоны.</a:t>
            </a:r>
          </a:p>
          <a:p>
            <a:r>
              <a:rPr lang="ru-RU" dirty="0" smtClean="0"/>
              <a:t>Нормализация зоны действия опасных и вредных факторов производственной среды.</a:t>
            </a:r>
          </a:p>
          <a:p>
            <a:r>
              <a:rPr lang="ru-RU" dirty="0" smtClean="0"/>
              <a:t>Адаптация человека к производственной среде и повышение защищенности.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Принципы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методы и средства обеспече­ния безопасности работающих.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94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	Средства </a:t>
            </a:r>
            <a:r>
              <a:rPr lang="ru-RU" dirty="0"/>
              <a:t>индивидуальной защиты (СИЗ) выдаются на основании Отраслевых норм выдачи специальной одежды, специальной обуви и других средств индивидуальной защиты, </a:t>
            </a:r>
            <a:r>
              <a:rPr lang="ru-RU" dirty="0" smtClean="0"/>
              <a:t>типовых </a:t>
            </a:r>
            <a:r>
              <a:rPr lang="ru-RU" dirty="0"/>
              <a:t>норм выдачи средств индивидуальной защиты работникам общих профессий и должностей, утвержденных постановлением Министерства труда Республики Беларусь от 17.07.1998 г. № 39, с изменениями, утвержденными постановлением Министерства труда Республики Беларусь от 13.10.1999 г. № 131, и </a:t>
            </a:r>
            <a:r>
              <a:rPr lang="ru-RU" b="1" u="sng" dirty="0" smtClean="0"/>
              <a:t>Правил </a:t>
            </a:r>
            <a:r>
              <a:rPr lang="ru-RU" b="1" u="sng" dirty="0"/>
              <a:t>обеспечения работников средствами индивидуальной </a:t>
            </a:r>
            <a:r>
              <a:rPr lang="ru-RU" b="1" u="sng" dirty="0" smtClean="0"/>
              <a:t>защиты</a:t>
            </a:r>
            <a:r>
              <a:rPr lang="ru-RU" dirty="0"/>
              <a:t> </a:t>
            </a:r>
            <a:r>
              <a:rPr lang="ru-RU" dirty="0" smtClean="0"/>
              <a:t>,утвержденных </a:t>
            </a:r>
            <a:r>
              <a:rPr lang="ru-RU" dirty="0"/>
              <a:t>постановлением Министерства труда Республики Беларусь от 28.05.1999 г. № 67.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Принципы, методы и средства обеспече­ния безопасности работающих.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845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700808"/>
            <a:ext cx="6479025" cy="485926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60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fontAlgn="base">
              <a:buNone/>
            </a:pPr>
            <a:r>
              <a:rPr lang="ru-RU" dirty="0" smtClean="0"/>
              <a:t>	Установлены </a:t>
            </a:r>
            <a:r>
              <a:rPr lang="ru-RU" dirty="0"/>
              <a:t>основные принципы государственной политики, которые должны неукоснительно соблюдаться в сфере трудовых отношений:</a:t>
            </a:r>
          </a:p>
          <a:p>
            <a:pPr fontAlgn="base"/>
            <a:r>
              <a:rPr lang="ru-RU" dirty="0"/>
              <a:t>приоритет жизни и здоровья работников в процессе трудовой деятельности;</a:t>
            </a:r>
          </a:p>
          <a:p>
            <a:pPr fontAlgn="base"/>
            <a:r>
              <a:rPr lang="ru-RU" dirty="0"/>
              <a:t>обеспечение гарантий права работников на охрану труда;</a:t>
            </a:r>
          </a:p>
          <a:p>
            <a:pPr fontAlgn="base"/>
            <a:r>
              <a:rPr lang="ru-RU" dirty="0"/>
              <a:t>установление обязанностей всех субъектов правоотношений в области охраны труда, полной ответственности нанимателей за обеспечение здоровых и безопасных условий труда;</a:t>
            </a:r>
          </a:p>
          <a:p>
            <a:pPr fontAlgn="base"/>
            <a:r>
              <a:rPr lang="ru-RU" dirty="0"/>
              <a:t>совершенствование правоотношений в этой сфере.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38732" cy="1272953"/>
          </a:xfrm>
        </p:spPr>
        <p:txBody>
          <a:bodyPr/>
          <a:lstStyle/>
          <a:p>
            <a:r>
              <a:rPr lang="ru-RU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Основные направления государ­ственной политики в области охраны труда в Республике Беларусь. </a:t>
            </a:r>
          </a:p>
        </p:txBody>
      </p:sp>
    </p:spTree>
    <p:extLst>
      <p:ext uri="{BB962C8B-B14F-4D97-AF65-F5344CB8AC3E}">
        <p14:creationId xmlns:p14="http://schemas.microsoft.com/office/powerpoint/2010/main" xmlns="" val="14443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407893" cy="4407408"/>
          </a:xfrm>
        </p:spPr>
        <p:txBody>
          <a:bodyPr anchor="ctr"/>
          <a:lstStyle/>
          <a:p>
            <a:pPr marL="45720" indent="0" algn="just">
              <a:buNone/>
            </a:pPr>
            <a:r>
              <a:rPr lang="ru-RU" dirty="0" smtClean="0"/>
              <a:t>	Настоящий </a:t>
            </a:r>
            <a:r>
              <a:rPr lang="ru-RU" dirty="0"/>
              <a:t>Закон направлен на регулирование общественных отношений в области охраны труда и реализацию установленного Конституцией Республики Беларусь права граждан на здоровые и безопасные условия труда.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Закон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Республики </a:t>
            </a: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Беларусь «Об охране труда» (2008).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4254878"/>
            <a:ext cx="41433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48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 smtClean="0"/>
              <a:t>	Работающий </a:t>
            </a:r>
            <a:r>
              <a:rPr lang="ru-RU" dirty="0"/>
              <a:t>имеет право на:</a:t>
            </a:r>
          </a:p>
          <a:p>
            <a:r>
              <a:rPr lang="ru-RU" dirty="0"/>
              <a:t>получение от работодателя достоверной информации о состоянии условий и охраны труда на рабочем месте, а также о средствах защиты от воздействия вредных и (или) опасных производственных факторов;</a:t>
            </a:r>
          </a:p>
          <a:p>
            <a:r>
              <a:rPr lang="ru-RU" dirty="0"/>
              <a:t>личное участие или участие через своего представителя в рассмотрении вопросов, связанных с обеспечением безопасных условий труда, проведении в установленном порядке проверок по охране труда на его рабочем месте соответствующими органами, расследовании произошедшего с ним несчастного случая на производстве или его профессионального заболевания.</a:t>
            </a:r>
          </a:p>
          <a:p>
            <a:r>
              <a:rPr lang="ru-RU" dirty="0"/>
              <a:t>Работающий имеет право отказаться от выполнения порученной работы (оказания услуги) в случае возникновения непосредственной опасности для жизни и здоровья его и окружающих до устранения этой опасности.</a:t>
            </a:r>
          </a:p>
          <a:p>
            <a:r>
              <a:rPr lang="ru-RU" dirty="0"/>
              <a:t>р</a:t>
            </a:r>
            <a:r>
              <a:rPr lang="ru-RU" dirty="0" smtClean="0"/>
              <a:t>абочее </a:t>
            </a:r>
            <a:r>
              <a:rPr lang="ru-RU" dirty="0"/>
              <a:t>место, соответствующее требованиям по охране труда;</a:t>
            </a:r>
          </a:p>
          <a:p>
            <a:r>
              <a:rPr lang="ru-RU" dirty="0"/>
              <a:t>обеспечение необходимыми средствами коллективной и индивидуальной защиты, санитарно-бытовыми помещениями, устройствами;</a:t>
            </a:r>
          </a:p>
          <a:p>
            <a:r>
              <a:rPr lang="ru-RU" dirty="0"/>
              <a:t>отказ от выполнения порученной работы в случае </a:t>
            </a:r>
            <a:r>
              <a:rPr lang="ru-RU" dirty="0" err="1"/>
              <a:t>непредоставления</a:t>
            </a:r>
            <a:r>
              <a:rPr lang="ru-RU" dirty="0"/>
              <a:t> ему средств индивидуальной защиты, непосредственно обеспечивающих безопасность труда.</a:t>
            </a:r>
          </a:p>
          <a:p>
            <a:r>
              <a:rPr lang="ru-RU" dirty="0"/>
              <a:t>Работающий по гражданско-правовому договору вправе отказаться от исполнения гражданско-правового договора полностью или частично в случае, если работодателем не созданы или ненадлежащим образом созданы условия, предусмотренные гражданско-правовым договором.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Право работающего на охрану труда. </a:t>
            </a:r>
          </a:p>
        </p:txBody>
      </p:sp>
    </p:spTree>
    <p:extLst>
      <p:ext uri="{BB962C8B-B14F-4D97-AF65-F5344CB8AC3E}">
        <p14:creationId xmlns:p14="http://schemas.microsoft.com/office/powerpoint/2010/main" xmlns="" val="276489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предоставлять при необходимости места для выполнения работ (оказания услуг) и создания объектов интеллектуальной собственности по гражданско-правовому договору, соответствующие требованиям по охране труда;</a:t>
            </a:r>
          </a:p>
          <a:p>
            <a:r>
              <a:rPr lang="ru-RU" dirty="0"/>
              <a:t>информировать работающих о состоянии условий и охраны труда на рабочем месте, о существующем риске повреждения здоровья и полагающихся средствах индивидуальной защиты, компенсациях по условиям труда;</a:t>
            </a:r>
          </a:p>
          <a:p>
            <a:r>
              <a:rPr lang="ru-RU" dirty="0"/>
              <a:t>обеспечивать в установленном законодательством порядке расследование и учет несчастных случаев на производстве, профессиональных заболеваний, аварий, разработку и реализацию мер по их профилактике;</a:t>
            </a:r>
          </a:p>
          <a:p>
            <a:r>
              <a:rPr lang="ru-RU" dirty="0"/>
              <a:t>осуществлять обязательное страхование работающих от несчастных случаев на производстве и профессиональных заболеваний в соответствии с законодательством</a:t>
            </a:r>
            <a:r>
              <a:rPr lang="ru-RU" dirty="0" smtClean="0"/>
              <a:t>;</a:t>
            </a:r>
          </a:p>
          <a:p>
            <a:r>
              <a:rPr lang="ru-RU" dirty="0"/>
              <a:t>беспрепятственно допускать к проведению проверок в установленном законодательством порядке представителей соответствующих органов, предоставлять сведения по охране труда по вопросам, входящим в их компетенцию;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Обязанности работодателя по обеспечению охраны труда. </a:t>
            </a:r>
          </a:p>
        </p:txBody>
      </p:sp>
    </p:spTree>
    <p:extLst>
      <p:ext uri="{BB962C8B-B14F-4D97-AF65-F5344CB8AC3E}">
        <p14:creationId xmlns:p14="http://schemas.microsoft.com/office/powerpoint/2010/main" xmlns="" val="4806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возмещать вред, причиненный жизни и здоровью работающих, в порядке, установленном законодательством;</a:t>
            </a:r>
          </a:p>
          <a:p>
            <a:r>
              <a:rPr lang="ru-RU" dirty="0"/>
              <a:t>исполнять другие обязанности, предусмотренные законодательством об охране труда.</a:t>
            </a:r>
          </a:p>
          <a:p>
            <a:r>
              <a:rPr lang="ru-RU" dirty="0"/>
              <a:t>не допускать к выполнению работ (оказанию услуг), отстранять от выполнения работ (оказания услуг) в соответствующий день (смену) работающего, появившегося на рабочем месте в состоянии алкогольного, наркотического или токсического опьянения, а также в состоянии, связанном с болезнью, препятствующем выполнению работ (оказанию услуг);</a:t>
            </a:r>
          </a:p>
          <a:p>
            <a:r>
              <a:rPr lang="ru-RU" dirty="0"/>
              <a:t>обеспечивать режим труда и отдыха работников, установленный законодательством, коллективным договором, соглашением, трудовым договором;</a:t>
            </a:r>
          </a:p>
          <a:p>
            <a:r>
              <a:rPr lang="ru-RU" dirty="0"/>
              <a:t>осуществлять постоянный контроль за соблюдением нормативных правовых актов по охране труда;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Обязанности работодателя по обеспечению охраны труда.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51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91880" y="1700808"/>
            <a:ext cx="5297012" cy="489654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	Работодатель </a:t>
            </a:r>
            <a:r>
              <a:rPr lang="ru-RU" dirty="0"/>
              <a:t>имеет право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требовать от работающих соблюдения законодательства об охране труда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r>
              <a:rPr lang="ru-RU" dirty="0"/>
              <a:t>применять меры поощрения и материального стимулирования работающих за соблюдение требований по охране труда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обращаться в случаях, предусмотренных законодательством, в организации здравоохранения за сведениями о тяжести полученных работающими производственных травм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обращаться в государственные органы и суд для защиты своих прав в установленном законодательством порядке. 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Права рабо­тодателя в области охраны труда.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060848"/>
            <a:ext cx="302433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08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719070"/>
            <a:ext cx="8609380" cy="487828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	Работающий обязан:</a:t>
            </a:r>
          </a:p>
          <a:p>
            <a:r>
              <a:rPr lang="ru-RU" dirty="0" smtClean="0"/>
              <a:t>соблюдать </a:t>
            </a:r>
            <a:r>
              <a:rPr lang="ru-RU" dirty="0"/>
              <a:t>требования по охране труда, а также правила поведения на территории организации, в производственных, вспомогательных и бытовых помещениях;</a:t>
            </a:r>
          </a:p>
          <a:p>
            <a:r>
              <a:rPr lang="ru-RU" dirty="0" smtClean="0"/>
              <a:t>использовать </a:t>
            </a:r>
            <a:r>
              <a:rPr lang="ru-RU" dirty="0"/>
              <a:t>и правильно применять средства индивидуальной и коллективной защиты;</a:t>
            </a:r>
          </a:p>
          <a:p>
            <a:r>
              <a:rPr lang="ru-RU" dirty="0" smtClean="0"/>
              <a:t>проходить </a:t>
            </a:r>
            <a:r>
              <a:rPr lang="ru-RU" dirty="0"/>
              <a:t>в установленном законодательством порядке медицинские осмотры, подготовку (обучение), переподготовку, стажировку, инструктаж, повышение квалификации и проверку знаний по вопросам охраны труда;</a:t>
            </a:r>
          </a:p>
          <a:p>
            <a:r>
              <a:rPr lang="ru-RU" dirty="0" smtClean="0"/>
              <a:t>немедленно </a:t>
            </a:r>
            <a:r>
              <a:rPr lang="ru-RU" dirty="0"/>
              <a:t>сообщать работодателю о любой ситуации, угрожающей жизни или здоровью работающих и окружающих, несчастном случае, произошедшем на производстве, оказывать содействие работодателю по принятию мер для оказания необходимой помощи потерпевшим и доставки их в организацию здравоохранения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Обязанности работающего в области охраны труда.</a:t>
            </a:r>
          </a:p>
        </p:txBody>
      </p:sp>
    </p:spTree>
    <p:extLst>
      <p:ext uri="{BB962C8B-B14F-4D97-AF65-F5344CB8AC3E}">
        <p14:creationId xmlns:p14="http://schemas.microsoft.com/office/powerpoint/2010/main" xmlns="" val="27321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1B6D8E-79C6-45C0-8D92-9F6D879D8B7E}"/>
</file>

<file path=customXml/itemProps2.xml><?xml version="1.0" encoding="utf-8"?>
<ds:datastoreItem xmlns:ds="http://schemas.openxmlformats.org/officeDocument/2006/customXml" ds:itemID="{BA38905F-A3B7-4A82-B941-4B024CC713A6}"/>
</file>

<file path=customXml/itemProps3.xml><?xml version="1.0" encoding="utf-8"?>
<ds:datastoreItem xmlns:ds="http://schemas.openxmlformats.org/officeDocument/2006/customXml" ds:itemID="{430D43ED-D1D2-409C-A07E-D9BAE4FE6E6A}"/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122</TotalTime>
  <Words>1295</Words>
  <Application>Microsoft Office PowerPoint</Application>
  <PresentationFormat>Экран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Сетка</vt:lpstr>
      <vt:lpstr>Законодательство Республики Беларусь в области охраны труда. Обеспечение защиты от опасных и вредных производственных факторов.</vt:lpstr>
      <vt:lpstr>Определение понятия  «охрана труда»</vt:lpstr>
      <vt:lpstr>Основные направления государ­ственной политики в области охраны труда в Республике Беларусь. </vt:lpstr>
      <vt:lpstr>Закон Республики Беларусь «Об охране труда» (2008). </vt:lpstr>
      <vt:lpstr>Право работающего на охрану труда. </vt:lpstr>
      <vt:lpstr>Обязанности работодателя по обеспечению охраны труда. </vt:lpstr>
      <vt:lpstr>Обязанности работодателя по обеспечению охраны труда. </vt:lpstr>
      <vt:lpstr>Права рабо­тодателя в области охраны труда.</vt:lpstr>
      <vt:lpstr>Обязанности работающего в области охраны труда.</vt:lpstr>
      <vt:lpstr>Обязанности работающего в области охраны труда.</vt:lpstr>
      <vt:lpstr>Инструкции по охране труда. </vt:lpstr>
      <vt:lpstr>Ответственность за нарушение законода­тельства об охране труда.</vt:lpstr>
      <vt:lpstr>Слайд 13</vt:lpstr>
      <vt:lpstr>Понятие об опасных и вредных производственных факторах,  их классификация. </vt:lpstr>
      <vt:lpstr>краткая характеристика опасных и вредных производственных факторов. </vt:lpstr>
      <vt:lpstr>Классификация условий труда (по гигиеническим критерием).</vt:lpstr>
      <vt:lpstr>Классификация условий труда (по гигиеническим критерием).</vt:lpstr>
      <vt:lpstr>Классификация условий труда (по гигиеническим критерием).</vt:lpstr>
      <vt:lpstr>Принципы, методы и средства обеспечения безопасности работающих.</vt:lpstr>
      <vt:lpstr> Принципы, методы и средства обеспече­ния безопасности работающих. </vt:lpstr>
      <vt:lpstr>Принципы, методы и средства обеспече­ния безопасности работающих.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Законодательство Республики Беларусь в области охраны труда. Обеспечение защиты от опасных и вредных производственных факторов.</dc:title>
  <dc:creator>Seven</dc:creator>
  <cp:lastModifiedBy>lenovo</cp:lastModifiedBy>
  <cp:revision>12</cp:revision>
  <dcterms:created xsi:type="dcterms:W3CDTF">2014-11-18T17:44:20Z</dcterms:created>
  <dcterms:modified xsi:type="dcterms:W3CDTF">2017-05-03T17:45:35Z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