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947-CCAC-4C93-AFF3-FE6C5FC5CF4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80C0-4AF7-4109-BAE4-630F7534C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3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947-CCAC-4C93-AFF3-FE6C5FC5CF4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80C0-4AF7-4109-BAE4-630F7534C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0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947-CCAC-4C93-AFF3-FE6C5FC5CF4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80C0-4AF7-4109-BAE4-630F7534C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8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947-CCAC-4C93-AFF3-FE6C5FC5CF4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80C0-4AF7-4109-BAE4-630F7534C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5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947-CCAC-4C93-AFF3-FE6C5FC5CF4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80C0-4AF7-4109-BAE4-630F7534C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6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947-CCAC-4C93-AFF3-FE6C5FC5CF4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80C0-4AF7-4109-BAE4-630F7534C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1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947-CCAC-4C93-AFF3-FE6C5FC5CF4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80C0-4AF7-4109-BAE4-630F7534C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6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947-CCAC-4C93-AFF3-FE6C5FC5CF4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80C0-4AF7-4109-BAE4-630F7534C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7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947-CCAC-4C93-AFF3-FE6C5FC5CF4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80C0-4AF7-4109-BAE4-630F7534C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5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947-CCAC-4C93-AFF3-FE6C5FC5CF4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80C0-4AF7-4109-BAE4-630F7534C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9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947-CCAC-4C93-AFF3-FE6C5FC5CF4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80C0-4AF7-4109-BAE4-630F7534C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8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4947-CCAC-4C93-AFF3-FE6C5FC5CF4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780C0-4AF7-4109-BAE4-630F7534C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8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eeppt.ru/MyShablony/AnimationM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cap="small" dirty="0">
                <a:solidFill>
                  <a:srgbClr val="FFC000"/>
                </a:solidFill>
                <a:latin typeface="Cambria" pitchFamily="18" charset="0"/>
              </a:rPr>
              <a:t>Роль античных географов в истории открытий</a:t>
            </a:r>
            <a:br>
              <a:rPr lang="ru-RU" cap="small" dirty="0">
                <a:solidFill>
                  <a:srgbClr val="FFC000"/>
                </a:solidFill>
                <a:latin typeface="Cambria" pitchFamily="18" charset="0"/>
              </a:rPr>
            </a:br>
            <a:endParaRPr lang="ru-RU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08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rsblue.ru/wp-content/uploads/2014/03/Atlantis15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5300" cap="small" dirty="0">
                <a:solidFill>
                  <a:srgbClr val="FFC000"/>
                </a:solidFill>
                <a:latin typeface="Cambria" pitchFamily="18" charset="0"/>
              </a:rPr>
              <a:t>Легенда об Атлантиде</a:t>
            </a:r>
            <a:r>
              <a:rPr lang="ru-RU" cap="small" dirty="0"/>
              <a:t/>
            </a:r>
            <a:br>
              <a:rPr lang="ru-RU" cap="small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97839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Первое по времени дошедшее до нас известие об атлантических островах и заатлантическом материке имеется в двух </a:t>
            </a:r>
            <a:r>
              <a:rPr lang="ru-RU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диалогах</a:t>
            </a:r>
            <a:r>
              <a:rPr lang="ru-RU" sz="2400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Платона</a:t>
            </a:r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 (427–347 гг. до н. э.). Это сообщение, или, вернее, легенда, об Атлантиде. </a:t>
            </a:r>
            <a:endParaRPr lang="ru-RU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 algn="ctr"/>
            <a:endParaRPr lang="ru-RU" sz="2400" dirty="0">
              <a:latin typeface="Cambria" pitchFamily="18" charset="0"/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Cambria" pitchFamily="18" charset="0"/>
              </a:rPr>
              <a:t>В </a:t>
            </a:r>
            <a:r>
              <a:rPr lang="ru-RU" sz="2400" dirty="0">
                <a:solidFill>
                  <a:srgbClr val="FFFF00"/>
                </a:solidFill>
                <a:latin typeface="Cambria" pitchFamily="18" charset="0"/>
              </a:rPr>
              <a:t>первом диалоге — «</a:t>
            </a:r>
            <a:r>
              <a:rPr lang="ru-RU" sz="2400" dirty="0" err="1">
                <a:solidFill>
                  <a:srgbClr val="FFFF00"/>
                </a:solidFill>
                <a:latin typeface="Cambria" pitchFamily="18" charset="0"/>
              </a:rPr>
              <a:t>Тимей</a:t>
            </a:r>
            <a:r>
              <a:rPr lang="ru-RU" sz="2400" dirty="0">
                <a:solidFill>
                  <a:srgbClr val="FFFF00"/>
                </a:solidFill>
                <a:latin typeface="Cambria" pitchFamily="18" charset="0"/>
              </a:rPr>
              <a:t>» — приводится рассказ, якобы переданный афинянину </a:t>
            </a:r>
            <a:r>
              <a:rPr lang="ru-RU" sz="2400" i="1" dirty="0">
                <a:solidFill>
                  <a:srgbClr val="FFFF00"/>
                </a:solidFill>
                <a:latin typeface="Cambria" pitchFamily="18" charset="0"/>
              </a:rPr>
              <a:t>Солону</a:t>
            </a:r>
            <a:r>
              <a:rPr lang="ru-RU" sz="2400" dirty="0">
                <a:solidFill>
                  <a:srgbClr val="FFFF00"/>
                </a:solidFill>
                <a:latin typeface="Cambria" pitchFamily="18" charset="0"/>
              </a:rPr>
              <a:t>, жившему за 200 с лишним лет до Платона, каким-то египетским жрецом:</a:t>
            </a:r>
          </a:p>
        </p:txBody>
      </p:sp>
    </p:spTree>
    <p:extLst>
      <p:ext uri="{BB962C8B-B14F-4D97-AF65-F5344CB8AC3E}">
        <p14:creationId xmlns:p14="http://schemas.microsoft.com/office/powerpoint/2010/main" val="12825965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lah.ru/text/sklyarov/japan/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36" y="0"/>
            <a:ext cx="91732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764704"/>
            <a:ext cx="73448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«...по свидетельству... записей государство ваше [Афины] положило предел дерзости несметных воинских сил, отправлявшихся на завоевание всей Европы и Азии, а путь державших от Атлантического моря [океана]. Через море это в те времена возможно было переправиться, ибо еще существовал остров, лежавший перед тем проливом, который называется... </a:t>
            </a:r>
            <a:r>
              <a:rPr lang="ru-RU" dirty="0" err="1">
                <a:solidFill>
                  <a:srgbClr val="FFC000"/>
                </a:solidFill>
                <a:latin typeface="Cambria" pitchFamily="18" charset="0"/>
              </a:rPr>
              <a:t>Геракловыми</a:t>
            </a:r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 Столпами [Гибралтар]. Этот остров превышал... размерами Ливию и Азию, вместе взятые, и с него тогдашним путешественникам легко было перебраться на другие острова, а с островов — на весь противолежащий материк, который охватывал то море... На этом-то острове, именовавшемся Атлантидой, возник великий и достойный удивления союз царей, чья власть простиралась на весь остров, на многие другие острова и на часть материка... И вот вся эта сплоченная мощь была брошена на то, чтобы одним ударом ввергнуть в рабство и ваши и наши земли и все вообще страны по эту сторону пролива. Именно тогда, Солон, государство ваше... одолело завоевателей... Но позднее, когда пришел срок для невиданных землетрясений и наводнений, за одни ужасные сутки... Атлантида исчезла, погрузившись в пучину».</a:t>
            </a:r>
            <a:endParaRPr lang="ru-RU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7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emplarjinai.org/wp-content/uploads/Atlant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8"/>
            <a:ext cx="9144000" cy="68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6632"/>
            <a:ext cx="792088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Cambria" pitchFamily="18" charset="0"/>
              </a:rPr>
              <a:t>Итак, Платон вложил в уста египетского жреца указания не только на один огромный о. Атлантида, некогда лежавший западнее Гибралтара, но и на наличие других островов, доступ к которым открывался мореплавателям со стороны Атлантиды, а от них — к заатлантическому западному материку. Атлантида исчезла, но о гибели прочих островов и, главное, Западного материка ничего не сказано. По «</a:t>
            </a:r>
            <a:r>
              <a:rPr lang="ru-RU" sz="2000" dirty="0" err="1">
                <a:solidFill>
                  <a:srgbClr val="C00000"/>
                </a:solidFill>
                <a:latin typeface="Cambria" pitchFamily="18" charset="0"/>
              </a:rPr>
              <a:t>Тимею</a:t>
            </a:r>
            <a:r>
              <a:rPr lang="ru-RU" sz="2000" dirty="0">
                <a:solidFill>
                  <a:srgbClr val="C00000"/>
                </a:solidFill>
                <a:latin typeface="Cambria" pitchFamily="18" charset="0"/>
              </a:rPr>
              <a:t>» египетский жрец ссылался на «записи». Никаких, однако, хотя бы обрывков, записей об Атлантиде и об ее войне с Афинами египтологи пока не нашли, и вряд ли когда-либо найдут. </a:t>
            </a:r>
            <a:endParaRPr lang="ru-RU" sz="2000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000" dirty="0" smtClean="0">
              <a:latin typeface="Cambria" pitchFamily="18" charset="0"/>
            </a:endParaRPr>
          </a:p>
          <a:p>
            <a:pPr algn="ctr"/>
            <a:endParaRPr lang="ru-RU" sz="2000" dirty="0">
              <a:latin typeface="Cambria" pitchFamily="18" charset="0"/>
            </a:endParaRPr>
          </a:p>
          <a:p>
            <a:pPr algn="ctr"/>
            <a:endParaRPr lang="ru-RU" sz="2000" dirty="0" smtClean="0">
              <a:latin typeface="Cambria" pitchFamily="18" charset="0"/>
            </a:endParaRPr>
          </a:p>
          <a:p>
            <a:pPr algn="ctr"/>
            <a:endParaRPr lang="ru-RU" sz="2000" dirty="0">
              <a:latin typeface="Cambria" pitchFamily="18" charset="0"/>
            </a:endParaRPr>
          </a:p>
          <a:p>
            <a:pPr algn="ctr"/>
            <a:endParaRPr lang="ru-RU" sz="2000" dirty="0" smtClean="0">
              <a:latin typeface="Cambria" pitchFamily="18" charset="0"/>
            </a:endParaRPr>
          </a:p>
          <a:p>
            <a:pPr algn="ctr"/>
            <a:endParaRPr lang="ru-RU" sz="2000" dirty="0">
              <a:latin typeface="Cambria" pitchFamily="18" charset="0"/>
            </a:endParaRPr>
          </a:p>
          <a:p>
            <a:pPr algn="ctr"/>
            <a:endParaRPr lang="ru-RU" sz="2000" dirty="0">
              <a:latin typeface="Cambria" pitchFamily="18" charset="0"/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Cambria" pitchFamily="18" charset="0"/>
              </a:rPr>
              <a:t>Да </a:t>
            </a:r>
            <a:r>
              <a:rPr lang="ru-RU" sz="2000" dirty="0">
                <a:solidFill>
                  <a:srgbClr val="FFFF00"/>
                </a:solidFill>
                <a:latin typeface="Cambria" pitchFamily="18" charset="0"/>
              </a:rPr>
              <a:t>и сам Платон в другом диалоге — «</a:t>
            </a:r>
            <a:r>
              <a:rPr lang="ru-RU" sz="2000" dirty="0" err="1">
                <a:solidFill>
                  <a:srgbClr val="FFFF00"/>
                </a:solidFill>
                <a:latin typeface="Cambria" pitchFamily="18" charset="0"/>
              </a:rPr>
              <a:t>Критий</a:t>
            </a:r>
            <a:r>
              <a:rPr lang="ru-RU" sz="2000" dirty="0">
                <a:solidFill>
                  <a:srgbClr val="FFFF00"/>
                </a:solidFill>
                <a:latin typeface="Cambria" pitchFamily="18" charset="0"/>
              </a:rPr>
              <a:t>», подробно рассказывая о природе Атлантиды и ее общественном строе, заменяет ссылку на записи глухим выражением «сообщается», а войну Атлантической державы с жителями Средиземноморья отодвигает за 9 тыс. лет до своего времени. </a:t>
            </a:r>
            <a:endParaRPr lang="ru-RU" sz="2000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vlad-amelin.ru/uploads/posts/2010-03/1269979862_100000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4249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Cambria" pitchFamily="18" charset="0"/>
              </a:rPr>
              <a:t> Знатоки античной культуры рассматривают диалоги «</a:t>
            </a:r>
            <a:r>
              <a:rPr lang="ru-RU" dirty="0" err="1">
                <a:solidFill>
                  <a:srgbClr val="C00000"/>
                </a:solidFill>
                <a:latin typeface="Cambria" pitchFamily="18" charset="0"/>
              </a:rPr>
              <a:t>Тимей</a:t>
            </a:r>
            <a:r>
              <a:rPr lang="ru-RU" dirty="0">
                <a:solidFill>
                  <a:srgbClr val="C00000"/>
                </a:solidFill>
                <a:latin typeface="Cambria" pitchFamily="18" charset="0"/>
              </a:rPr>
              <a:t>» и «</a:t>
            </a:r>
            <a:r>
              <a:rPr lang="ru-RU" dirty="0" err="1">
                <a:solidFill>
                  <a:srgbClr val="C00000"/>
                </a:solidFill>
                <a:latin typeface="Cambria" pitchFamily="18" charset="0"/>
              </a:rPr>
              <a:t>Критий</a:t>
            </a:r>
            <a:r>
              <a:rPr lang="ru-RU" dirty="0">
                <a:solidFill>
                  <a:srgbClr val="C00000"/>
                </a:solidFill>
                <a:latin typeface="Cambria" pitchFamily="18" charset="0"/>
              </a:rPr>
              <a:t>» только как философско-публицистические сочинения, а рассказ об Атлантиде считают литературным вымыслом. Историки не обнаружили ни у египтян, ни у древних греков ничего сходного с известием об Атлантиде. Археологи не нашли к западу от Гибралтара, а тем более в Америке никаких следов Атлантиды; поэтому некоторые ученые пытались переместить «затонувший мир» в центр и даже на восток Средиземного моря и подменить его «</a:t>
            </a:r>
            <a:r>
              <a:rPr lang="ru-RU" dirty="0" err="1">
                <a:solidFill>
                  <a:srgbClr val="C00000"/>
                </a:solidFill>
                <a:latin typeface="Cambria" pitchFamily="18" charset="0"/>
              </a:rPr>
              <a:t>Эгеидой</a:t>
            </a:r>
            <a:r>
              <a:rPr lang="ru-RU" dirty="0">
                <a:solidFill>
                  <a:srgbClr val="C00000"/>
                </a:solidFill>
                <a:latin typeface="Cambria" pitchFamily="18" charset="0"/>
              </a:rPr>
              <a:t>». </a:t>
            </a:r>
            <a:endParaRPr lang="ru-RU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Некоторые ученые помещают </a:t>
            </a:r>
            <a:r>
              <a:rPr lang="ru-RU" dirty="0">
                <a:solidFill>
                  <a:srgbClr val="FFFF00"/>
                </a:solidFill>
                <a:latin typeface="Cambria" pitchFamily="18" charset="0"/>
              </a:rPr>
              <a:t>Атлантиду в районе с. Тира (Санторин), в архипелаге </a:t>
            </a:r>
            <a:r>
              <a:rPr lang="ru-RU" dirty="0" err="1">
                <a:solidFill>
                  <a:srgbClr val="FFFF00"/>
                </a:solidFill>
                <a:latin typeface="Cambria" pitchFamily="18" charset="0"/>
              </a:rPr>
              <a:t>Киклады</a:t>
            </a:r>
            <a:r>
              <a:rPr lang="ru-RU" dirty="0">
                <a:solidFill>
                  <a:srgbClr val="FFFF00"/>
                </a:solidFill>
                <a:latin typeface="Cambria" pitchFamily="18" charset="0"/>
              </a:rPr>
              <a:t>, уменьшив в 10–20 раз и передвинув по времени во II тысячелетие до н. э. Причиной ее гибели послужило грандиозное извержение вулкана Санторин около 1400 г. до н. э., сопровождавшееся катастрофическими по силе взрывной, воздушной и морскими волнами, а также колоссальным пеплопадом.</a:t>
            </a:r>
            <a:endParaRPr lang="ru-RU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8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ayax.ru/netcat_files/userfiles/atlantida-goro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80648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Cambria" pitchFamily="18" charset="0"/>
              </a:rPr>
              <a:t>Но проблема Атлантиды в Атлантике продолжает существовать: в 1957 г. американские океанологи в 530–740 км к западу от Гибралтара, в акватории с координатами 35–37° с. ш., 12–15° з. д., описали большую группу подводных плосковершинных гор, расположенных в виде подковы. Над некоторыми из них глубина моря составляет около 200 м. </a:t>
            </a:r>
            <a:endParaRPr lang="ru-RU" sz="2000" dirty="0" smtClean="0">
              <a:solidFill>
                <a:srgbClr val="FFFF00"/>
              </a:solidFill>
              <a:latin typeface="Cambria" pitchFamily="18" charset="0"/>
            </a:endParaRPr>
          </a:p>
          <a:p>
            <a:pPr algn="ctr"/>
            <a:endParaRPr lang="ru-RU" sz="2000" dirty="0" smtClean="0">
              <a:solidFill>
                <a:srgbClr val="FFFF00"/>
              </a:solidFill>
              <a:latin typeface="Cambria" pitchFamily="18" charset="0"/>
            </a:endParaRPr>
          </a:p>
          <a:p>
            <a:pPr algn="ctr"/>
            <a:endParaRPr lang="ru-RU" sz="2000" dirty="0">
              <a:solidFill>
                <a:srgbClr val="FFFF00"/>
              </a:solidFill>
              <a:latin typeface="Cambria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Подводная 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фотосъемка, проведенная советскими учеными в январе 1974 г. в районе этого подводного архипелага, дала интересные результаты. На серии фотографий обнаружены формы, напоминающие блоки кладки стен и ступени. </a:t>
            </a:r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 algn="ctr"/>
            <a:endParaRPr lang="ru-RU" sz="2000" dirty="0" smtClean="0">
              <a:solidFill>
                <a:srgbClr val="FFFF00"/>
              </a:solidFill>
              <a:latin typeface="Cambria" pitchFamily="18" charset="0"/>
            </a:endParaRPr>
          </a:p>
          <a:p>
            <a:pPr algn="ctr"/>
            <a:endParaRPr lang="ru-RU" sz="2000" dirty="0">
              <a:solidFill>
                <a:srgbClr val="FFFF00"/>
              </a:solidFill>
              <a:latin typeface="Cambria" pitchFamily="18" charset="0"/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Cambria" pitchFamily="18" charset="0"/>
              </a:rPr>
              <a:t>Слово </a:t>
            </a:r>
            <a:r>
              <a:rPr lang="ru-RU" sz="2000" dirty="0">
                <a:solidFill>
                  <a:srgbClr val="FFFF00"/>
                </a:solidFill>
                <a:latin typeface="Cambria" pitchFamily="18" charset="0"/>
              </a:rPr>
              <a:t>за археологами — только они в состоянии решить вопрос о том, что это — каприз природы или дело рук человеческих. Предварительные исследования, выполненные в этой акватории в начале 1982 г. советским судном «Витязь», пока не дали однозначного ответа.</a:t>
            </a:r>
            <a:endParaRPr lang="ru-RU" sz="2000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9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dsovet.su/_ld/369/77770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2"/>
            <a:ext cx="9144000" cy="686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cap="small" dirty="0">
                <a:solidFill>
                  <a:srgbClr val="0000FF"/>
                </a:solidFill>
                <a:latin typeface="Cambria" pitchFamily="18" charset="0"/>
              </a:rPr>
              <a:t>Учение о сферичности Земли</a:t>
            </a:r>
            <a:br>
              <a:rPr lang="ru-RU" cap="small" dirty="0">
                <a:solidFill>
                  <a:srgbClr val="0000FF"/>
                </a:solidFill>
                <a:latin typeface="Cambria" pitchFamily="18" charset="0"/>
              </a:rPr>
            </a:br>
            <a:endParaRPr lang="ru-RU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44824"/>
            <a:ext cx="7272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V–IV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вв. до н. э. античная география добилась удивительных успехов. Величайшими ее достижениями были учение о шарообразности Земли и теория единства Мирового океана. Идею о сферичности нашей планеты первым выдвинул философ 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Парменид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 из г. Элеи (V в. до н. э.), однако это был чисто умозрительный вывод. Астроному, философу и географу 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Эвдоксу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Книдскому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 (IV в. до н. э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.) принадлежит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, вероятно, первая попытка научного доказательства шаровидности Земли. Возможно,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Эвдокс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ввел в научный обиход термин «горизонт» и первый стал определять географическую широту местности.</a:t>
            </a:r>
          </a:p>
        </p:txBody>
      </p:sp>
    </p:spTree>
    <p:extLst>
      <p:ext uri="{BB962C8B-B14F-4D97-AF65-F5344CB8AC3E}">
        <p14:creationId xmlns:p14="http://schemas.microsoft.com/office/powerpoint/2010/main" val="393816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tvoyrebenok.ru/images/presentation/school/m/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0"/>
            <a:ext cx="9144000" cy="684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76672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Аргументы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Эвдокса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— круглая земная тень на Луне при ее затмении, расширение кругозора при подъеме на гору, изменение звездной панорамы относительно горизонта при движении наблюдателя к югу или северу — использовал Аристотель из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Стагиры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(IV в. до н. э.) для обоснования вывода о том, что Земля — шар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Первые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измерения широты в градусах принадлежат Гиппарху из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Никеи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(II в. до н. э.), разделившему круг на 360 частей.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AutoShape 2" descr="http://www.tvoyrebenok.ru/images/presentation/school/m/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www.tvoyrebenok.ru/images/presentation/school/m/0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44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voyrebenok.ru/images/presentation/literature/m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476067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Изображение Земли по </a:t>
            </a:r>
            <a:r>
              <a:rPr lang="ru-RU" sz="2000" b="1" i="1" dirty="0">
                <a:solidFill>
                  <a:srgbClr val="0070C0"/>
                </a:solidFill>
                <a:latin typeface="Cambria" pitchFamily="18" charset="0"/>
              </a:rPr>
              <a:t>Гомеру</a:t>
            </a:r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 (8 в. до н.э.) представляет собой плоский диск, окруженный постоянно движущимися потоками океана. Эта идея возникла из существования горизонта и видов, открывающихся с вершины горы или на берегу моря. Стоит также отметить, что греки считали, что они живут в центре Земли, а края мирового диска были населены дикарями, странными животными и монстрами. </a:t>
            </a:r>
            <a:endParaRPr lang="ru-RU" sz="2000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endParaRPr lang="ru-RU" sz="2000" dirty="0" smtClean="0">
              <a:latin typeface="Cambria" pitchFamily="18" charset="0"/>
            </a:endParaRPr>
          </a:p>
          <a:p>
            <a:pPr algn="ctr"/>
            <a:endParaRPr lang="ru-RU" sz="2000" dirty="0">
              <a:latin typeface="Cambria" pitchFamily="18" charset="0"/>
            </a:endParaRPr>
          </a:p>
          <a:p>
            <a:pPr algn="ctr"/>
            <a:r>
              <a:rPr lang="ru-RU" sz="2000" b="1" i="1" dirty="0">
                <a:solidFill>
                  <a:srgbClr val="0000FF"/>
                </a:solidFill>
                <a:latin typeface="Cambria" pitchFamily="18" charset="0"/>
              </a:rPr>
              <a:t>Анаксимандр</a:t>
            </a:r>
            <a:r>
              <a:rPr lang="ru-RU" sz="2000" dirty="0">
                <a:solidFill>
                  <a:srgbClr val="0000FF"/>
                </a:solidFill>
                <a:latin typeface="Cambria" pitchFamily="18" charset="0"/>
              </a:rPr>
              <a:t> из </a:t>
            </a:r>
            <a:r>
              <a:rPr lang="ru-RU" sz="2000" dirty="0" err="1">
                <a:solidFill>
                  <a:srgbClr val="0000FF"/>
                </a:solidFill>
                <a:latin typeface="Cambria" pitchFamily="18" charset="0"/>
              </a:rPr>
              <a:t>Милета</a:t>
            </a:r>
            <a:r>
              <a:rPr lang="ru-RU" sz="2000" dirty="0">
                <a:solidFill>
                  <a:srgbClr val="0000FF"/>
                </a:solidFill>
                <a:latin typeface="Cambria" pitchFamily="18" charset="0"/>
              </a:rPr>
              <a:t> (610-547 до н. э.) считал, что Земля имеет цилиндрическую форму, подобно каменной колонне плавающей в пространстве, а населенная ее часть была круглая, в форме диска, и, предположительно, является верхней поверхностью цилиндра. </a:t>
            </a:r>
          </a:p>
        </p:txBody>
      </p:sp>
    </p:spTree>
    <p:extLst>
      <p:ext uri="{BB962C8B-B14F-4D97-AF65-F5344CB8AC3E}">
        <p14:creationId xmlns:p14="http://schemas.microsoft.com/office/powerpoint/2010/main" val="160952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384"/>
            <a:ext cx="9180512" cy="68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6286" y="836712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Cambria" pitchFamily="18" charset="0"/>
              </a:rPr>
              <a:t>Анаксимен</a:t>
            </a:r>
            <a:r>
              <a:rPr lang="ru-RU" dirty="0">
                <a:solidFill>
                  <a:srgbClr val="0000FF"/>
                </a:solidFill>
                <a:latin typeface="Cambria" pitchFamily="18" charset="0"/>
              </a:rPr>
              <a:t> из </a:t>
            </a:r>
            <a:r>
              <a:rPr lang="ru-RU" dirty="0" err="1">
                <a:solidFill>
                  <a:srgbClr val="0000FF"/>
                </a:solidFill>
                <a:latin typeface="Cambria" pitchFamily="18" charset="0"/>
              </a:rPr>
              <a:t>Милета</a:t>
            </a:r>
            <a:r>
              <a:rPr lang="ru-RU" dirty="0">
                <a:solidFill>
                  <a:srgbClr val="0000FF"/>
                </a:solidFill>
                <a:latin typeface="Cambria" pitchFamily="18" charset="0"/>
              </a:rPr>
              <a:t> (585-525 до н. э.), который учился у Анаксимандра, отверг взгляды своего учителя о форме Земли. Он представляет себе землю в форме прямоугольника, которая поддерживается сжатым воздухом. Здесь очень интересно отметить, что его неправильное представление о форме Земли, некоторым образом сохранилось и сегодня, в виду того, как изображаются современные карты - большинство из них ограничены прямоугольником (то есть границы карты, экран компьютера, или страницы документа</a:t>
            </a:r>
            <a:r>
              <a:rPr lang="ru-RU" dirty="0" smtClean="0">
                <a:solidFill>
                  <a:srgbClr val="0000FF"/>
                </a:solidFill>
                <a:latin typeface="Cambria" pitchFamily="18" charset="0"/>
              </a:rPr>
              <a:t>).</a:t>
            </a: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r>
              <a:rPr lang="ru-RU" b="1" i="1" dirty="0" err="1">
                <a:solidFill>
                  <a:srgbClr val="7030A0"/>
                </a:solidFill>
                <a:latin typeface="Cambria" pitchFamily="18" charset="0"/>
              </a:rPr>
              <a:t>Гекатей</a:t>
            </a:r>
            <a:r>
              <a:rPr lang="ru-RU" dirty="0">
                <a:solidFill>
                  <a:srgbClr val="7030A0"/>
                </a:solidFill>
                <a:latin typeface="Cambria" pitchFamily="18" charset="0"/>
              </a:rPr>
              <a:t> из </a:t>
            </a:r>
            <a:r>
              <a:rPr lang="ru-RU" dirty="0" err="1">
                <a:solidFill>
                  <a:srgbClr val="7030A0"/>
                </a:solidFill>
                <a:latin typeface="Cambria" pitchFamily="18" charset="0"/>
              </a:rPr>
              <a:t>Милета</a:t>
            </a:r>
            <a:r>
              <a:rPr lang="ru-RU" dirty="0">
                <a:solidFill>
                  <a:srgbClr val="7030A0"/>
                </a:solidFill>
                <a:latin typeface="Cambria" pitchFamily="18" charset="0"/>
              </a:rPr>
              <a:t> (550-490 до н. э.), описывает Землю как круглый диск окруженный океаном, в центре которого находится Греция. Кроме того, подобно многим другим ранним картам древности, на его карте не соблюден масштаб. В качестве единиц измерения использовались «Дни плавания» по морю и «Дни ходьбы» по суше. </a:t>
            </a:r>
            <a:r>
              <a:rPr lang="ru-RU" dirty="0" err="1">
                <a:solidFill>
                  <a:srgbClr val="7030A0"/>
                </a:solidFill>
                <a:latin typeface="Cambria" pitchFamily="18" charset="0"/>
              </a:rPr>
              <a:t>Гекатей</a:t>
            </a:r>
            <a:r>
              <a:rPr lang="ru-RU" dirty="0">
                <a:solidFill>
                  <a:srgbClr val="7030A0"/>
                </a:solidFill>
                <a:latin typeface="Cambria" pitchFamily="18" charset="0"/>
              </a:rPr>
              <a:t> изобразил истоки реки Нил южной частью круглого океана. Этим предположением </a:t>
            </a:r>
            <a:r>
              <a:rPr lang="ru-RU" dirty="0" err="1">
                <a:solidFill>
                  <a:srgbClr val="7030A0"/>
                </a:solidFill>
                <a:latin typeface="Cambria" pitchFamily="18" charset="0"/>
              </a:rPr>
              <a:t>Гекатей</a:t>
            </a:r>
            <a:r>
              <a:rPr lang="ru-RU" dirty="0">
                <a:solidFill>
                  <a:srgbClr val="7030A0"/>
                </a:solidFill>
                <a:latin typeface="Cambria" pitchFamily="18" charset="0"/>
              </a:rPr>
              <a:t> смог объяснить тайну ежегодных разливов Нила: волны мирового океана. </a:t>
            </a:r>
            <a:r>
              <a:rPr lang="ru-RU" dirty="0" err="1">
                <a:solidFill>
                  <a:srgbClr val="7030A0"/>
                </a:solidFill>
                <a:latin typeface="Cambria" pitchFamily="18" charset="0"/>
              </a:rPr>
              <a:t>Гекатей</a:t>
            </a:r>
            <a:r>
              <a:rPr lang="ru-RU" dirty="0">
                <a:solidFill>
                  <a:srgbClr val="7030A0"/>
                </a:solidFill>
                <a:latin typeface="Cambria" pitchFamily="18" charset="0"/>
              </a:rPr>
              <a:t> считал, что Каспийское море впадает в окружающий землю океан. </a:t>
            </a:r>
          </a:p>
        </p:txBody>
      </p:sp>
      <p:sp>
        <p:nvSpPr>
          <p:cNvPr id="3" name="AutoShape 2" descr="http://www.tvoyrebenok.ru/images/presentation/school/m/0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www.tvoyrebenok.ru/images/presentation/school/m/04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5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edsovet.su/_ld/391/42002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980728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Геродот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(484-425 до н.э.) отклонил преобладающее утверждение большинства карт пятого века, что земля является круглым диском, окруженным океаном. В своей работе он описывает Землю как тело неправильной формы, а окруженными океанами только Азию и Африку. Он вводит такие названия как Атлантический океан и Эритрейское море (Красное море). Он также был первым писателем, который предположил, что Каспийское море полностью отделено от других морей сушей, и назвал северную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Скифию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одним из самых холодных населенных участков мира.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  <a:p>
            <a:pPr algn="ctr"/>
            <a:r>
              <a:rPr lang="ru-RU" b="1" dirty="0">
                <a:solidFill>
                  <a:srgbClr val="660033"/>
                </a:solidFill>
                <a:latin typeface="Cambria" pitchFamily="18" charset="0"/>
              </a:rPr>
              <a:t>Аристотель</a:t>
            </a:r>
            <a:r>
              <a:rPr lang="ru-RU" dirty="0">
                <a:solidFill>
                  <a:srgbClr val="660033"/>
                </a:solidFill>
                <a:latin typeface="Cambria" pitchFamily="18" charset="0"/>
              </a:rPr>
              <a:t> из </a:t>
            </a:r>
            <a:r>
              <a:rPr lang="ru-RU" dirty="0" err="1">
                <a:solidFill>
                  <a:srgbClr val="660033"/>
                </a:solidFill>
                <a:latin typeface="Cambria" pitchFamily="18" charset="0"/>
              </a:rPr>
              <a:t>Стагиры</a:t>
            </a:r>
            <a:r>
              <a:rPr lang="ru-RU" dirty="0">
                <a:solidFill>
                  <a:srgbClr val="660033"/>
                </a:solidFill>
                <a:latin typeface="Cambria" pitchFamily="18" charset="0"/>
              </a:rPr>
              <a:t> (384-322 до н.э.) привел первые достоверные доказательства в пользу идеи о сферичности Земли: круглая земная тень на Луне при ее затмении, расширение </a:t>
            </a:r>
            <a:r>
              <a:rPr lang="ru-RU" dirty="0" err="1">
                <a:solidFill>
                  <a:srgbClr val="660033"/>
                </a:solidFill>
                <a:latin typeface="Cambria" pitchFamily="18" charset="0"/>
              </a:rPr>
              <a:t>кругоозора</a:t>
            </a:r>
            <a:r>
              <a:rPr lang="ru-RU" dirty="0">
                <a:solidFill>
                  <a:srgbClr val="660033"/>
                </a:solidFill>
                <a:latin typeface="Cambria" pitchFamily="18" charset="0"/>
              </a:rPr>
              <a:t> при подъеме на гору, изменение звездной панорамы относительно горизонта при движении наблюдателя к югу или северу.</a:t>
            </a:r>
          </a:p>
        </p:txBody>
      </p:sp>
    </p:spTree>
    <p:extLst>
      <p:ext uri="{BB962C8B-B14F-4D97-AF65-F5344CB8AC3E}">
        <p14:creationId xmlns:p14="http://schemas.microsoft.com/office/powerpoint/2010/main" val="316947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reeppt.ru/MyShablony/Blue_un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"/>
            <a:ext cx="9144000" cy="68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5721" y="188640"/>
            <a:ext cx="71287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Основоположником греческого естествознания и греческой географии считается математик, путешественник и философ </a:t>
            </a:r>
            <a:r>
              <a:rPr lang="ru-RU" i="1" dirty="0">
                <a:solidFill>
                  <a:srgbClr val="FF0000"/>
                </a:solidFill>
                <a:latin typeface="Cambria" pitchFamily="18" charset="0"/>
              </a:rPr>
              <a:t>Фалес</a:t>
            </a:r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 из г. </a:t>
            </a:r>
            <a:r>
              <a:rPr lang="ru-RU" dirty="0" err="1">
                <a:solidFill>
                  <a:srgbClr val="FFC000"/>
                </a:solidFill>
                <a:latin typeface="Cambria" pitchFamily="18" charset="0"/>
              </a:rPr>
              <a:t>Милета</a:t>
            </a:r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 (VI в. до н. э.). </a:t>
            </a:r>
            <a:endParaRPr lang="ru-RU" dirty="0" smtClean="0">
              <a:solidFill>
                <a:srgbClr val="FFC000"/>
              </a:solidFill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Ученику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Фалеса философу </a:t>
            </a:r>
            <a:r>
              <a:rPr lang="ru-RU" i="1" dirty="0">
                <a:solidFill>
                  <a:srgbClr val="FF0000"/>
                </a:solidFill>
                <a:latin typeface="Cambria" pitchFamily="18" charset="0"/>
              </a:rPr>
              <a:t>Анаксимандру</a:t>
            </a:r>
            <a:r>
              <a:rPr lang="ru-RU" dirty="0">
                <a:solidFill>
                  <a:srgbClr val="FF0000"/>
                </a:solidFill>
                <a:latin typeface="Cambria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(VI в. до н. э.) приписывается составление первой географической карты. Вероятно, он первый установил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стороны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горизонта — север, юг, восток и запад — и свою карту сориентировал по этим странам света. Милетские географы впервые ввели в употребление понятие частей света и названия Азия (</a:t>
            </a:r>
            <a:r>
              <a:rPr lang="ru-RU" dirty="0" err="1">
                <a:solidFill>
                  <a:srgbClr val="002060"/>
                </a:solidFill>
                <a:latin typeface="Cambria" pitchFamily="18" charset="0"/>
              </a:rPr>
              <a:t>Асия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) и Европа.</a:t>
            </a:r>
          </a:p>
        </p:txBody>
      </p:sp>
      <p:pic>
        <p:nvPicPr>
          <p:cNvPr id="2052" name="Picture 4" descr="http://www.piplz.ru/photo/tha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0574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kecult.files.wordpress.com/2011/02/anaximander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308947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50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ropowerpoint.ru/wp-content/uploads/2014/04/Starinnaya_karta_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751344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Эратосфен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(276-194 до н.э.) первым попытался построить карту ойкумены на основе координатной сетки с меридианами и параллелями. Этот александрийский ученый на рубеже 3-2 вв. до н.э. выполнил первые и довольно точные определения радиуса (6311 км) и длины экватора (252 тыс. стадиев – 39 690 км) –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по последним измерениям 6378 и 40 076 км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. По измерениям длина 1° меридиана составляла 105-112 км.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 algn="ctr"/>
            <a:endParaRPr lang="ru-RU" sz="2000" dirty="0" smtClean="0">
              <a:latin typeface="Cambria" pitchFamily="18" charset="0"/>
            </a:endParaRPr>
          </a:p>
          <a:p>
            <a:pPr algn="ctr"/>
            <a:endParaRPr lang="ru-RU" sz="2000" dirty="0">
              <a:latin typeface="Cambria" pitchFamily="18" charset="0"/>
            </a:endParaRPr>
          </a:p>
          <a:p>
            <a:pPr algn="ctr"/>
            <a:r>
              <a:rPr lang="ru-RU" sz="2000" dirty="0">
                <a:solidFill>
                  <a:srgbClr val="660033"/>
                </a:solidFill>
                <a:latin typeface="Cambria" pitchFamily="18" charset="0"/>
              </a:rPr>
              <a:t>Сириец </a:t>
            </a:r>
            <a:r>
              <a:rPr lang="ru-RU" sz="2000" b="1" dirty="0" err="1">
                <a:solidFill>
                  <a:srgbClr val="660033"/>
                </a:solidFill>
                <a:latin typeface="Cambria" pitchFamily="18" charset="0"/>
              </a:rPr>
              <a:t>Посидоний</a:t>
            </a:r>
            <a:r>
              <a:rPr lang="ru-RU" sz="2000" dirty="0">
                <a:solidFill>
                  <a:srgbClr val="660033"/>
                </a:solidFill>
                <a:latin typeface="Cambria" pitchFamily="18" charset="0"/>
              </a:rPr>
              <a:t> (139-51 до н.э.) на рубеже 2-1 вв. до н.э. также измерял окружность Земли, которая у него составила 180 тыс. стадиев. Это сильно преуменьшенное измерение сыграло огромную положительную роль в истории великих открытий 15-16 вв. (открытие Америки).</a:t>
            </a:r>
          </a:p>
        </p:txBody>
      </p:sp>
    </p:spTree>
    <p:extLst>
      <p:ext uri="{BB962C8B-B14F-4D97-AF65-F5344CB8AC3E}">
        <p14:creationId xmlns:p14="http://schemas.microsoft.com/office/powerpoint/2010/main" val="226954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.allday.ru/uploads/posts/2009-09/1254336572_old-paper-3-8-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4191"/>
            <a:ext cx="9148936" cy="68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7164" y="1412776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660033"/>
                </a:solidFill>
                <a:latin typeface="Cambria" pitchFamily="18" charset="0"/>
              </a:rPr>
              <a:t>Клавдий Птолемей</a:t>
            </a:r>
            <a:r>
              <a:rPr lang="ru-RU" dirty="0">
                <a:solidFill>
                  <a:srgbClr val="660033"/>
                </a:solidFill>
                <a:latin typeface="Cambria" pitchFamily="18" charset="0"/>
              </a:rPr>
              <a:t> (87-165 н. э.) считал, что с помощью астрономии и математики Земля может быть точно отображена на карте. Он пытался задавать положения географических объектов на поверхности Земли с помощью системы координат с параллелями и меридианами. </a:t>
            </a:r>
            <a:endParaRPr lang="ru-RU" dirty="0" smtClean="0">
              <a:solidFill>
                <a:srgbClr val="660033"/>
              </a:solidFill>
              <a:latin typeface="Cambria" pitchFamily="18" charset="0"/>
            </a:endParaRPr>
          </a:p>
          <a:p>
            <a:pPr algn="ctr"/>
            <a:endParaRPr lang="ru-RU" dirty="0">
              <a:solidFill>
                <a:srgbClr val="660033"/>
              </a:solidFill>
              <a:latin typeface="Cambria" pitchFamily="18" charset="0"/>
            </a:endParaRPr>
          </a:p>
          <a:p>
            <a:pPr algn="ctr"/>
            <a:endParaRPr lang="ru-RU" dirty="0" smtClean="0">
              <a:solidFill>
                <a:srgbClr val="660033"/>
              </a:solidFill>
              <a:latin typeface="Cambria" pitchFamily="18" charset="0"/>
            </a:endParaRPr>
          </a:p>
          <a:p>
            <a:pPr algn="ctr"/>
            <a:r>
              <a:rPr lang="ru-RU" dirty="0" smtClean="0">
                <a:solidFill>
                  <a:srgbClr val="660033"/>
                </a:solidFill>
                <a:latin typeface="Cambria" pitchFamily="18" charset="0"/>
              </a:rPr>
              <a:t>Птолемей </a:t>
            </a:r>
            <a:r>
              <a:rPr lang="ru-RU" dirty="0">
                <a:solidFill>
                  <a:srgbClr val="660033"/>
                </a:solidFill>
                <a:latin typeface="Cambria" pitchFamily="18" charset="0"/>
              </a:rPr>
              <a:t>разработал две новых картографических проекции - коническую и стереографическую. В своем труде «География» он предложил список географических названий с указанием широты и долготы каждого места для облегчения поиска, были указаны масштаб, условные знаки с легендой, а также методика ориентации карт - так, чтобы север на карте был вверху, а восток справа. </a:t>
            </a:r>
          </a:p>
        </p:txBody>
      </p:sp>
    </p:spTree>
    <p:extLst>
      <p:ext uri="{BB962C8B-B14F-4D97-AF65-F5344CB8AC3E}">
        <p14:creationId xmlns:p14="http://schemas.microsoft.com/office/powerpoint/2010/main" val="274567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allday.ru/uploads/posts/2009-09/1254336572_old-paper-3-8-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4191"/>
            <a:ext cx="9148936" cy="68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plam.ru/nauchlit/ocherki_po_istorii_geograficheskih_otkrytii_t_1/i_0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4" y="1124744"/>
            <a:ext cx="837229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8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allday.ru/uploads/posts/2009-09/1254336572_old-paper-3-8-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4191"/>
            <a:ext cx="9148936" cy="68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lib.rus.ec/i/22/207122/i_0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9" y="1196752"/>
            <a:ext cx="8020973" cy="43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70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urspresent.ru/uploads/fon-present/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Теория единства Мирового океана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5313" y="1340768"/>
            <a:ext cx="73448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Cambria" pitchFamily="18" charset="0"/>
              </a:rPr>
              <a:t>Мысль о единстве Мирового океана первым высказал </a:t>
            </a:r>
            <a:r>
              <a:rPr lang="ru-RU" b="1" dirty="0">
                <a:solidFill>
                  <a:srgbClr val="0000FF"/>
                </a:solidFill>
                <a:latin typeface="Cambria" pitchFamily="18" charset="0"/>
              </a:rPr>
              <a:t>Аристотель </a:t>
            </a:r>
            <a:r>
              <a:rPr lang="ru-RU" dirty="0">
                <a:solidFill>
                  <a:srgbClr val="0000FF"/>
                </a:solidFill>
                <a:latin typeface="Cambria" pitchFamily="18" charset="0"/>
              </a:rPr>
              <a:t>(384-322 до н.э.). Его поддерживали Эратосфен, </a:t>
            </a:r>
            <a:r>
              <a:rPr lang="ru-RU" dirty="0" err="1">
                <a:solidFill>
                  <a:srgbClr val="0000FF"/>
                </a:solidFill>
                <a:latin typeface="Cambria" pitchFamily="18" charset="0"/>
              </a:rPr>
              <a:t>Посидоний</a:t>
            </a:r>
            <a:r>
              <a:rPr lang="ru-RU" dirty="0"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rgbClr val="0000FF"/>
                </a:solidFill>
                <a:latin typeface="Cambria" pitchFamily="18" charset="0"/>
              </a:rPr>
              <a:t>Страбон</a:t>
            </a:r>
            <a:r>
              <a:rPr lang="ru-RU" dirty="0"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rgbClr val="0000FF"/>
                </a:solidFill>
                <a:latin typeface="Cambria" pitchFamily="18" charset="0"/>
              </a:rPr>
              <a:t>Помпоний</a:t>
            </a:r>
            <a:r>
              <a:rPr lang="ru-RU" dirty="0">
                <a:solidFill>
                  <a:srgbClr val="0000FF"/>
                </a:solidFill>
                <a:latin typeface="Cambria" pitchFamily="18" charset="0"/>
              </a:rPr>
              <a:t> Мела. Считалось, что Западный и Восточный океаны соединяются на севере океанами Британским и Скифским, на юге – морями Эфиопским, Красным (часть Индийского океана между нынешним Красным морем и устьем Инда) и Индийским (от устья Инда до юго-восточной оконечности Азии). </a:t>
            </a:r>
            <a:endParaRPr lang="ru-RU" dirty="0" smtClean="0">
              <a:solidFill>
                <a:srgbClr val="0000FF"/>
              </a:solidFill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картах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Птолемея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 (87-165 н. э.), а он был высшим географическим авторитетом, Азия на крайнем юго-востоке соединяется с гипотетической сушей с Восточной Африкой и Индийский океан превращается в озеро. 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r>
              <a:rPr lang="ru-RU" dirty="0">
                <a:solidFill>
                  <a:srgbClr val="FFFF00"/>
                </a:solidFill>
                <a:latin typeface="Cambria" pitchFamily="18" charset="0"/>
              </a:rPr>
              <a:t>Однако арабские и португальские моряки опровергли «континентальную теорию» Птолемея, обогнув Южную Африку, затем Юго-Восточную Азию, проложив сквозной путь из Атлантического в Индийский и Тихий океаны. Блестящее доказательство единства Мирового океана дала Первая кругосветная экспедиция Ф. Магеллана.</a:t>
            </a:r>
          </a:p>
        </p:txBody>
      </p:sp>
    </p:spTree>
    <p:extLst>
      <p:ext uri="{BB962C8B-B14F-4D97-AF65-F5344CB8AC3E}">
        <p14:creationId xmlns:p14="http://schemas.microsoft.com/office/powerpoint/2010/main" val="348329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7" y="0"/>
            <a:ext cx="91548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847" y="384776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cap="small" dirty="0"/>
              <a:t>Разделение Земли на пояса </a:t>
            </a:r>
            <a:endParaRPr lang="ru-RU" sz="2800" cap="small" dirty="0" smtClean="0"/>
          </a:p>
          <a:p>
            <a:pPr algn="ctr"/>
            <a:r>
              <a:rPr lang="ru-RU" sz="2800" cap="small" dirty="0" smtClean="0"/>
              <a:t>и гипотеза о </a:t>
            </a:r>
            <a:r>
              <a:rPr lang="ru-RU" sz="2800" cap="small" dirty="0"/>
              <a:t>Южном материке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94692"/>
            <a:ext cx="7596336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1700" dirty="0" smtClean="0">
                <a:solidFill>
                  <a:srgbClr val="660033"/>
                </a:solidFill>
                <a:latin typeface="Cambria" pitchFamily="18" charset="0"/>
              </a:rPr>
              <a:t>Об </a:t>
            </a:r>
            <a:r>
              <a:rPr lang="ru-RU" sz="1700" dirty="0">
                <a:solidFill>
                  <a:srgbClr val="660033"/>
                </a:solidFill>
                <a:latin typeface="Cambria" pitchFamily="18" charset="0"/>
              </a:rPr>
              <a:t>истории этого вопроса много материала дал </a:t>
            </a:r>
            <a:r>
              <a:rPr lang="ru-RU" sz="1700" dirty="0" err="1">
                <a:solidFill>
                  <a:srgbClr val="660033"/>
                </a:solidFill>
                <a:latin typeface="Cambria" pitchFamily="18" charset="0"/>
              </a:rPr>
              <a:t>Страбон</a:t>
            </a:r>
            <a:r>
              <a:rPr lang="ru-RU" sz="1700" dirty="0">
                <a:solidFill>
                  <a:srgbClr val="660033"/>
                </a:solidFill>
                <a:latin typeface="Cambria" pitchFamily="18" charset="0"/>
              </a:rPr>
              <a:t>, который сам был последователем теории шарообразности нашей планеты и связывал ее с делением Земли на пояса. Называет он и имена некоторых своих предшественников, в том числе </a:t>
            </a:r>
            <a:r>
              <a:rPr lang="ru-RU" sz="1700" dirty="0" err="1">
                <a:solidFill>
                  <a:srgbClr val="660033"/>
                </a:solidFill>
                <a:latin typeface="Cambria" pitchFamily="18" charset="0"/>
              </a:rPr>
              <a:t>Посидония</a:t>
            </a:r>
            <a:r>
              <a:rPr lang="ru-RU" sz="1700" dirty="0">
                <a:solidFill>
                  <a:srgbClr val="660033"/>
                </a:solidFill>
                <a:latin typeface="Cambria" pitchFamily="18" charset="0"/>
              </a:rPr>
              <a:t>. </a:t>
            </a:r>
            <a:endParaRPr lang="ru-RU" sz="1700" dirty="0" smtClean="0">
              <a:solidFill>
                <a:srgbClr val="660033"/>
              </a:solidFill>
              <a:latin typeface="Cambria" pitchFamily="18" charset="0"/>
            </a:endParaRPr>
          </a:p>
          <a:p>
            <a:pPr algn="ctr"/>
            <a:endParaRPr lang="ru-RU" sz="1700" dirty="0">
              <a:solidFill>
                <a:srgbClr val="660033"/>
              </a:solidFill>
              <a:latin typeface="Cambria" pitchFamily="18" charset="0"/>
            </a:endParaRPr>
          </a:p>
          <a:p>
            <a:pPr algn="ctr"/>
            <a:r>
              <a:rPr lang="ru-RU" sz="1700" dirty="0" smtClean="0">
                <a:solidFill>
                  <a:srgbClr val="660033"/>
                </a:solidFill>
                <a:latin typeface="Cambria" pitchFamily="18" charset="0"/>
              </a:rPr>
              <a:t>Кроме </a:t>
            </a:r>
            <a:r>
              <a:rPr lang="ru-RU" sz="1700" dirty="0">
                <a:solidFill>
                  <a:srgbClr val="660033"/>
                </a:solidFill>
                <a:latin typeface="Cambria" pitchFamily="18" charset="0"/>
              </a:rPr>
              <a:t>деления Земли на пять поясов, необходимых для астрономических наблюдений, </a:t>
            </a:r>
            <a:r>
              <a:rPr lang="ru-RU" sz="1700" dirty="0" err="1">
                <a:solidFill>
                  <a:srgbClr val="660033"/>
                </a:solidFill>
                <a:latin typeface="Cambria" pitchFamily="18" charset="0"/>
              </a:rPr>
              <a:t>Посидоний</a:t>
            </a:r>
            <a:r>
              <a:rPr lang="ru-RU" sz="1700" dirty="0">
                <a:solidFill>
                  <a:srgbClr val="660033"/>
                </a:solidFill>
                <a:latin typeface="Cambria" pitchFamily="18" charset="0"/>
              </a:rPr>
              <a:t>, </a:t>
            </a:r>
            <a:r>
              <a:rPr lang="ru-RU" sz="1700" dirty="0" smtClean="0">
                <a:solidFill>
                  <a:srgbClr val="660033"/>
                </a:solidFill>
                <a:latin typeface="Cambria" pitchFamily="18" charset="0"/>
              </a:rPr>
              <a:t>предлагал </a:t>
            </a:r>
            <a:r>
              <a:rPr lang="ru-RU" sz="1700" dirty="0">
                <a:solidFill>
                  <a:srgbClr val="660033"/>
                </a:solidFill>
                <a:latin typeface="Cambria" pitchFamily="18" charset="0"/>
              </a:rPr>
              <a:t>деление на 13 природных поясов: в северном полушарии два необитаемых (холодный и жаркий), четыре обитаемых — </a:t>
            </a:r>
            <a:r>
              <a:rPr lang="ru-RU" sz="1700" dirty="0" err="1">
                <a:solidFill>
                  <a:srgbClr val="660033"/>
                </a:solidFill>
                <a:latin typeface="Cambria" pitchFamily="18" charset="0"/>
              </a:rPr>
              <a:t>скифско</a:t>
            </a:r>
            <a:r>
              <a:rPr lang="ru-RU" sz="1700" dirty="0">
                <a:solidFill>
                  <a:srgbClr val="660033"/>
                </a:solidFill>
                <a:latin typeface="Cambria" pitchFamily="18" charset="0"/>
              </a:rPr>
              <a:t>-кельтский, средний, сухой пустынный, эфиопский; в южном полушарии у них предполагались два необитаемых и четыре обитаемых аналога. Кроме 12 перечисленных поясов, для обоих полушарий общим был экваториальный (жаркий обитаемый). </a:t>
            </a:r>
            <a:endParaRPr lang="ru-RU" sz="1700" dirty="0" smtClean="0">
              <a:solidFill>
                <a:srgbClr val="660033"/>
              </a:solidFill>
              <a:latin typeface="Cambria" pitchFamily="18" charset="0"/>
            </a:endParaRPr>
          </a:p>
          <a:p>
            <a:pPr algn="ctr"/>
            <a:endParaRPr lang="ru-RU" sz="1700" dirty="0">
              <a:solidFill>
                <a:srgbClr val="660033"/>
              </a:solidFill>
              <a:latin typeface="Cambria" pitchFamily="18" charset="0"/>
            </a:endParaRPr>
          </a:p>
          <a:p>
            <a:pPr algn="ctr"/>
            <a:r>
              <a:rPr lang="ru-RU" sz="1700" dirty="0" err="1" smtClean="0">
                <a:solidFill>
                  <a:srgbClr val="660033"/>
                </a:solidFill>
                <a:latin typeface="Cambria" pitchFamily="18" charset="0"/>
              </a:rPr>
              <a:t>Страбон</a:t>
            </a:r>
            <a:r>
              <a:rPr lang="ru-RU" sz="1700" dirty="0" smtClean="0">
                <a:solidFill>
                  <a:srgbClr val="660033"/>
                </a:solidFill>
                <a:latin typeface="Cambria" pitchFamily="18" charset="0"/>
              </a:rPr>
              <a:t> </a:t>
            </a:r>
            <a:r>
              <a:rPr lang="ru-RU" sz="1700" dirty="0">
                <a:solidFill>
                  <a:srgbClr val="660033"/>
                </a:solidFill>
                <a:latin typeface="Cambria" pitchFamily="18" charset="0"/>
              </a:rPr>
              <a:t>же считал, что для любых научных целей достаточно делить Землю на пять поясов: «экваториальный, необитаемый вследствие жары, два приполярных, также необитаемых вследствие холода, два средних умеренных и обитаемых</a:t>
            </a:r>
            <a:r>
              <a:rPr lang="ru-RU" sz="1700" dirty="0" smtClean="0">
                <a:solidFill>
                  <a:srgbClr val="660033"/>
                </a:solidFill>
                <a:latin typeface="Cambria" pitchFamily="18" charset="0"/>
              </a:rPr>
              <a:t>».</a:t>
            </a:r>
            <a:endParaRPr lang="ru-RU" sz="1700" dirty="0">
              <a:solidFill>
                <a:srgbClr val="660033"/>
              </a:solidFill>
              <a:latin typeface="Cambria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43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atyana-chulan.ucoz.ru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1620" y="2420888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660033"/>
                </a:solidFill>
                <a:latin typeface="Cambria" pitchFamily="18" charset="0"/>
              </a:rPr>
              <a:t>Учение </a:t>
            </a:r>
            <a:r>
              <a:rPr lang="ru-RU" dirty="0" err="1">
                <a:solidFill>
                  <a:srgbClr val="660033"/>
                </a:solidFill>
                <a:latin typeface="Cambria" pitchFamily="18" charset="0"/>
              </a:rPr>
              <a:t>Посидония</a:t>
            </a:r>
            <a:r>
              <a:rPr lang="ru-RU" dirty="0">
                <a:solidFill>
                  <a:srgbClr val="660033"/>
                </a:solidFill>
                <a:latin typeface="Cambria" pitchFamily="18" charset="0"/>
              </a:rPr>
              <a:t> о едином Мировом океане давало надежду на то, что четырех обитаемых поясов южного полушария можно достичь морским путем: необитаемая экваториальная зона, по </a:t>
            </a:r>
            <a:r>
              <a:rPr lang="ru-RU" dirty="0" err="1">
                <a:solidFill>
                  <a:srgbClr val="660033"/>
                </a:solidFill>
                <a:latin typeface="Cambria" pitchFamily="18" charset="0"/>
              </a:rPr>
              <a:t>Посидонию</a:t>
            </a:r>
            <a:r>
              <a:rPr lang="ru-RU" dirty="0">
                <a:solidFill>
                  <a:srgbClr val="660033"/>
                </a:solidFill>
                <a:latin typeface="Cambria" pitchFamily="18" charset="0"/>
              </a:rPr>
              <a:t>, не является непреодолимым препятствием на пути к обитаемым землям южного полушария, в «другой мир», так как можно обогнуть морем «безжизненные» экваториальные пустыни. Но для сторонников Птолемея это было безнадежным предприятием — принимая деление земного шара на пояса, он отрицал наличие единого океана, окружающего сушу.</a:t>
            </a:r>
          </a:p>
        </p:txBody>
      </p:sp>
    </p:spTree>
    <p:extLst>
      <p:ext uri="{BB962C8B-B14F-4D97-AF65-F5344CB8AC3E}">
        <p14:creationId xmlns:p14="http://schemas.microsoft.com/office/powerpoint/2010/main" val="38949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sovet.su/_ld/293/16996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764704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Cambria" pitchFamily="18" charset="0"/>
              </a:rPr>
              <a:t>Гипотетическая суша, занимающая значительную или даже наибольшую часть южного полушария, признавалась всеми античными географами. Одни предполагали, что на юге находится материк, окруженный со всех сторон океаном (например, Мела); другие — огромная суша, ограничивающая на юге Индийский океан (Птолемей). Позднее за этим Южным континентом утвердилось название «</a:t>
            </a:r>
            <a:r>
              <a:rPr lang="ru-RU" dirty="0" err="1">
                <a:solidFill>
                  <a:srgbClr val="0000FF"/>
                </a:solidFill>
                <a:latin typeface="Cambria" pitchFamily="18" charset="0"/>
              </a:rPr>
              <a:t>Terra</a:t>
            </a:r>
            <a:r>
              <a:rPr lang="ru-RU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Cambria" pitchFamily="18" charset="0"/>
              </a:rPr>
              <a:t>Australis</a:t>
            </a:r>
            <a:r>
              <a:rPr lang="ru-RU" dirty="0">
                <a:solidFill>
                  <a:srgbClr val="0000FF"/>
                </a:solidFill>
                <a:latin typeface="Cambria" pitchFamily="18" charset="0"/>
              </a:rPr>
              <a:t>». А так как, по словам Эратосфена, «согласно с природой, обитаемый мир должен иметь наибольшую длину между восходом и заходом солнца», то и Южный материк вытягивали в широтном направлении гораздо больше, чем в меридиональном. </a:t>
            </a:r>
            <a:endParaRPr lang="ru-RU" dirty="0" smtClean="0">
              <a:solidFill>
                <a:srgbClr val="0000FF"/>
              </a:solidFill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Эта </a:t>
            </a:r>
            <a:r>
              <a:rPr lang="ru-RU" dirty="0">
                <a:solidFill>
                  <a:srgbClr val="FF0000"/>
                </a:solidFill>
                <a:latin typeface="Cambria" pitchFamily="18" charset="0"/>
              </a:rPr>
              <a:t>гипотеза, возникшая по крайней мере за два века до нашей эры, держалась более 2 тыс. лет до последней четверти XVIII в. (до второго кругосветного плавания Д. Кука). </a:t>
            </a:r>
            <a:endParaRPr lang="ru-RU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1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gotovie-prezentacii.ru/wp-content/uploads/2013/02/sch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3" y="0"/>
            <a:ext cx="91610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4624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660033"/>
                </a:solidFill>
                <a:latin typeface="Cambria" pitchFamily="18" charset="0"/>
              </a:rPr>
              <a:t>Как и некоторые другие великие географические ошибки, эта гипотеза сыграла большую роль в истории географических открытий. Гигантский Южный континент, омываемый с севера Тихим океаном и протягивающийся от субэкваториальных широт до Южного полюса, искали испанцы в XVI — начале XVII в., голландцы в середине XVII в. В поисках его был совершен ряд замечательных открытий. </a:t>
            </a:r>
            <a:endParaRPr lang="ru-RU" dirty="0" smtClean="0">
              <a:solidFill>
                <a:srgbClr val="660033"/>
              </a:solidFill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Тропической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северной окраиной Южного материка последовательно считались Новая Гвинея, Соломоновы о-ва, Новые Гебриды, Новая Голландия (Австралия). Южный континент постепенно сжимался, отступал от экватора к Южному тропику, от него — к умеренной зоне (Новая Зеландия). 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Cambria" pitchFamily="18" charset="0"/>
              </a:rPr>
              <a:t>Кук </a:t>
            </a:r>
            <a:r>
              <a:rPr lang="ru-RU" dirty="0">
                <a:solidFill>
                  <a:srgbClr val="0000FF"/>
                </a:solidFill>
                <a:latin typeface="Cambria" pitchFamily="18" charset="0"/>
              </a:rPr>
              <a:t>отодвинул его еще дальше, за Южный полярный круг. Там в начале XIX в. Южный материк открыла русская экспедиция </a:t>
            </a:r>
            <a:endParaRPr lang="ru-RU" dirty="0" smtClean="0">
              <a:solidFill>
                <a:srgbClr val="0000FF"/>
              </a:solidFill>
              <a:latin typeface="Cambria" pitchFamily="18" charset="0"/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Cambria" pitchFamily="18" charset="0"/>
              </a:rPr>
              <a:t>Ф</a:t>
            </a:r>
            <a:r>
              <a:rPr lang="ru-RU" dirty="0">
                <a:solidFill>
                  <a:srgbClr val="0000FF"/>
                </a:solidFill>
                <a:latin typeface="Cambria" pitchFamily="18" charset="0"/>
              </a:rPr>
              <a:t>. Беллинсгаузена и М. Лазарева — позднее он был назван Антарктидой.</a:t>
            </a:r>
            <a:endParaRPr lang="ru-RU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3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orjati.ru/uploads/posts/2012-10/thumbs/1350463411_4d5a8d5c5f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47056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внимание!!! 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17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freeppt.ru/Prew2/DinamicLightSl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kzdocs.docdat.com/pars_docs/refs/45/44102/44102_html_a8ab0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27051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b.rus.ec/i/81/287381/i_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473392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thumb/0/01/Anaximander_world_map-ru.svg/2000px-Anaximander_world_map-ru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3" y="3412655"/>
            <a:ext cx="3335027" cy="33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5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reeppt.ru/Prew2/DinamicLightM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4"/>
            <a:ext cx="9144000" cy="68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41842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Cambria" pitchFamily="18" charset="0"/>
              </a:rPr>
              <a:t>Младший современник Анаксимандра </a:t>
            </a:r>
            <a:r>
              <a:rPr lang="ru-RU" sz="2000" dirty="0" err="1">
                <a:solidFill>
                  <a:srgbClr val="FF0000"/>
                </a:solidFill>
                <a:latin typeface="Cambria" pitchFamily="18" charset="0"/>
              </a:rPr>
              <a:t>Гекатей</a:t>
            </a:r>
            <a:r>
              <a:rPr lang="ru-RU" sz="2000" dirty="0">
                <a:solidFill>
                  <a:srgbClr val="FF0000"/>
                </a:solidFill>
                <a:latin typeface="Cambria" pitchFamily="18" charset="0"/>
              </a:rPr>
              <a:t> Милетский </a:t>
            </a:r>
            <a:r>
              <a:rPr lang="ru-RU" sz="2000" dirty="0">
                <a:solidFill>
                  <a:srgbClr val="FFFF00"/>
                </a:solidFill>
                <a:latin typeface="Cambria" pitchFamily="18" charset="0"/>
              </a:rPr>
              <a:t>(VI — V вв. до н. э.), кроме того, выделял еще и Ливию (Африку). Происхождение первых двух названий было давно забыто уже в эпоху Геродота. Теперь обычно производят их от ассирийских слов «асу» («восход») и «эреб» («закат»). </a:t>
            </a:r>
            <a:endParaRPr lang="ru-RU" sz="2000" dirty="0" smtClean="0">
              <a:solidFill>
                <a:srgbClr val="FFFF00"/>
              </a:solidFill>
              <a:latin typeface="Cambria" pitchFamily="18" charset="0"/>
            </a:endParaRPr>
          </a:p>
          <a:p>
            <a:pPr algn="ctr"/>
            <a:endParaRPr lang="ru-RU" sz="2000" dirty="0">
              <a:solidFill>
                <a:srgbClr val="FFFF00"/>
              </a:solidFill>
              <a:latin typeface="Cambria" pitchFamily="18" charset="0"/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Cambria" pitchFamily="18" charset="0"/>
              </a:rPr>
              <a:t>На </a:t>
            </a:r>
            <a:r>
              <a:rPr lang="ru-RU" sz="2000" dirty="0">
                <a:solidFill>
                  <a:srgbClr val="FFFF00"/>
                </a:solidFill>
                <a:latin typeface="Cambria" pitchFamily="18" charset="0"/>
              </a:rPr>
              <a:t>суше некоторые античные географы признавали границей между Азией и Европой р. </a:t>
            </a:r>
            <a:r>
              <a:rPr lang="ru-RU" sz="2000" dirty="0" err="1">
                <a:solidFill>
                  <a:srgbClr val="FFFF00"/>
                </a:solidFill>
                <a:latin typeface="Cambria" pitchFamily="18" charset="0"/>
              </a:rPr>
              <a:t>Фасис</a:t>
            </a:r>
            <a:r>
              <a:rPr lang="ru-RU" sz="2000" dirty="0">
                <a:solidFill>
                  <a:srgbClr val="FFFF00"/>
                </a:solidFill>
                <a:latin typeface="Cambria" pitchFamily="18" charset="0"/>
              </a:rPr>
              <a:t> (Риони), другие — Танаис (Дон); о странах к востоку от бассейна Черного и Азовского морей греки знали слишком мало, чтобы определить здесь границы частей света.</a:t>
            </a:r>
          </a:p>
        </p:txBody>
      </p:sp>
      <p:pic>
        <p:nvPicPr>
          <p:cNvPr id="4" name="Picture 2" descr="http://www.proza.ru/pics/2009/06/12/1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0" t="3830" b="72842"/>
          <a:stretch/>
        </p:blipFill>
        <p:spPr bwMode="auto">
          <a:xfrm>
            <a:off x="251520" y="3921631"/>
            <a:ext cx="3096344" cy="26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5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opowerpoint.ru/wp-content/uploads/2013/01/Abstra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98"/>
            <a:ext cx="9144000" cy="686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692696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92D050"/>
                </a:solidFill>
                <a:latin typeface="Cambria" pitchFamily="18" charset="0"/>
              </a:rPr>
              <a:t>Геродот знает в общих чертах только те части Азии, которые входили в его время в состав Персидской империи. Он называет Азией лишь юго-западную часть Азиатского материка, а именно — Аравию с Сирией, Малую Азию с Армянским нагорьем, Месопотамию, Иранское нагорье и Северо-Западную Индию. К востоку от последней он помещает неведомую пустыню; к северу от его Азии лежит Европа, к западу — Египет и Ливия. Египет соединен с Азией «узким мысом» (Суэцким перешейком и Синайским п-овом</a:t>
            </a:r>
            <a:r>
              <a:rPr lang="ru-RU" dirty="0" smtClean="0">
                <a:solidFill>
                  <a:srgbClr val="92D050"/>
                </a:solidFill>
                <a:latin typeface="Cambria" pitchFamily="18" charset="0"/>
              </a:rPr>
              <a:t>).</a:t>
            </a: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Лишь в начале V века до н.э.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Гекатей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Милетский составил первую правдоподобную карту земель, известных грекам. На ней схематически были изображены четыре средиземноморских полуострова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Апеннинский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Пиренейский, Балканский и Малая Азия), - но только полвека спустя почтенный "основатель истории" Геродот создал свой собственный картографический шедевр, дав при этом подробнейшее описание земель, которые он сумел "лично посетить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"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076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master-samouchitel.ru/images/02obsc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lh4.ggpht.com/_X9pjnRZZJKA/TUEr1h8MgPI/AAAAAAAAGMc/MyPVy2Ew9Sc/s800/avfislrzdypxp4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6552728" cy="619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6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master-samouchitel.ru/images/03ob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"/>
            <a:ext cx="9144000" cy="68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lh5.ggpht.com/_X9pjnRZZJKA/TUEtJaBmdqI/AAAAAAAAGNc/pOLSmooEEWc/s800/x1hk7cjgxh6qgx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29" y="2056779"/>
            <a:ext cx="6667942" cy="468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0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187/52058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" y="0"/>
            <a:ext cx="9133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7215" y="332656"/>
            <a:ext cx="698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Геродот не знает названия «Африка». Впервые оно встречается в античной литературе в конце III в. до н. э. в одном из дошедших до нас фрагментов эпической поэмы «Анналы» 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Квинта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Энния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, по относится поэтому не к материку, а только к его небольшой части — основному владению Карфагена.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endParaRPr lang="ru-RU" sz="2000" dirty="0">
              <a:latin typeface="Cambria" pitchFamily="18" charset="0"/>
            </a:endParaRPr>
          </a:p>
          <a:p>
            <a:pPr algn="ctr"/>
            <a:endParaRPr lang="ru-RU" sz="2000" dirty="0" smtClean="0">
              <a:latin typeface="Cambria" pitchFamily="18" charset="0"/>
            </a:endParaRPr>
          </a:p>
          <a:p>
            <a:pPr algn="ctr"/>
            <a:endParaRPr lang="ru-RU" sz="2000" dirty="0" smtClean="0">
              <a:latin typeface="Cambria" pitchFamily="18" charset="0"/>
            </a:endParaRPr>
          </a:p>
          <a:p>
            <a:pPr algn="ctr"/>
            <a:endParaRPr lang="ru-RU" sz="2000" dirty="0">
              <a:latin typeface="Cambria" pitchFamily="18" charset="0"/>
            </a:endParaRPr>
          </a:p>
          <a:p>
            <a:pPr algn="ctr"/>
            <a:endParaRPr lang="ru-RU" sz="2000" dirty="0">
              <a:latin typeface="Cambria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</a:rPr>
              <a:t>После </a:t>
            </a:r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разрушения Карфагена (146 г. до н. э.) римляне организовали на его бывшей территории провинцию Африка (или </a:t>
            </a:r>
            <a:r>
              <a:rPr lang="ru-RU" sz="2000" dirty="0" err="1">
                <a:solidFill>
                  <a:srgbClr val="0070C0"/>
                </a:solidFill>
                <a:latin typeface="Cambria" pitchFamily="18" charset="0"/>
              </a:rPr>
              <a:t>Африга</a:t>
            </a:r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), и это название позднее распространилось на весь континент. Как предполагают французские ученые, специально изучавшие этот вопрос, слово «Африка» либо финикийского происхождения, либо берберского. </a:t>
            </a:r>
          </a:p>
        </p:txBody>
      </p:sp>
      <p:pic>
        <p:nvPicPr>
          <p:cNvPr id="1028" name="Picture 4" descr="http://skio.ru/latin/img/quint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958" y="1988840"/>
            <a:ext cx="131054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9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ldmaral.ucoz.ru/shablonPPT_2/zelenyj_ble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762"/>
            <a:ext cx="9139521" cy="685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031450"/>
            <a:ext cx="64807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Cambria" pitchFamily="18" charset="0"/>
              </a:rPr>
              <a:t>Ограничивая Азию на севере р. Араксом и Каспийским морем, а на востоке — «Индийской пустыней», Геродот делает вполне естественным вывод: «...по длине она [Европа] равна двум другим частям света</a:t>
            </a:r>
            <a:r>
              <a:rPr lang="ru-RU" sz="2000" dirty="0" smtClean="0">
                <a:solidFill>
                  <a:srgbClr val="FFFF00"/>
                </a:solidFill>
                <a:latin typeface="Cambria" pitchFamily="18" charset="0"/>
              </a:rPr>
              <a:t>». </a:t>
            </a:r>
          </a:p>
          <a:p>
            <a:pPr algn="ctr"/>
            <a:endParaRPr lang="ru-RU" sz="2000" dirty="0">
              <a:latin typeface="Cambria" pitchFamily="18" charset="0"/>
            </a:endParaRPr>
          </a:p>
          <a:p>
            <a:pPr algn="ctr"/>
            <a:endParaRPr lang="ru-RU" sz="2000" dirty="0" smtClean="0">
              <a:latin typeface="Cambria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Геродот </a:t>
            </a:r>
            <a:r>
              <a:rPr lang="ru-RU" sz="2000" dirty="0">
                <a:solidFill>
                  <a:srgbClr val="002060"/>
                </a:solidFill>
                <a:latin typeface="Cambria" pitchFamily="18" charset="0"/>
              </a:rPr>
              <a:t>издевается над теми, кто (по Гомеру) изображает Землю как круг, со всех сторон обтекаемый «рекой Океаном», но признает, что единое море отделяет Европу от Ливии и омывает — по крайней мере на западе и юге — Ливию (Африку) и Азию. Он ничего не знает и потому не хочет говорить о том, есть ли что-либо за этим «Южным», или «Эритрейским», морем и где кончается и кончается ли где-нибудь на западе Европа, а на востоке Индия.</a:t>
            </a:r>
            <a:endParaRPr 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8" name="Picture 4" descr="http://www.chronologia.org/xp/im/xr3-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5208" y="30762"/>
            <a:ext cx="2048791" cy="267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85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24F796-D50D-4C2F-8BF5-2F2F6A86272F}"/>
</file>

<file path=customXml/itemProps2.xml><?xml version="1.0" encoding="utf-8"?>
<ds:datastoreItem xmlns:ds="http://schemas.openxmlformats.org/officeDocument/2006/customXml" ds:itemID="{DE6EC761-B97E-4078-BABF-4E5B00B83C49}"/>
</file>

<file path=customXml/itemProps3.xml><?xml version="1.0" encoding="utf-8"?>
<ds:datastoreItem xmlns:ds="http://schemas.openxmlformats.org/officeDocument/2006/customXml" ds:itemID="{FE896F42-1C91-41B1-96C1-1EAF8739B30C}"/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2346</Words>
  <Application>Microsoft Office PowerPoint</Application>
  <PresentationFormat>Экран (4:3)</PresentationFormat>
  <Paragraphs>118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Роль античных географов в истории открытий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Легенда об Атлантиде </vt:lpstr>
      <vt:lpstr>Презентация PowerPoint</vt:lpstr>
      <vt:lpstr>Презентация PowerPoint</vt:lpstr>
      <vt:lpstr>Презентация PowerPoint</vt:lpstr>
      <vt:lpstr>Презентация PowerPoint</vt:lpstr>
      <vt:lpstr>Учение о сферичности Земли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Теория единства Мирового океана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          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античных географов в истории открытий</dc:title>
  <dc:creator>ййй</dc:creator>
  <cp:lastModifiedBy>ййй</cp:lastModifiedBy>
  <cp:revision>16</cp:revision>
  <dcterms:created xsi:type="dcterms:W3CDTF">2014-11-29T13:50:20Z</dcterms:created>
  <dcterms:modified xsi:type="dcterms:W3CDTF">2014-11-30T11:13:45Z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