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notesMasterIdLst>
    <p:notesMasterId r:id="rId43"/>
  </p:notesMasterIdLst>
  <p:sldIdLst>
    <p:sldId id="256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81" r:id="rId17"/>
    <p:sldId id="267" r:id="rId18"/>
    <p:sldId id="257" r:id="rId19"/>
    <p:sldId id="259" r:id="rId20"/>
    <p:sldId id="261" r:id="rId21"/>
    <p:sldId id="284" r:id="rId22"/>
    <p:sldId id="285" r:id="rId23"/>
    <p:sldId id="286" r:id="rId24"/>
    <p:sldId id="290" r:id="rId25"/>
    <p:sldId id="278" r:id="rId26"/>
    <p:sldId id="291" r:id="rId27"/>
    <p:sldId id="304" r:id="rId28"/>
    <p:sldId id="306" r:id="rId29"/>
    <p:sldId id="305" r:id="rId30"/>
    <p:sldId id="270" r:id="rId31"/>
    <p:sldId id="271" r:id="rId32"/>
    <p:sldId id="272" r:id="rId33"/>
    <p:sldId id="274" r:id="rId34"/>
    <p:sldId id="282" r:id="rId35"/>
    <p:sldId id="273" r:id="rId36"/>
    <p:sldId id="266" r:id="rId37"/>
    <p:sldId id="275" r:id="rId38"/>
    <p:sldId id="276" r:id="rId39"/>
    <p:sldId id="283" r:id="rId40"/>
    <p:sldId id="279" r:id="rId41"/>
    <p:sldId id="280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33CC"/>
    <a:srgbClr val="006699"/>
    <a:srgbClr val="0033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0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93B-8688-45B1-A2F8-3C97DAB87758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95B4-A770-46E6-B41C-C8FFE0C6C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95B4-A770-46E6-B41C-C8FFE0C6CA2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95B4-A770-46E6-B41C-C8FFE0C6CA2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EEF5E-250E-47D1-BCAB-35B5F3753716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8175C0F-13CD-474C-AFDD-65BB84DE77FE}" type="slidenum">
              <a:rPr lang="ru-RU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 eaLnBrk="0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662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D7EEC1-A631-4AE5-9F95-7DEE3E9C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6D576-B7E8-4F80-A47D-B1DB8DC9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D30A1-EFA2-4F5D-A238-65E553504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9431B2-C8BC-4E51-9779-D37811C87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121AB-E15D-446F-BE7A-6A1E4CDB7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A42C-301C-487E-B816-5AA3AF9F0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50097-0075-401F-A837-2060F4897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A133E-CB9A-4C9E-AD56-AAA4A038E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38A2D-009A-4F5C-A7BB-4455A69CE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CA348-928B-4C1B-B404-F3D0B2E19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159B-FFA0-4278-B059-4CBBB6185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7368B-F435-4F89-AE1C-5F75CC90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D653D-7535-4EE4-BF7C-C8C47B82B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2D767-69E7-44BF-8601-F5CCB3170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8FEE-4763-4E13-864A-FDEF61AD5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</p:spPr>
      </p:pic>
      <p:sp>
        <p:nvSpPr>
          <p:cNvPr id="6153" name="Freeform 9"/>
          <p:cNvSpPr>
            <a:spLocks/>
          </p:cNvSpPr>
          <p:nvPr/>
        </p:nvSpPr>
        <p:spPr bwMode="auto">
          <a:xfrm>
            <a:off x="0" y="0"/>
            <a:ext cx="4114800" cy="68580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0" y="4320"/>
              </a:cxn>
              <a:cxn ang="0">
                <a:pos x="2592" y="4320"/>
              </a:cxn>
              <a:cxn ang="0">
                <a:pos x="1552" y="3891"/>
              </a:cxn>
              <a:cxn ang="0">
                <a:pos x="935" y="3362"/>
              </a:cxn>
              <a:cxn ang="0">
                <a:pos x="570" y="2809"/>
              </a:cxn>
              <a:cxn ang="0">
                <a:pos x="306" y="2233"/>
              </a:cxn>
              <a:cxn ang="0">
                <a:pos x="192" y="1728"/>
              </a:cxn>
              <a:cxn ang="0">
                <a:pos x="170" y="1176"/>
              </a:cxn>
              <a:cxn ang="0">
                <a:pos x="200" y="782"/>
              </a:cxn>
              <a:cxn ang="0">
                <a:pos x="376" y="312"/>
              </a:cxn>
              <a:cxn ang="0">
                <a:pos x="624" y="0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D7EEC1-A631-4AE5-9F95-7DEE3E9C2A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17368B-F435-4F89-AE1C-5F75CC90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D392E-1CB6-4F15-A7FC-4B4274A6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47EAE7-9787-46A1-8CC7-D9CA2A73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8D1501-A80F-4DC6-A4CE-9ACCC3CFD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3FA45F-00C7-48AD-9CC8-42F48A6D3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152F4D-CBAA-457F-8346-330CB4279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D392E-1CB6-4F15-A7FC-4B4274A6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05576E-E16A-4E82-9EF9-3BBA9F8E3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01C79F-12BA-40F9-9811-491182D09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06D576-B7E8-4F80-A47D-B1DB8DC9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9D30A1-EFA2-4F5D-A238-65E553504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7EAE7-9787-46A1-8CC7-D9CA2A73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D1501-A80F-4DC6-A4CE-9ACCC3CFD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FA45F-00C7-48AD-9CC8-42F48A6D3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52F4D-CBAA-457F-8346-330CB4279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5576E-E16A-4E82-9EF9-3BBA9F8E3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1C79F-12BA-40F9-9811-491182D09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C1C3A0-A61B-4D45-9EB5-1BA5CE5D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B7BA04-6231-4F43-A309-5787DE32BFA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C1C3A0-A61B-4D45-9EB5-1BA5CE5D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D:\&#1052;&#1086;&#1080;%20&#1076;&#1086;&#1082;&#1091;&#1084;&#1077;&#1085;&#1090;&#1099;\&#1054;&#1073;&#1097;&#1080;&#1077;%20&#1076;&#1086;&#1082;&#1091;&#1084;&#1077;&#1085;&#1090;&#1099;\&#1051;&#1072;&#1088;&#1080;&#1089;&#1072;%20-%20&#1076;&#1086;&#1082;&#1091;&#1084;&#1077;&#1085;&#1090;&#1099;\&#1042;&#1080;&#1076;&#1077;&#1086;%20&#1080;%20&#1087;&#1088;&#1077;&#1079;&#1077;&#1085;&#1090;&#1072;&#1094;&#1080;&#1080;%20&#1076;&#1083;&#1103;%20&#1096;&#1082;&#1086;&#1083;&#1099;\&#1055;&#1088;&#1077;&#1079;&#1077;&#1085;&#1090;&#1072;&#1094;&#1080;&#1080;1\&#1057;&#1084;&#1103;&#1090;&#1080;&#1077;%20&#1075;&#1087;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8" y="4797152"/>
            <a:ext cx="7200800" cy="1224136"/>
          </a:xfrm>
        </p:spPr>
        <p:txBody>
          <a:bodyPr/>
          <a:lstStyle/>
          <a:p>
            <a:r>
              <a:rPr lang="ru-RU" sz="6600" b="1" dirty="0" smtClean="0">
                <a:latin typeface="Arno Pro Smbd Caption" pitchFamily="18" charset="0"/>
              </a:rPr>
              <a:t>Землетрясения</a:t>
            </a:r>
            <a:endParaRPr lang="ru-RU" sz="6600" b="1" dirty="0"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900igr.net/datas/fizika/Mekhanicheskie-volny/0003-003-Vidy-vol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239051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Сейсмоскоп</a:t>
            </a:r>
            <a:endParaRPr lang="ru-RU" dirty="0"/>
          </a:p>
        </p:txBody>
      </p:sp>
      <p:pic>
        <p:nvPicPr>
          <p:cNvPr id="75778" name="Picture 2" descr="http://www.yaplakal.com/uploads/post-14-12575008882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397238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Чжан</a:t>
            </a:r>
            <a:r>
              <a:rPr lang="ru-RU" dirty="0" smtClean="0"/>
              <a:t> </a:t>
            </a:r>
            <a:r>
              <a:rPr lang="ru-RU" dirty="0" err="1" smtClean="0"/>
              <a:t>Хэн</a:t>
            </a:r>
            <a:endParaRPr lang="ru-RU" dirty="0"/>
          </a:p>
        </p:txBody>
      </p:sp>
      <p:pic>
        <p:nvPicPr>
          <p:cNvPr id="76802" name="Picture 2" descr="http://www.downloadcheapapp.com/appimg2/70924/seismograph-screenshot-5.jpg"/>
          <p:cNvPicPr>
            <a:picLocks noChangeAspect="1" noChangeArrowheads="1"/>
          </p:cNvPicPr>
          <p:nvPr/>
        </p:nvPicPr>
        <p:blipFill>
          <a:blip r:embed="rId2"/>
          <a:srcRect t="3704"/>
          <a:stretch>
            <a:fillRect/>
          </a:stretch>
        </p:blipFill>
        <p:spPr bwMode="auto">
          <a:xfrm>
            <a:off x="2714612" y="1214422"/>
            <a:ext cx="3643320" cy="52625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сейсмоскоп</a:t>
            </a:r>
            <a:endParaRPr lang="ru-RU" dirty="0"/>
          </a:p>
        </p:txBody>
      </p:sp>
      <p:pic>
        <p:nvPicPr>
          <p:cNvPr id="77826" name="Picture 2" descr="http://www.masters.donntu.edu.ua/chinanetpage/didongy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5191441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76672"/>
            <a:ext cx="5050904" cy="1440160"/>
          </a:xfrm>
        </p:spPr>
        <p:txBody>
          <a:bodyPr/>
          <a:lstStyle/>
          <a:p>
            <a:r>
              <a:rPr lang="ru-RU" sz="2800" b="1" dirty="0" smtClean="0"/>
              <a:t>Сейсмограф – </a:t>
            </a:r>
            <a:br>
              <a:rPr lang="ru-RU" sz="2800" b="1" dirty="0" smtClean="0"/>
            </a:br>
            <a:r>
              <a:rPr lang="ru-RU" sz="2800" b="1" dirty="0" smtClean="0"/>
              <a:t>прибор для измерения силы землетрясения</a:t>
            </a:r>
            <a:endParaRPr lang="ru-RU" sz="2800" b="1" dirty="0"/>
          </a:p>
        </p:txBody>
      </p:sp>
      <p:pic>
        <p:nvPicPr>
          <p:cNvPr id="5" name="Содержимое 4" descr="Рисунок3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419872" y="2420888"/>
            <a:ext cx="5526983" cy="4176464"/>
          </a:xfrm>
        </p:spPr>
      </p:pic>
      <p:pic>
        <p:nvPicPr>
          <p:cNvPr id="6" name="Рисунок 5" descr="Рисунок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124744"/>
            <a:ext cx="2843808" cy="2456035"/>
          </a:xfrm>
          <a:prstGeom prst="rect">
            <a:avLst/>
          </a:prstGeom>
        </p:spPr>
      </p:pic>
      <p:pic>
        <p:nvPicPr>
          <p:cNvPr id="7" name="Рисунок 6" descr="812f29c9c3b25def947f28eea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3717032"/>
            <a:ext cx="2808312" cy="2872137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/>
              <a:t>Землетрясения</a:t>
            </a:r>
            <a:endParaRPr lang="ru-RU" b="1" dirty="0"/>
          </a:p>
        </p:txBody>
      </p:sp>
      <p:pic>
        <p:nvPicPr>
          <p:cNvPr id="4" name="Содержимое 3" descr="Рисунок5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1" y="1124744"/>
            <a:ext cx="5868115" cy="5040560"/>
          </a:xfrm>
        </p:spPr>
      </p:pic>
      <p:pic>
        <p:nvPicPr>
          <p:cNvPr id="5" name="Рисунок 4" descr="zemletr-rui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176" y="4077072"/>
            <a:ext cx="2718408" cy="2016224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0910" y="1124744"/>
            <a:ext cx="2669562" cy="2736303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92516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476672"/>
            <a:ext cx="3816424" cy="2829491"/>
          </a:xfrm>
          <a:prstGeom prst="rect">
            <a:avLst/>
          </a:prstGeom>
        </p:spPr>
      </p:pic>
      <p:pic>
        <p:nvPicPr>
          <p:cNvPr id="9" name="Рисунок 8" descr="23926059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3645024"/>
            <a:ext cx="3816424" cy="2705893"/>
          </a:xfrm>
          <a:prstGeom prst="rect">
            <a:avLst/>
          </a:prstGeom>
        </p:spPr>
      </p:pic>
      <p:pic>
        <p:nvPicPr>
          <p:cNvPr id="13" name="Рисунок 12" descr="Рисунок1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3573016"/>
            <a:ext cx="3976953" cy="2820986"/>
          </a:xfrm>
          <a:prstGeom prst="rect">
            <a:avLst/>
          </a:prstGeom>
        </p:spPr>
      </p:pic>
      <p:pic>
        <p:nvPicPr>
          <p:cNvPr id="14" name="Рисунок 13" descr="Рисунок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6016" y="476672"/>
            <a:ext cx="3966204" cy="273630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91001165059_padang_4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4248472" cy="2815835"/>
          </a:xfrm>
          <a:prstGeom prst="rect">
            <a:avLst/>
          </a:prstGeom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212976"/>
            <a:ext cx="4248472" cy="3240360"/>
          </a:xfrm>
          <a:prstGeom prst="rect">
            <a:avLst/>
          </a:prstGeom>
        </p:spPr>
      </p:pic>
      <p:pic>
        <p:nvPicPr>
          <p:cNvPr id="8" name="Рисунок 7" descr="animrai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260648"/>
            <a:ext cx="4320480" cy="2736304"/>
          </a:xfrm>
          <a:prstGeom prst="rect">
            <a:avLst/>
          </a:prstGeom>
        </p:spPr>
      </p:pic>
      <p:pic>
        <p:nvPicPr>
          <p:cNvPr id="9" name="Рисунок 8" descr="4328_sourc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4008" y="3212976"/>
            <a:ext cx="4320480" cy="324036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7499176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3366"/>
                </a:solidFill>
              </a:rPr>
              <a:t>Разломы и разрывы в земной коре</a:t>
            </a:r>
            <a:endParaRPr lang="ru-RU" sz="3200" b="1" dirty="0">
              <a:solidFill>
                <a:srgbClr val="003366"/>
              </a:solidFill>
            </a:endParaRPr>
          </a:p>
        </p:txBody>
      </p:sp>
      <p:pic>
        <p:nvPicPr>
          <p:cNvPr id="6" name="Содержимое 5" descr="71967029_kto_kroil_Angelsudiya_pravednuy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24744"/>
            <a:ext cx="3744416" cy="2645568"/>
          </a:xfrm>
        </p:spPr>
      </p:pic>
      <p:pic>
        <p:nvPicPr>
          <p:cNvPr id="7" name="Рисунок 6" descr="326750_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005064"/>
            <a:ext cx="3816424" cy="2671497"/>
          </a:xfrm>
          <a:prstGeom prst="rect">
            <a:avLst/>
          </a:prstGeom>
        </p:spPr>
      </p:pic>
      <p:pic>
        <p:nvPicPr>
          <p:cNvPr id="8" name="Рисунок 7" descr="altay-crac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9992" y="1196752"/>
            <a:ext cx="4324350" cy="547260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8352928" cy="633670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797040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Землетрясение – это подземные толчки и колебания земной поверхности, которые возникают в результате внезапных, почти мгновенных разрывов и смещений масс горных пород в земной коре и верхней мантии земной коры.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{98B88601-61DA-4B7B-B5E2-4DE536223E57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14686"/>
            <a:ext cx="4244978" cy="318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1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8555117" cy="6192688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850106"/>
          </a:xfrm>
        </p:spPr>
        <p:txBody>
          <a:bodyPr/>
          <a:lstStyle/>
          <a:p>
            <a:r>
              <a:rPr lang="ru-RU" sz="2800" b="1" dirty="0" smtClean="0"/>
              <a:t>Обрушение автомобильного моста в результате землетрясения</a:t>
            </a:r>
            <a:endParaRPr lang="ru-RU" sz="2800" b="1" dirty="0"/>
          </a:p>
        </p:txBody>
      </p:sp>
      <p:pic>
        <p:nvPicPr>
          <p:cNvPr id="4" name="Содержимое 3" descr="12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268760"/>
            <a:ext cx="7776864" cy="525658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704856" cy="1124744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Смятие складок земной коры</a:t>
            </a:r>
            <a:br>
              <a:rPr lang="ru-RU" sz="2000" b="1" dirty="0" smtClean="0"/>
            </a:br>
            <a:r>
              <a:rPr lang="ru-RU" sz="1600" b="1" dirty="0" smtClean="0"/>
              <a:t>В результате сближения литосферных плит происходят землетрясения и образуются складчатые области – горы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4" name="Смятие гп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67544" y="1191394"/>
            <a:ext cx="8422256" cy="540595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255953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8784976" cy="6464947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0" y="260351"/>
            <a:ext cx="9144000" cy="112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FFFF00"/>
                </a:solidFill>
              </a:rPr>
              <a:t>Тихоокеанское огненное </a:t>
            </a:r>
            <a:r>
              <a:rPr lang="ru-RU" sz="3600" b="1" dirty="0" smtClean="0">
                <a:solidFill>
                  <a:srgbClr val="FFFF00"/>
                </a:solidFill>
              </a:rPr>
              <a:t>кольцо</a:t>
            </a:r>
            <a:endParaRPr lang="en-US" sz="1000" b="1" dirty="0" smtClean="0">
              <a:solidFill>
                <a:srgbClr val="FFFF00"/>
              </a:solidFill>
            </a:endParaRPr>
          </a:p>
          <a:p>
            <a:pPr algn="ctr" defTabSz="449263" eaLnBrk="0" hangingPunct="0">
              <a:spcBef>
                <a:spcPts val="2500"/>
              </a:spcBef>
              <a:buClr>
                <a:srgbClr val="FF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b="1" dirty="0">
              <a:solidFill>
                <a:srgbClr val="FFFF00"/>
              </a:solidFill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68760"/>
            <a:ext cx="9144000" cy="5877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6853238" y="2336800"/>
            <a:ext cx="2327275" cy="4344988"/>
          </a:xfrm>
          <a:custGeom>
            <a:avLst/>
            <a:gdLst>
              <a:gd name="T0" fmla="*/ 2147483647 w 1466"/>
              <a:gd name="T1" fmla="*/ 2147483647 h 2737"/>
              <a:gd name="T2" fmla="*/ 2147483647 w 1466"/>
              <a:gd name="T3" fmla="*/ 2147483647 h 2737"/>
              <a:gd name="T4" fmla="*/ 2147483647 w 1466"/>
              <a:gd name="T5" fmla="*/ 2147483647 h 2737"/>
              <a:gd name="T6" fmla="*/ 2147483647 w 1466"/>
              <a:gd name="T7" fmla="*/ 2147483647 h 2737"/>
              <a:gd name="T8" fmla="*/ 2147483647 w 1466"/>
              <a:gd name="T9" fmla="*/ 2147483647 h 2737"/>
              <a:gd name="T10" fmla="*/ 2147483647 w 1466"/>
              <a:gd name="T11" fmla="*/ 2147483647 h 27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6"/>
              <a:gd name="T19" fmla="*/ 0 h 2737"/>
              <a:gd name="T20" fmla="*/ 1466 w 1466"/>
              <a:gd name="T21" fmla="*/ 2737 h 27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6" h="2737">
                <a:moveTo>
                  <a:pt x="1330" y="144"/>
                </a:moveTo>
                <a:cubicBezTo>
                  <a:pt x="1141" y="72"/>
                  <a:pt x="952" y="0"/>
                  <a:pt x="740" y="144"/>
                </a:cubicBezTo>
                <a:cubicBezTo>
                  <a:pt x="528" y="288"/>
                  <a:pt x="0" y="719"/>
                  <a:pt x="60" y="1006"/>
                </a:cubicBezTo>
                <a:cubicBezTo>
                  <a:pt x="120" y="1293"/>
                  <a:pt x="959" y="1602"/>
                  <a:pt x="1103" y="1867"/>
                </a:cubicBezTo>
                <a:cubicBezTo>
                  <a:pt x="1247" y="2132"/>
                  <a:pt x="861" y="2449"/>
                  <a:pt x="922" y="2593"/>
                </a:cubicBezTo>
                <a:cubicBezTo>
                  <a:pt x="983" y="2737"/>
                  <a:pt x="1375" y="2706"/>
                  <a:pt x="1466" y="2729"/>
                </a:cubicBezTo>
              </a:path>
            </a:pathLst>
          </a:custGeom>
          <a:noFill/>
          <a:ln w="572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50825" y="2133600"/>
            <a:ext cx="1955800" cy="4535488"/>
          </a:xfrm>
          <a:custGeom>
            <a:avLst/>
            <a:gdLst>
              <a:gd name="T0" fmla="*/ 0 w 1232"/>
              <a:gd name="T1" fmla="*/ 0 h 2857"/>
              <a:gd name="T2" fmla="*/ 2147483647 w 1232"/>
              <a:gd name="T3" fmla="*/ 2147483647 h 2857"/>
              <a:gd name="T4" fmla="*/ 2147483647 w 1232"/>
              <a:gd name="T5" fmla="*/ 2147483647 h 2857"/>
              <a:gd name="T6" fmla="*/ 2147483647 w 1232"/>
              <a:gd name="T7" fmla="*/ 2147483647 h 2857"/>
              <a:gd name="T8" fmla="*/ 2147483647 w 1232"/>
              <a:gd name="T9" fmla="*/ 2147483647 h 2857"/>
              <a:gd name="T10" fmla="*/ 2147483647 w 1232"/>
              <a:gd name="T11" fmla="*/ 2147483647 h 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32"/>
              <a:gd name="T19" fmla="*/ 0 h 2857"/>
              <a:gd name="T20" fmla="*/ 1232 w 1232"/>
              <a:gd name="T21" fmla="*/ 2857 h 28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32" h="2857">
                <a:moveTo>
                  <a:pt x="0" y="0"/>
                </a:moveTo>
                <a:cubicBezTo>
                  <a:pt x="174" y="256"/>
                  <a:pt x="348" y="513"/>
                  <a:pt x="499" y="725"/>
                </a:cubicBezTo>
                <a:cubicBezTo>
                  <a:pt x="650" y="937"/>
                  <a:pt x="810" y="1104"/>
                  <a:pt x="908" y="1270"/>
                </a:cubicBezTo>
                <a:cubicBezTo>
                  <a:pt x="1006" y="1436"/>
                  <a:pt x="1036" y="1580"/>
                  <a:pt x="1089" y="1723"/>
                </a:cubicBezTo>
                <a:cubicBezTo>
                  <a:pt x="1142" y="1866"/>
                  <a:pt x="1232" y="1942"/>
                  <a:pt x="1225" y="2131"/>
                </a:cubicBezTo>
                <a:cubicBezTo>
                  <a:pt x="1218" y="2320"/>
                  <a:pt x="1131" y="2588"/>
                  <a:pt x="1044" y="2857"/>
                </a:cubicBezTo>
              </a:path>
            </a:pathLst>
          </a:custGeom>
          <a:noFill/>
          <a:ln w="572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akra.do.am/_fr/6/s0859816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1506386" y="0"/>
            <a:ext cx="665969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785795"/>
          <a:ext cx="8072494" cy="5975749"/>
        </p:xfrm>
        <a:graphic>
          <a:graphicData uri="http://schemas.openxmlformats.org/drawingml/2006/table">
            <a:tbl>
              <a:tblPr/>
              <a:tblGrid>
                <a:gridCol w="1478062"/>
                <a:gridCol w="3941500"/>
                <a:gridCol w="2652932"/>
              </a:tblGrid>
              <a:tr h="642941">
                <a:tc>
                  <a:txBody>
                    <a:bodyPr/>
                    <a:lstStyle/>
                    <a:p>
                      <a:r>
                        <a:rPr lang="ru-RU" sz="1800" dirty="0"/>
                        <a:t>Год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8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Место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8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Сила, баллы по школе MSK-64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8FC1"/>
                    </a:solidFill>
                  </a:tcPr>
                </a:tc>
              </a:tr>
              <a:tr h="296824">
                <a:tc>
                  <a:txBody>
                    <a:bodyPr/>
                    <a:lstStyle/>
                    <a:p>
                      <a:r>
                        <a:rPr lang="ru-RU" sz="2000" dirty="0"/>
                        <a:t>1887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г. Борисов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824">
                <a:tc>
                  <a:txBody>
                    <a:bodyPr/>
                    <a:lstStyle/>
                    <a:p>
                      <a:r>
                        <a:rPr lang="ru-RU" sz="2000" dirty="0"/>
                        <a:t>1893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г. Могилев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296824">
                <a:tc>
                  <a:txBody>
                    <a:bodyPr/>
                    <a:lstStyle/>
                    <a:p>
                      <a:r>
                        <a:rPr lang="ru-RU" sz="2000" dirty="0"/>
                        <a:t>1896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г. Могилев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201">
                <a:tc>
                  <a:txBody>
                    <a:bodyPr/>
                    <a:lstStyle/>
                    <a:p>
                      <a:r>
                        <a:rPr lang="ru-RU" sz="2000" dirty="0"/>
                        <a:t>1908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Поселок Гудогай,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296824">
                <a:tc>
                  <a:txBody>
                    <a:bodyPr/>
                    <a:lstStyle/>
                    <a:p>
                      <a:r>
                        <a:rPr lang="ru-RU" sz="2000"/>
                        <a:t>1978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г. Солигорск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4 - 5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201">
                <a:tc>
                  <a:txBody>
                    <a:bodyPr/>
                    <a:lstStyle/>
                    <a:p>
                      <a:r>
                        <a:rPr lang="ru-RU" sz="2000"/>
                        <a:t>1983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40 км от Солигорска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4 - 5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028402">
                <a:tc>
                  <a:txBody>
                    <a:bodyPr/>
                    <a:lstStyle/>
                    <a:p>
                      <a:r>
                        <a:rPr lang="ru-RU" sz="2000"/>
                        <a:t>1985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10 км от г. Глуска, </a:t>
                      </a:r>
                      <a:r>
                        <a:rPr lang="ru-RU" sz="2000" dirty="0" err="1"/>
                        <a:t>Солигорский</a:t>
                      </a:r>
                      <a:r>
                        <a:rPr lang="ru-RU" sz="2000" dirty="0"/>
                        <a:t> район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3 - 4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402">
                <a:tc>
                  <a:txBody>
                    <a:bodyPr/>
                    <a:lstStyle/>
                    <a:p>
                      <a:r>
                        <a:rPr lang="ru-RU" sz="2000"/>
                        <a:t>1998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Поселок Погост (10 км от Солигорска)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4 - 5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028402">
                <a:tc>
                  <a:txBody>
                    <a:bodyPr/>
                    <a:lstStyle/>
                    <a:p>
                      <a:r>
                        <a:rPr lang="ru-RU" sz="2000"/>
                        <a:t>1998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Поселок Исерно (13 км от Солигорска)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2 - 3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714348" y="285728"/>
            <a:ext cx="7858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Землетрясения в Беларуси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kp.ru/f/4/image/53/21/392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223" y="0"/>
            <a:ext cx="646833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76864" cy="850106"/>
          </a:xfrm>
        </p:spPr>
        <p:txBody>
          <a:bodyPr/>
          <a:lstStyle/>
          <a:p>
            <a:r>
              <a:rPr lang="ru-RU" sz="2800" b="1" dirty="0" smtClean="0"/>
              <a:t>Цунами – последствие землетрясения</a:t>
            </a:r>
            <a:endParaRPr lang="ru-RU" sz="2800" b="1" dirty="0"/>
          </a:p>
        </p:txBody>
      </p:sp>
      <p:pic>
        <p:nvPicPr>
          <p:cNvPr id="6" name="Содержимое 5" descr="1288097512_1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196752"/>
            <a:ext cx="5904655" cy="5400600"/>
          </a:xfrm>
        </p:spPr>
      </p:pic>
      <p:pic>
        <p:nvPicPr>
          <p:cNvPr id="7" name="Рисунок 6" descr="tsunami_lar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72200" y="1196752"/>
            <a:ext cx="2520280" cy="2952328"/>
          </a:xfrm>
          <a:prstGeom prst="rect">
            <a:avLst/>
          </a:prstGeom>
        </p:spPr>
      </p:pic>
      <p:pic>
        <p:nvPicPr>
          <p:cNvPr id="8" name="Рисунок 7" descr="fran1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2200" y="4221088"/>
            <a:ext cx="2520280" cy="237626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04856" cy="792088"/>
          </a:xfrm>
        </p:spPr>
        <p:txBody>
          <a:bodyPr/>
          <a:lstStyle/>
          <a:p>
            <a:r>
              <a:rPr lang="ru-RU" sz="2400" b="1" dirty="0" smtClean="0"/>
              <a:t>Гигантская волна разрушает все на своем пути</a:t>
            </a:r>
            <a:endParaRPr lang="ru-RU" sz="2400" b="1" dirty="0"/>
          </a:p>
        </p:txBody>
      </p:sp>
      <p:pic>
        <p:nvPicPr>
          <p:cNvPr id="4" name="Содержимое 3" descr="4fc8a06a1665091b453178171448bb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491880" y="1196752"/>
            <a:ext cx="5472608" cy="5153732"/>
          </a:xfrm>
        </p:spPr>
      </p:pic>
      <p:pic>
        <p:nvPicPr>
          <p:cNvPr id="6" name="Рисунок 5" descr="104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484784"/>
            <a:ext cx="3168352" cy="2376264"/>
          </a:xfrm>
          <a:prstGeom prst="rect">
            <a:avLst/>
          </a:prstGeom>
        </p:spPr>
      </p:pic>
      <p:pic>
        <p:nvPicPr>
          <p:cNvPr id="9" name="Рисунок 8" descr="d0bfd0bed0b6d0b0d180-d18fd0bfd0bed0bdd0b8d18f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1" y="4205126"/>
            <a:ext cx="3168353" cy="2122615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243998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Очаг землетрясения, т.е. точка под землей, которая является источником землетрясения, называется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гипоцентром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	Прямо над гипоцентром на поверхности земли находится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эпицентр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землетрясения, вокруг которого располагается область испытывающая наибольшие колебания грунта.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65045164_1286568981_0_1cd8e_bfca330d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88640"/>
            <a:ext cx="8568952" cy="649872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36c_1fb42e1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548680"/>
            <a:ext cx="8568951" cy="604867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562074"/>
          </a:xfrm>
        </p:spPr>
        <p:txBody>
          <a:bodyPr/>
          <a:lstStyle/>
          <a:p>
            <a:r>
              <a:rPr lang="ru-RU" sz="2800" b="1" dirty="0" smtClean="0"/>
              <a:t>Огромная волна накрывает прибрежную часть города</a:t>
            </a:r>
            <a:endParaRPr lang="ru-RU" sz="2800" b="1" dirty="0"/>
          </a:p>
        </p:txBody>
      </p:sp>
      <p:pic>
        <p:nvPicPr>
          <p:cNvPr id="4" name="Содержимое 3" descr="KXvuTaqBaIu36AazA4MuvnmPp35BX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052736"/>
            <a:ext cx="7920880" cy="5596935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88432" cy="346050"/>
          </a:xfrm>
        </p:spPr>
        <p:txBody>
          <a:bodyPr/>
          <a:lstStyle/>
          <a:p>
            <a:r>
              <a:rPr lang="ru-RU" sz="2400" b="1" dirty="0" smtClean="0"/>
              <a:t>Жертвы цунами</a:t>
            </a:r>
            <a:endParaRPr lang="ru-RU" sz="2400" b="1" dirty="0"/>
          </a:p>
        </p:txBody>
      </p:sp>
      <p:pic>
        <p:nvPicPr>
          <p:cNvPr id="6" name="Рисунок 5" descr="boy-in-tsunam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3600400" cy="2584825"/>
          </a:xfrm>
          <a:prstGeom prst="rect">
            <a:avLst/>
          </a:prstGeom>
        </p:spPr>
      </p:pic>
      <p:pic>
        <p:nvPicPr>
          <p:cNvPr id="8" name="Рисунок 7" descr="909143242229900135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7944" y="692697"/>
            <a:ext cx="4896544" cy="5616624"/>
          </a:xfrm>
          <a:prstGeom prst="rect">
            <a:avLst/>
          </a:prstGeom>
        </p:spPr>
      </p:pic>
      <p:pic>
        <p:nvPicPr>
          <p:cNvPr id="10" name="Содержимое 9" descr="costa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251520" y="2996952"/>
            <a:ext cx="3600400" cy="364502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71184" cy="79208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Катастрофические разрушения в результате цунами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Y9GAE0M5UKXTKDKhFzhxA9HyXt05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30931"/>
            <a:ext cx="3672408" cy="2542693"/>
          </a:xfrm>
        </p:spPr>
      </p:pic>
      <p:pic>
        <p:nvPicPr>
          <p:cNvPr id="5" name="Рисунок 4" descr="4322_sourc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196752"/>
            <a:ext cx="4104456" cy="5328592"/>
          </a:xfrm>
          <a:prstGeom prst="rect">
            <a:avLst/>
          </a:prstGeom>
        </p:spPr>
      </p:pic>
      <p:pic>
        <p:nvPicPr>
          <p:cNvPr id="6" name="Рисунок 5" descr="o_4988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752782"/>
            <a:ext cx="3744416" cy="280831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23728_tolko-posmotrev-v-glaza-smert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88640"/>
            <a:ext cx="8280920" cy="6497961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333CC"/>
                </a:solidFill>
              </a:rPr>
              <a:t>Образование волн- цунами</a:t>
            </a:r>
            <a:endParaRPr lang="ru-RU" sz="3600" b="1" dirty="0">
              <a:solidFill>
                <a:srgbClr val="3333CC"/>
              </a:solidFill>
            </a:endParaRPr>
          </a:p>
        </p:txBody>
      </p:sp>
      <p:pic>
        <p:nvPicPr>
          <p:cNvPr id="4" name="Содержимое 3" descr="SCI99b15N8-9_H01_0090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268760"/>
            <a:ext cx="5544616" cy="5256584"/>
          </a:xfrm>
        </p:spPr>
      </p:pic>
      <p:pic>
        <p:nvPicPr>
          <p:cNvPr id="5" name="Рисунок 4" descr="tsu_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1196752"/>
            <a:ext cx="2972969" cy="54006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9176" cy="576064"/>
          </a:xfrm>
        </p:spPr>
        <p:txBody>
          <a:bodyPr/>
          <a:lstStyle/>
          <a:p>
            <a:r>
              <a:rPr lang="ru-RU" sz="2000" b="1" dirty="0" smtClean="0"/>
              <a:t>Снимок из космоса у берегов Японии во время землетрясения в марте 2011 года</a:t>
            </a:r>
            <a:br>
              <a:rPr lang="ru-RU" sz="2000" b="1" dirty="0" smtClean="0"/>
            </a:br>
            <a:r>
              <a:rPr lang="ru-RU" sz="2000" b="1" dirty="0" smtClean="0"/>
              <a:t>Образование волн цунами</a:t>
            </a:r>
            <a:endParaRPr lang="ru-RU" sz="2000" b="1" dirty="0"/>
          </a:p>
        </p:txBody>
      </p:sp>
      <p:pic>
        <p:nvPicPr>
          <p:cNvPr id="6" name="Содержимое 5" descr="2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96752"/>
            <a:ext cx="8437446" cy="5392353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128792" cy="288032"/>
          </a:xfrm>
        </p:spPr>
        <p:txBody>
          <a:bodyPr/>
          <a:lstStyle/>
          <a:p>
            <a:r>
              <a:rPr lang="ru-RU" sz="2800" b="1" dirty="0" smtClean="0"/>
              <a:t>Карта сейсмичности территории России и сопредельных регионов.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seismic-ne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340768"/>
            <a:ext cx="8568952" cy="532859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2000" b="1" dirty="0" smtClean="0"/>
              <a:t>Границы литосферных плит</a:t>
            </a:r>
            <a:endParaRPr lang="ru-RU" sz="2000" b="1" dirty="0"/>
          </a:p>
        </p:txBody>
      </p:sp>
      <p:pic>
        <p:nvPicPr>
          <p:cNvPr id="6" name="Содержимое 5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620688"/>
            <a:ext cx="8784976" cy="604867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{8A3FDC39-4FB0-4490-93EF-1D546A77C2D3}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357166"/>
            <a:ext cx="7907418" cy="6000792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</a:rPr>
              <a:t>. Литосферные плиты раздвигаются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pload.wikimedia.org/wikipedia/commons/5/56/Ridge_re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450" y="1785926"/>
            <a:ext cx="7403207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2. Литосферные плиты сталкиваются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0660" name="Picture 4" descr="http://www.platetectonics.com/book/images/Subduction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49737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planeta.moy.su/_bl/188/71850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94104" cy="6088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Литосферные плиты движутся одна вдоль другой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http://technoslovo.ru/photos/geologicheskaya_entsiklopediya/tektonika_pli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51633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сейсмических волн</a:t>
            </a:r>
            <a:endParaRPr lang="ru-RU" dirty="0"/>
          </a:p>
        </p:txBody>
      </p:sp>
      <p:pic>
        <p:nvPicPr>
          <p:cNvPr id="73730" name="Picture 2" descr="http://survincity.ru.xsph.ru/wp-content/uploads/2012-03-27/tipy-sejsmicheskix-voln-voznikayushhix-pr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098" y="1643050"/>
            <a:ext cx="6967269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зеленая клетка и фон">
  <a:themeElements>
    <a:clrScheme name="Тема Office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еограф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1B1613F-8079-4C64-8902-B1388A756234}"/>
</file>

<file path=customXml/itemProps2.xml><?xml version="1.0" encoding="utf-8"?>
<ds:datastoreItem xmlns:ds="http://schemas.openxmlformats.org/officeDocument/2006/customXml" ds:itemID="{C363F624-2028-4209-B331-CF02BDE0B6C6}"/>
</file>

<file path=customXml/itemProps3.xml><?xml version="1.0" encoding="utf-8"?>
<ds:datastoreItem xmlns:ds="http://schemas.openxmlformats.org/officeDocument/2006/customXml" ds:itemID="{A3F3B60E-1DBC-4D73-945A-2039E35377D0}"/>
</file>

<file path=docProps/app.xml><?xml version="1.0" encoding="utf-8"?>
<Properties xmlns="http://schemas.openxmlformats.org/officeDocument/2006/extended-properties" xmlns:vt="http://schemas.openxmlformats.org/officeDocument/2006/docPropsVTypes">
  <Template>зеленая клетка и фон</Template>
  <TotalTime>412</TotalTime>
  <Words>233</Words>
  <Application>Microsoft Office PowerPoint</Application>
  <PresentationFormat>Экран (4:3)</PresentationFormat>
  <Paragraphs>60</Paragraphs>
  <Slides>39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зеленая клетка и фон</vt:lpstr>
      <vt:lpstr>1_Default Design</vt:lpstr>
      <vt:lpstr>география</vt:lpstr>
      <vt:lpstr>Слайд 1</vt:lpstr>
      <vt:lpstr>Землетрясение – это подземные толчки и колебания земной поверхности, которые возникают в результате внезапных, почти мгновенных разрывов и смещений масс горных пород в земной коре и верхней мантии земной коры.</vt:lpstr>
      <vt:lpstr>Очаг землетрясения, т.е. точка под землей, которая является источником землетрясения, называется гипоцентром.  Прямо над гипоцентром на поверхности земли находится эпицентр землетрясения, вокруг которого располагается область испытывающая наибольшие колебания грунта. </vt:lpstr>
      <vt:lpstr>Слайд 4</vt:lpstr>
      <vt:lpstr>1. Литосферные плиты раздвигаются</vt:lpstr>
      <vt:lpstr>2. Литосферные плиты сталкиваются</vt:lpstr>
      <vt:lpstr>Слайд 7</vt:lpstr>
      <vt:lpstr>3. Литосферные плиты движутся одна вдоль другой</vt:lpstr>
      <vt:lpstr>Типы сейсмических волн</vt:lpstr>
      <vt:lpstr>Слайд 10</vt:lpstr>
      <vt:lpstr>Сейсмоскоп</vt:lpstr>
      <vt:lpstr>Чжан Хэн</vt:lpstr>
      <vt:lpstr>Первый сейсмоскоп</vt:lpstr>
      <vt:lpstr>Сейсмограф –  прибор для измерения силы землетрясения</vt:lpstr>
      <vt:lpstr>Землетрясения</vt:lpstr>
      <vt:lpstr>Слайд 16</vt:lpstr>
      <vt:lpstr>Слайд 17</vt:lpstr>
      <vt:lpstr>Разломы и разрывы в земной коре</vt:lpstr>
      <vt:lpstr>Слайд 19</vt:lpstr>
      <vt:lpstr>Слайд 20</vt:lpstr>
      <vt:lpstr>Обрушение автомобильного моста в результате землетрясения</vt:lpstr>
      <vt:lpstr> Смятие складок земной коры В результате сближения литосферных плит происходят землетрясения и образуются складчатые области – горы  </vt:lpstr>
      <vt:lpstr>Слайд 23</vt:lpstr>
      <vt:lpstr>Слайд 24</vt:lpstr>
      <vt:lpstr>Слайд 25</vt:lpstr>
      <vt:lpstr>Слайд 26</vt:lpstr>
      <vt:lpstr>Слайд 27</vt:lpstr>
      <vt:lpstr>Цунами – последствие землетрясения</vt:lpstr>
      <vt:lpstr>Гигантская волна разрушает все на своем пути</vt:lpstr>
      <vt:lpstr>Слайд 30</vt:lpstr>
      <vt:lpstr>Слайд 31</vt:lpstr>
      <vt:lpstr>Огромная волна накрывает прибрежную часть города</vt:lpstr>
      <vt:lpstr>Жертвы цунами</vt:lpstr>
      <vt:lpstr>Катастрофические разрушения в результате цунами</vt:lpstr>
      <vt:lpstr>Слайд 35</vt:lpstr>
      <vt:lpstr>Образование волн- цунами</vt:lpstr>
      <vt:lpstr>Снимок из космоса у берегов Японии во время землетрясения в марте 2011 года Образование волн цунами</vt:lpstr>
      <vt:lpstr>Карта сейсмичности территории России и сопредельных регионов. </vt:lpstr>
      <vt:lpstr>Границы литосферных плит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катёнок</dc:creator>
  <cp:lastModifiedBy>XTreme</cp:lastModifiedBy>
  <cp:revision>103</cp:revision>
  <dcterms:created xsi:type="dcterms:W3CDTF">2011-04-03T18:27:05Z</dcterms:created>
  <dcterms:modified xsi:type="dcterms:W3CDTF">2012-10-08T19:37:01Z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