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247-1C96-4CED-9F12-082E0395753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BB6D-7792-4781-BA59-991DD73D8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Показатели среднего положения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Мода (Мо)</a:t>
            </a: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rgbClr val="FF0000"/>
                </a:solidFill>
              </a:rPr>
              <a:t/>
            </a:r>
            <a:br>
              <a:rPr lang="ru-RU" sz="2200" i="1" dirty="0" smtClean="0">
                <a:solidFill>
                  <a:srgbClr val="FF0000"/>
                </a:solidFill>
              </a:rPr>
            </a:br>
            <a:r>
              <a:rPr lang="ru-RU" sz="2200" i="1" dirty="0">
                <a:solidFill>
                  <a:srgbClr val="FF0000"/>
                </a:solidFill>
              </a:rPr>
              <a:t/>
            </a:r>
            <a:br>
              <a:rPr lang="ru-RU" sz="2200" i="1" dirty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представляет </a:t>
            </a:r>
            <a:r>
              <a:rPr lang="ru-RU" sz="2200" dirty="0">
                <a:solidFill>
                  <a:srgbClr val="FF0000"/>
                </a:solidFill>
              </a:rPr>
              <a:t>собой наиболее часто встре­чающуюся варианту в вариационном ряду. На графике она соответствует максимальной ординате и находится на вершине вариационной кривой. Если вариационный ряд разбит на классы, то мода соответствует максимальной частоте класса, который называется   </a:t>
            </a:r>
            <a:r>
              <a:rPr lang="ru-RU" sz="2200" b="1" i="1" dirty="0">
                <a:solidFill>
                  <a:srgbClr val="002060"/>
                </a:solidFill>
              </a:rPr>
              <a:t>модальным</a:t>
            </a:r>
            <a:r>
              <a:rPr lang="ru-RU" sz="2200" i="1" dirty="0">
                <a:solidFill>
                  <a:srgbClr val="FF0000"/>
                </a:solidFill>
              </a:rPr>
              <a:t>, </a:t>
            </a:r>
            <a:r>
              <a:rPr lang="ru-RU" sz="2200" dirty="0">
                <a:solidFill>
                  <a:srgbClr val="FF0000"/>
                </a:solidFill>
              </a:rPr>
              <a:t>и </a:t>
            </a:r>
            <a:r>
              <a:rPr lang="ru-RU" sz="2200" dirty="0" smtClean="0">
                <a:solidFill>
                  <a:srgbClr val="FF0000"/>
                </a:solidFill>
              </a:rPr>
              <a:t>определяется </a:t>
            </a:r>
            <a:r>
              <a:rPr lang="ru-RU" sz="2200" dirty="0">
                <a:solidFill>
                  <a:srgbClr val="FF0000"/>
                </a:solidFill>
              </a:rPr>
              <a:t>по формуле</a:t>
            </a:r>
            <a:r>
              <a:rPr lang="ru-RU" sz="2200" dirty="0" smtClean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928794" y="3214686"/>
          <a:ext cx="5076658" cy="1163917"/>
        </p:xfrm>
        <a:graphic>
          <a:graphicData uri="http://schemas.openxmlformats.org/presentationml/2006/ole">
            <p:oleObj spid="_x0000_s4097" name="Формула" r:id="rId4" imgW="1954951" imgH="444307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4429132"/>
            <a:ext cx="6929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где х</a:t>
            </a:r>
            <a:r>
              <a:rPr lang="ru-RU" baseline="-25000" dirty="0">
                <a:solidFill>
                  <a:srgbClr val="002060"/>
                </a:solidFill>
              </a:rPr>
              <a:t>м</a:t>
            </a:r>
            <a:r>
              <a:rPr lang="ru-RU" dirty="0">
                <a:solidFill>
                  <a:srgbClr val="002060"/>
                </a:solidFill>
              </a:rPr>
              <a:t> — меньший предел модального класса: </a:t>
            </a:r>
            <a:r>
              <a:rPr lang="en-US" i="1" dirty="0" err="1">
                <a:solidFill>
                  <a:srgbClr val="002060"/>
                </a:solidFill>
              </a:rPr>
              <a:t>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— </a:t>
            </a:r>
            <a:r>
              <a:rPr lang="ru-RU" dirty="0" smtClean="0">
                <a:solidFill>
                  <a:srgbClr val="002060"/>
                </a:solidFill>
              </a:rPr>
              <a:t>классовый </a:t>
            </a:r>
            <a:r>
              <a:rPr lang="ru-RU" dirty="0">
                <a:solidFill>
                  <a:srgbClr val="002060"/>
                </a:solidFill>
              </a:rPr>
              <a:t>интервал; </a:t>
            </a:r>
            <a:r>
              <a:rPr lang="en-US" i="1" dirty="0">
                <a:solidFill>
                  <a:srgbClr val="002060"/>
                </a:solidFill>
              </a:rPr>
              <a:t>f</a:t>
            </a:r>
            <a:r>
              <a:rPr lang="ru-RU" baseline="-25000" dirty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 — частота класса, предшествующего модальному;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f</a:t>
            </a:r>
            <a:r>
              <a:rPr lang="ru-RU" i="1" baseline="-25000" dirty="0">
                <a:solidFill>
                  <a:srgbClr val="002060"/>
                </a:solidFill>
              </a:rPr>
              <a:t>2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— частота модального класса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f</a:t>
            </a:r>
            <a:r>
              <a:rPr lang="ru-RU" baseline="-25000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 — ча­стота класса, следующего за модальным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Медиана (</a:t>
            </a:r>
            <a:r>
              <a:rPr lang="ru-RU" b="1" i="1" dirty="0" err="1" smtClean="0">
                <a:solidFill>
                  <a:srgbClr val="FF0000"/>
                </a:solidFill>
              </a:rPr>
              <a:t>Ме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представляет собой среднюю варианту в ранжированном вариационном ряду, которая делит его на две равные по числу вариант части. При нечетном числе вариант середину ряда будет составлять одна </a:t>
            </a:r>
            <a:r>
              <a:rPr lang="ru-RU" sz="2000" dirty="0" smtClean="0">
                <a:solidFill>
                  <a:srgbClr val="FF0000"/>
                </a:solidFill>
              </a:rPr>
              <a:t>варианта </a:t>
            </a:r>
            <a:r>
              <a:rPr lang="ru-RU" sz="2000" dirty="0">
                <a:solidFill>
                  <a:srgbClr val="FF0000"/>
                </a:solidFill>
              </a:rPr>
              <a:t>(медиана). При четном числе вариант середину ряда образуют две варианты, среднее арифметическое которых будет </a:t>
            </a:r>
            <a:r>
              <a:rPr lang="ru-RU" sz="2000" dirty="0" smtClean="0">
                <a:solidFill>
                  <a:srgbClr val="FF0000"/>
                </a:solidFill>
              </a:rPr>
              <a:t>характеризовать </a:t>
            </a:r>
            <a:r>
              <a:rPr lang="ru-RU" sz="2000" dirty="0">
                <a:solidFill>
                  <a:srgbClr val="FF0000"/>
                </a:solidFill>
              </a:rPr>
              <a:t>медиану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428861" y="3643314"/>
          <a:ext cx="4500594" cy="1158133"/>
        </p:xfrm>
        <a:graphic>
          <a:graphicData uri="http://schemas.openxmlformats.org/presentationml/2006/ole">
            <p:oleObj spid="_x0000_s18433" name="Формула" r:id="rId4" imgW="1866900" imgH="4826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24" y="478632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где </a:t>
            </a:r>
            <a:r>
              <a:rPr lang="ru-RU" i="1" dirty="0" err="1" smtClean="0">
                <a:solidFill>
                  <a:srgbClr val="002060"/>
                </a:solidFill>
              </a:rPr>
              <a:t>х</a:t>
            </a:r>
            <a:r>
              <a:rPr lang="ru-RU" i="1" baseline="-25000" dirty="0" err="1" smtClean="0">
                <a:solidFill>
                  <a:srgbClr val="002060"/>
                </a:solidFill>
              </a:rPr>
              <a:t>Ме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— начало класса, в котором находится медиана; </a:t>
            </a:r>
            <a:r>
              <a:rPr lang="ru-RU" i="1" dirty="0" smtClean="0">
                <a:solidFill>
                  <a:srgbClr val="002060"/>
                </a:solidFill>
              </a:rPr>
              <a:t>N </a:t>
            </a:r>
            <a:r>
              <a:rPr lang="ru-RU" dirty="0" smtClean="0">
                <a:solidFill>
                  <a:srgbClr val="002060"/>
                </a:solidFill>
              </a:rPr>
              <a:t>— объем выборки; Σ</a:t>
            </a:r>
            <a:r>
              <a:rPr lang="en-US" dirty="0" smtClean="0">
                <a:solidFill>
                  <a:srgbClr val="002060"/>
                </a:solidFill>
              </a:rPr>
              <a:t>f</a:t>
            </a:r>
            <a:r>
              <a:rPr lang="ru-RU" dirty="0" smtClean="0">
                <a:solidFill>
                  <a:srgbClr val="002060"/>
                </a:solidFill>
              </a:rPr>
              <a:t> — сумма частот всех классов, предшествующих модальному классу; </a:t>
            </a:r>
            <a:r>
              <a:rPr lang="en-US" i="1" dirty="0" err="1" smtClean="0">
                <a:solidFill>
                  <a:srgbClr val="002060"/>
                </a:solidFill>
              </a:rPr>
              <a:t>f</a:t>
            </a:r>
            <a:r>
              <a:rPr lang="en-US" i="1" baseline="-25000" dirty="0" err="1" smtClean="0">
                <a:solidFill>
                  <a:srgbClr val="002060"/>
                </a:solidFill>
              </a:rPr>
              <a:t>M</a:t>
            </a:r>
            <a:r>
              <a:rPr lang="ru-RU" i="1" baseline="-25000" dirty="0" smtClean="0">
                <a:solidFill>
                  <a:srgbClr val="002060"/>
                </a:solidFill>
              </a:rPr>
              <a:t>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— частота модального класса.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арифметическое (М, </a:t>
            </a:r>
            <a:r>
              <a:rPr lang="ru-RU" b="1" i="1" dirty="0" err="1" smtClean="0">
                <a:solidFill>
                  <a:srgbClr val="FF0000"/>
                </a:solidFill>
              </a:rPr>
              <a:t>х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представляет собой величину, сумма положительных и отрицательных отклонений от которой равна нулю.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Оно является основной характеристикой статистической совокупности</a:t>
            </a:r>
          </a:p>
          <a:p>
            <a:pPr algn="ctr">
              <a:buNone/>
            </a:pPr>
            <a:r>
              <a:rPr lang="en-US" sz="4800" i="1" dirty="0" smtClean="0"/>
              <a:t>M </a:t>
            </a:r>
            <a:r>
              <a:rPr lang="ru-RU" sz="4800" i="1" dirty="0" smtClean="0"/>
              <a:t>= Σ</a:t>
            </a:r>
            <a:r>
              <a:rPr lang="en-US" sz="4800" i="1" dirty="0" smtClean="0"/>
              <a:t>x</a:t>
            </a:r>
            <a:r>
              <a:rPr lang="ru-RU" sz="4800" i="1" dirty="0" smtClean="0"/>
              <a:t>/</a:t>
            </a:r>
            <a:r>
              <a:rPr lang="en-US" sz="4800" i="1" dirty="0" smtClean="0"/>
              <a:t>N</a:t>
            </a:r>
            <a:r>
              <a:rPr lang="ru-RU" sz="4800" i="1" dirty="0" smtClean="0"/>
              <a:t>,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где Σ</a:t>
            </a:r>
            <a:r>
              <a:rPr lang="en-US" sz="2400" dirty="0" smtClean="0">
                <a:solidFill>
                  <a:srgbClr val="002060"/>
                </a:solidFill>
              </a:rPr>
              <a:t>x</a:t>
            </a:r>
            <a:r>
              <a:rPr lang="ru-RU" sz="2400" dirty="0" smtClean="0">
                <a:solidFill>
                  <a:srgbClr val="002060"/>
                </a:solidFill>
              </a:rPr>
              <a:t> — сумма всех вариант совокупности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гармоническое</a:t>
            </a: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гар</a:t>
            </a:r>
            <a:r>
              <a:rPr lang="ru-RU" b="1" i="1" dirty="0" smtClean="0">
                <a:solidFill>
                  <a:srgbClr val="FF0000"/>
                </a:solidFill>
              </a:rPr>
              <a:t>)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357298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используется при усреднении меняющихся скоростей протекания природных процессов и показателей обратно пропорциональной зависимости между природными процессами или явлениями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857488" y="3571876"/>
          <a:ext cx="3911627" cy="1571636"/>
        </p:xfrm>
        <a:graphic>
          <a:graphicData uri="http://schemas.openxmlformats.org/presentationml/2006/ole">
            <p:oleObj spid="_x0000_s19457" name="Формула" r:id="rId4" imgW="10668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кубическое (</a:t>
            </a:r>
            <a:r>
              <a:rPr lang="ru-RU" b="1" i="1" dirty="0" err="1" smtClean="0">
                <a:solidFill>
                  <a:srgbClr val="FF0000"/>
                </a:solidFill>
              </a:rPr>
              <a:t>М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куб</a:t>
            </a:r>
            <a:r>
              <a:rPr lang="ru-RU" b="1" i="1" dirty="0" smtClean="0">
                <a:solidFill>
                  <a:srgbClr val="FF0000"/>
                </a:solidFill>
              </a:rPr>
              <a:t>)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применяется в тех же случаях, что и среднее </a:t>
            </a:r>
            <a:r>
              <a:rPr lang="ru-RU" sz="2800" dirty="0" err="1" smtClean="0">
                <a:solidFill>
                  <a:srgbClr val="FF0000"/>
                </a:solidFill>
              </a:rPr>
              <a:t>квадратическое</a:t>
            </a:r>
            <a:r>
              <a:rPr lang="ru-RU" sz="2800" dirty="0" smtClean="0">
                <a:solidFill>
                  <a:srgbClr val="FF0000"/>
                </a:solidFill>
              </a:rPr>
              <a:t>, т. е. при проверке на единство суммарного действия  (например, при нахождении объема)</a:t>
            </a:r>
          </a:p>
          <a:p>
            <a:pPr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295525" y="3786188"/>
          <a:ext cx="4970463" cy="1285875"/>
        </p:xfrm>
        <a:graphic>
          <a:graphicData uri="http://schemas.openxmlformats.org/presentationml/2006/ole">
            <p:oleObj spid="_x0000_s21505" name="Формула" r:id="rId4" imgW="11682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roki-shkola.ru/wp-content/uploads/2012/10/fon_p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Среднее геометрическое (М</a:t>
            </a:r>
            <a:r>
              <a:rPr lang="ru-RU" b="1" i="1" baseline="-25000" dirty="0" smtClean="0">
                <a:solidFill>
                  <a:srgbClr val="FF0000"/>
                </a:solidFill>
              </a:rPr>
              <a:t>г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необходимо для расчета в случаях, когда требуется определить средние темпы прироста (например, сельскохозяйственной продукции или вегетативной массы деревьев за вегетационный период и т. д.)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285852" y="3429000"/>
          <a:ext cx="7125941" cy="1500198"/>
        </p:xfrm>
        <a:graphic>
          <a:graphicData uri="http://schemas.openxmlformats.org/presentationml/2006/ole">
            <p:oleObj spid="_x0000_s22529" name="Формула" r:id="rId4" imgW="1269449" imgH="266584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D96505-4A39-4CCB-A298-CF836B0824E5}"/>
</file>

<file path=customXml/itemProps2.xml><?xml version="1.0" encoding="utf-8"?>
<ds:datastoreItem xmlns:ds="http://schemas.openxmlformats.org/officeDocument/2006/customXml" ds:itemID="{1F0AF21F-A229-4119-A8DB-384BADCFC7D6}"/>
</file>

<file path=customXml/itemProps3.xml><?xml version="1.0" encoding="utf-8"?>
<ds:datastoreItem xmlns:ds="http://schemas.openxmlformats.org/officeDocument/2006/customXml" ds:itemID="{67FD20A3-3033-4B14-A0EB-5AD2965BD056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Формула</vt:lpstr>
      <vt:lpstr>Microsoft Equation 3.0</vt:lpstr>
      <vt:lpstr>Показатели среднего положения</vt:lpstr>
      <vt:lpstr>         Мода (Мо)   представляет собой наиболее часто встре­чающуюся варианту в вариационном ряду. На графике она соответствует максимальной ординате и находится на вершине вариационной кривой. Если вариационный ряд разбит на классы, то мода соответствует максимальной частоте класса, который называется   модальным, и определяется по формуле: </vt:lpstr>
      <vt:lpstr>Медиана (Ме)</vt:lpstr>
      <vt:lpstr>Среднее арифметическое (М, х)</vt:lpstr>
      <vt:lpstr>Среднее гармоническое (Mгар) </vt:lpstr>
      <vt:lpstr>Среднее кубическое (Мкуб) </vt:lpstr>
      <vt:lpstr>Среднее геометрическое (Мг)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среднего положения</dc:title>
  <dc:creator>Seven</dc:creator>
  <cp:lastModifiedBy>Seven</cp:lastModifiedBy>
  <cp:revision>9</cp:revision>
  <dcterms:created xsi:type="dcterms:W3CDTF">2013-05-14T09:35:18Z</dcterms:created>
  <dcterms:modified xsi:type="dcterms:W3CDTF">2013-05-14T09:59:48Z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