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8" r:id="rId6"/>
    <p:sldId id="259" r:id="rId7"/>
    <p:sldId id="260" r:id="rId8"/>
    <p:sldId id="27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80" r:id="rId25"/>
    <p:sldId id="281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357-FEA7-4DD9-AFBE-19A546EAEDC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CC5-317B-481C-AB9A-F64B39675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2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357-FEA7-4DD9-AFBE-19A546EAEDC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CC5-317B-481C-AB9A-F64B39675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6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357-FEA7-4DD9-AFBE-19A546EAEDC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CC5-317B-481C-AB9A-F64B39675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73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357-FEA7-4DD9-AFBE-19A546EAEDC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CC5-317B-481C-AB9A-F64B39675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0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357-FEA7-4DD9-AFBE-19A546EAEDC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CC5-317B-481C-AB9A-F64B39675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4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357-FEA7-4DD9-AFBE-19A546EAEDC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CC5-317B-481C-AB9A-F64B39675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18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357-FEA7-4DD9-AFBE-19A546EAEDC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CC5-317B-481C-AB9A-F64B39675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88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357-FEA7-4DD9-AFBE-19A546EAEDC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CC5-317B-481C-AB9A-F64B39675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357-FEA7-4DD9-AFBE-19A546EAEDC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CC5-317B-481C-AB9A-F64B39675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1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357-FEA7-4DD9-AFBE-19A546EAEDC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CC5-317B-481C-AB9A-F64B39675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0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357-FEA7-4DD9-AFBE-19A546EAEDC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CCC5-317B-481C-AB9A-F64B39675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6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17357-FEA7-4DD9-AFBE-19A546EAEDC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9CCC5-317B-481C-AB9A-F64B39675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8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voyrebenok.ru/images/presentation/sad/m/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36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772400" cy="2664296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Методы дистанционных исследований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1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" y="-44285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3434" y="1196752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7030A0"/>
                </a:solidFill>
              </a:rPr>
              <a:t>При аэрокосмических методах исследования информация об 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уда­ленном </a:t>
            </a:r>
            <a:r>
              <a:rPr lang="ru-RU" sz="3600" b="1" i="1" dirty="0">
                <a:solidFill>
                  <a:srgbClr val="7030A0"/>
                </a:solidFill>
              </a:rPr>
              <a:t>объекте (местности) передается с помощью электромаг­нитного излучения, которое характеризуется такими параметра­ми, как </a:t>
            </a:r>
          </a:p>
        </p:txBody>
      </p:sp>
    </p:spTree>
    <p:extLst>
      <p:ext uri="{BB962C8B-B14F-4D97-AF65-F5344CB8AC3E}">
        <p14:creationId xmlns:p14="http://schemas.microsoft.com/office/powerpoint/2010/main" val="16882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" y="-44285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06757" y="1484784"/>
            <a:ext cx="67687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7030A0"/>
                </a:solidFill>
              </a:rPr>
              <a:t>интенсивность, </a:t>
            </a:r>
            <a:endParaRPr lang="ru-RU" sz="44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</a:rPr>
              <a:t>спектральный </a:t>
            </a:r>
            <a:r>
              <a:rPr lang="ru-RU" sz="4400" b="1" i="1" dirty="0">
                <a:solidFill>
                  <a:srgbClr val="7030A0"/>
                </a:solidFill>
              </a:rPr>
              <a:t>состав, </a:t>
            </a:r>
            <a:endParaRPr lang="ru-RU" sz="44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</a:rPr>
              <a:t>поляризация </a:t>
            </a:r>
            <a:endParaRPr lang="ru-RU" sz="4400" b="1" i="1" dirty="0">
              <a:solidFill>
                <a:srgbClr val="7030A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</a:rPr>
              <a:t>на­правление </a:t>
            </a:r>
            <a:r>
              <a:rPr lang="ru-RU" sz="4400" b="1" i="1" dirty="0">
                <a:solidFill>
                  <a:srgbClr val="7030A0"/>
                </a:solidFill>
              </a:rPr>
              <a:t>распространения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" y="-44285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908721"/>
            <a:ext cx="6912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С</a:t>
            </a:r>
            <a:r>
              <a:rPr lang="ru-RU" sz="3200" b="1" i="1" dirty="0" smtClean="0">
                <a:solidFill>
                  <a:srgbClr val="C00000"/>
                </a:solidFill>
              </a:rPr>
              <a:t>ущность аэрокосмических методов 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– косвенное изучение объекта исследования с помощью 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зарегистрированных физических пара­метров </a:t>
            </a:r>
            <a:r>
              <a:rPr lang="ru-RU" sz="3200" b="1" i="1" dirty="0">
                <a:solidFill>
                  <a:srgbClr val="7030A0"/>
                </a:solidFill>
              </a:rPr>
              <a:t>излучения, функционально </a:t>
            </a:r>
            <a:r>
              <a:rPr lang="ru-RU" sz="3200" b="1" i="1" dirty="0" smtClean="0">
                <a:solidFill>
                  <a:srgbClr val="7030A0"/>
                </a:solidFill>
              </a:rPr>
              <a:t>зависящих </a:t>
            </a:r>
            <a:r>
              <a:rPr lang="ru-RU" sz="3200" b="1" i="1" dirty="0">
                <a:solidFill>
                  <a:srgbClr val="7030A0"/>
                </a:solidFill>
              </a:rPr>
              <a:t>от </a:t>
            </a:r>
            <a:r>
              <a:rPr lang="ru-RU" sz="3200" b="1" i="1" dirty="0" smtClean="0">
                <a:solidFill>
                  <a:srgbClr val="7030A0"/>
                </a:solidFill>
              </a:rPr>
              <a:t>биогеофизических характеристик объекта , его свойств</a:t>
            </a:r>
            <a:r>
              <a:rPr lang="ru-RU" sz="3200" b="1" i="1" dirty="0">
                <a:solidFill>
                  <a:srgbClr val="7030A0"/>
                </a:solidFill>
              </a:rPr>
              <a:t>, состояния и пространственного по­ложения </a:t>
            </a:r>
          </a:p>
        </p:txBody>
      </p:sp>
    </p:spTree>
    <p:extLst>
      <p:ext uri="{BB962C8B-B14F-4D97-AF65-F5344CB8AC3E}">
        <p14:creationId xmlns:p14="http://schemas.microsoft.com/office/powerpoint/2010/main" val="224408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" y="-44285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31510" y="1628800"/>
            <a:ext cx="73448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7030A0"/>
                </a:solidFill>
              </a:rPr>
              <a:t>В зависимости от устройства используемой аппаратуры регист­рируется излучение в отдельных точках земной поверхности, вдоль трассы или на определенной </a:t>
            </a:r>
            <a:r>
              <a:rPr lang="ru-RU" sz="3600" b="1" i="1" dirty="0" smtClean="0">
                <a:solidFill>
                  <a:srgbClr val="7030A0"/>
                </a:solidFill>
              </a:rPr>
              <a:t>площади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3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" y="-44285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3" y="1268760"/>
            <a:ext cx="73448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7030A0"/>
                </a:solidFill>
              </a:rPr>
              <a:t>Во всех случаях фиксирует­ся излучение от элементарных площадок объекта, конечные 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раз­меры </a:t>
            </a:r>
            <a:r>
              <a:rPr lang="ru-RU" sz="3600" b="1" i="1" dirty="0">
                <a:solidFill>
                  <a:srgbClr val="7030A0"/>
                </a:solidFill>
              </a:rPr>
              <a:t>которых 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зави­сят </a:t>
            </a:r>
            <a:r>
              <a:rPr lang="ru-RU" sz="3600" b="1" i="1" dirty="0">
                <a:solidFill>
                  <a:srgbClr val="7030A0"/>
                </a:solidFill>
              </a:rPr>
              <a:t>от расстояния до них и совершенства регистрирующей аппа­ратуры.</a:t>
            </a:r>
          </a:p>
        </p:txBody>
      </p:sp>
    </p:spTree>
    <p:extLst>
      <p:ext uri="{BB962C8B-B14F-4D97-AF65-F5344CB8AC3E}">
        <p14:creationId xmlns:p14="http://schemas.microsoft.com/office/powerpoint/2010/main" val="428216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" y="-44285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8775" y="764704"/>
            <a:ext cx="71287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>
                <a:solidFill>
                  <a:srgbClr val="7030A0"/>
                </a:solidFill>
              </a:rPr>
              <a:t>Особенность аэрокосмических методов состоит в том, что между изучаемой местностью и регистрирующей аппаратурой всегда на­ходится слой в общем непрозрачной атмосферы, поэтому </a:t>
            </a:r>
            <a:r>
              <a:rPr lang="ru-RU" sz="3000" b="1" i="1" dirty="0" smtClean="0">
                <a:solidFill>
                  <a:srgbClr val="7030A0"/>
                </a:solidFill>
              </a:rPr>
              <a:t>вести исследования можно только в отдельных зонах спектра электро­магнитных волн, получивших название </a:t>
            </a:r>
            <a:r>
              <a:rPr lang="ru-RU" sz="3000" b="1" i="1" dirty="0" smtClean="0">
                <a:solidFill>
                  <a:srgbClr val="C00000"/>
                </a:solidFill>
              </a:rPr>
              <a:t>окна </a:t>
            </a:r>
            <a:r>
              <a:rPr lang="ru-RU" sz="3000" b="1" i="1" dirty="0">
                <a:solidFill>
                  <a:srgbClr val="C00000"/>
                </a:solidFill>
              </a:rPr>
              <a:t>прозрачности</a:t>
            </a:r>
            <a:r>
              <a:rPr lang="ru-RU" sz="3000" b="1" i="1" dirty="0">
                <a:solidFill>
                  <a:srgbClr val="7030A0"/>
                </a:solidFill>
              </a:rPr>
              <a:t>. </a:t>
            </a:r>
            <a:endParaRPr lang="ru-RU" sz="30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000" b="1" i="1" dirty="0" smtClean="0">
                <a:solidFill>
                  <a:srgbClr val="7030A0"/>
                </a:solidFill>
              </a:rPr>
              <a:t>Серь­езной </a:t>
            </a:r>
            <a:r>
              <a:rPr lang="ru-RU" sz="3000" b="1" i="1" dirty="0">
                <a:solidFill>
                  <a:srgbClr val="7030A0"/>
                </a:solidFill>
              </a:rPr>
              <a:t>помехой является также облачность.</a:t>
            </a:r>
          </a:p>
        </p:txBody>
      </p:sp>
    </p:spTree>
    <p:extLst>
      <p:ext uri="{BB962C8B-B14F-4D97-AF65-F5344CB8AC3E}">
        <p14:creationId xmlns:p14="http://schemas.microsoft.com/office/powerpoint/2010/main" val="54767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6757" y="980728"/>
            <a:ext cx="67687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7030A0"/>
                </a:solidFill>
              </a:rPr>
              <a:t>Ведущее место в аэрокосмических методах занимает изучение объекта по </a:t>
            </a:r>
            <a:r>
              <a:rPr lang="ru-RU" sz="3600" b="1" i="1" dirty="0" smtClean="0">
                <a:solidFill>
                  <a:srgbClr val="C00000"/>
                </a:solidFill>
              </a:rPr>
              <a:t>снимкам</a:t>
            </a:r>
            <a:r>
              <a:rPr lang="ru-RU" sz="3600" b="1" i="1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Главная задача </a:t>
            </a:r>
            <a:r>
              <a:rPr lang="ru-RU" sz="3600" b="1" i="1" dirty="0" err="1" smtClean="0">
                <a:solidFill>
                  <a:srgbClr val="7030A0"/>
                </a:solidFill>
              </a:rPr>
              <a:t>аэрометодов</a:t>
            </a:r>
            <a:r>
              <a:rPr lang="ru-RU" sz="3600" b="1" i="1" dirty="0" smtClean="0">
                <a:solidFill>
                  <a:srgbClr val="7030A0"/>
                </a:solidFill>
              </a:rPr>
              <a:t> заключается </a:t>
            </a:r>
            <a:r>
              <a:rPr lang="ru-RU" sz="3600" b="1" i="1" dirty="0">
                <a:solidFill>
                  <a:srgbClr val="7030A0"/>
                </a:solidFill>
              </a:rPr>
              <a:t>в 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це­ленаправленном </a:t>
            </a:r>
            <a:r>
              <a:rPr lang="ru-RU" sz="3600" b="1" i="1" dirty="0">
                <a:solidFill>
                  <a:srgbClr val="7030A0"/>
                </a:solidFill>
              </a:rPr>
              <a:t>получении и обработке снимков. </a:t>
            </a:r>
          </a:p>
        </p:txBody>
      </p:sp>
    </p:spTree>
    <p:extLst>
      <p:ext uri="{BB962C8B-B14F-4D97-AF65-F5344CB8AC3E}">
        <p14:creationId xmlns:p14="http://schemas.microsoft.com/office/powerpoint/2010/main" val="300029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620688"/>
            <a:ext cx="734481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Аэрокосмиче­ские съемки выполняются с помощью специальной </a:t>
            </a:r>
            <a:r>
              <a:rPr lang="ru-RU" sz="3200" b="1" i="1" dirty="0">
                <a:solidFill>
                  <a:srgbClr val="C00000"/>
                </a:solidFill>
              </a:rPr>
              <a:t>съемочной аппаратуры</a:t>
            </a:r>
            <a:r>
              <a:rPr lang="ru-RU" sz="3200" b="1" i="1" dirty="0">
                <a:solidFill>
                  <a:srgbClr val="7030A0"/>
                </a:solidFill>
              </a:rPr>
              <a:t>, чаще </a:t>
            </a:r>
            <a:r>
              <a:rPr lang="ru-RU" sz="3200" b="1" i="1" dirty="0" smtClean="0">
                <a:solidFill>
                  <a:srgbClr val="7030A0"/>
                </a:solidFill>
              </a:rPr>
              <a:t>всего: </a:t>
            </a:r>
          </a:p>
          <a:p>
            <a:pPr algn="ctr"/>
            <a:endParaRPr lang="ru-RU" sz="32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фотографических </a:t>
            </a:r>
            <a:r>
              <a:rPr lang="ru-RU" sz="3200" b="1" i="1" dirty="0">
                <a:solidFill>
                  <a:srgbClr val="7030A0"/>
                </a:solidFill>
              </a:rPr>
              <a:t>камер, 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algn="ctr"/>
            <a:endParaRPr lang="ru-RU" sz="10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сканеров </a:t>
            </a:r>
          </a:p>
          <a:p>
            <a:pPr algn="ctr"/>
            <a:endParaRPr lang="ru-RU" sz="10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ра­диолокаторов</a:t>
            </a:r>
            <a:r>
              <a:rPr lang="ru-RU" sz="3200" b="1" i="1" dirty="0">
                <a:solidFill>
                  <a:srgbClr val="7030A0"/>
                </a:solidFill>
              </a:rPr>
              <a:t>, 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которые </a:t>
            </a:r>
            <a:r>
              <a:rPr lang="ru-RU" sz="2800" b="1" i="1" dirty="0">
                <a:solidFill>
                  <a:srgbClr val="7030A0"/>
                </a:solidFill>
              </a:rPr>
              <a:t>иногда объединяют общим названием </a:t>
            </a:r>
            <a:r>
              <a:rPr lang="ru-RU" sz="2800" b="1" i="1" dirty="0">
                <a:solidFill>
                  <a:srgbClr val="C00000"/>
                </a:solidFill>
              </a:rPr>
              <a:t>сен­соры</a:t>
            </a:r>
            <a:r>
              <a:rPr lang="ru-RU" sz="2800" b="1" i="1" dirty="0">
                <a:solidFill>
                  <a:srgbClr val="7030A0"/>
                </a:solidFill>
              </a:rPr>
              <a:t> (от англ. </a:t>
            </a:r>
            <a:r>
              <a:rPr lang="en-US" sz="2800" b="1" i="1" dirty="0">
                <a:solidFill>
                  <a:srgbClr val="7030A0"/>
                </a:solidFill>
              </a:rPr>
              <a:t>sensor </a:t>
            </a:r>
            <a:r>
              <a:rPr lang="ru-RU" sz="2800" b="1" i="1" dirty="0">
                <a:solidFill>
                  <a:srgbClr val="7030A0"/>
                </a:solidFill>
              </a:rPr>
              <a:t>— чувствительный элемент)</a:t>
            </a:r>
          </a:p>
        </p:txBody>
      </p:sp>
    </p:spTree>
    <p:extLst>
      <p:ext uri="{BB962C8B-B14F-4D97-AF65-F5344CB8AC3E}">
        <p14:creationId xmlns:p14="http://schemas.microsoft.com/office/powerpoint/2010/main" val="22662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180534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7030A0"/>
                </a:solidFill>
              </a:rPr>
              <a:t>Съемочная аппа­ратура, позволяющая одновременно получать снимки в несколь­ких спектральных зонах, называется </a:t>
            </a:r>
            <a:r>
              <a:rPr lang="ru-RU" sz="3600" b="1" i="1" dirty="0">
                <a:solidFill>
                  <a:srgbClr val="C00000"/>
                </a:solidFill>
              </a:rPr>
              <a:t>многозональной</a:t>
            </a:r>
            <a:r>
              <a:rPr lang="ru-RU" sz="3600" b="1" i="1" dirty="0" smtClean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 </a:t>
            </a:r>
            <a:r>
              <a:rPr lang="ru-RU" sz="3600" b="1" i="1" dirty="0">
                <a:solidFill>
                  <a:srgbClr val="7030A0"/>
                </a:solidFill>
              </a:rPr>
              <a:t>а в десятках и сотнях очень узких спектральных зон — </a:t>
            </a:r>
            <a:r>
              <a:rPr lang="ru-RU" sz="3600" b="1" i="1" dirty="0" err="1">
                <a:solidFill>
                  <a:srgbClr val="C00000"/>
                </a:solidFill>
              </a:rPr>
              <a:t>гиперспектральной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9114" y="700928"/>
            <a:ext cx="77048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>
                <a:solidFill>
                  <a:srgbClr val="7030A0"/>
                </a:solidFill>
              </a:rPr>
              <a:t>Принцип </a:t>
            </a:r>
            <a:r>
              <a:rPr lang="ru-RU" sz="3000" b="1" i="1" dirty="0">
                <a:solidFill>
                  <a:srgbClr val="C00000"/>
                </a:solidFill>
              </a:rPr>
              <a:t>множественности, или комплексности</a:t>
            </a:r>
            <a:r>
              <a:rPr lang="ru-RU" sz="3000" b="1" i="1" dirty="0">
                <a:solidFill>
                  <a:srgbClr val="7030A0"/>
                </a:solidFill>
              </a:rPr>
              <a:t>, аэрокосмиче­ских исследований предусматривает использование не одного сним­ка, а </a:t>
            </a:r>
            <a:r>
              <a:rPr lang="ru-RU" sz="3000" b="1" i="1" dirty="0" smtClean="0">
                <a:solidFill>
                  <a:srgbClr val="7030A0"/>
                </a:solidFill>
              </a:rPr>
              <a:t>их серий</a:t>
            </a:r>
            <a:r>
              <a:rPr lang="ru-RU" sz="3000" b="1" i="1" dirty="0">
                <a:solidFill>
                  <a:srgbClr val="7030A0"/>
                </a:solidFill>
              </a:rPr>
              <a:t>, различающихся по </a:t>
            </a:r>
            <a:endParaRPr lang="ru-RU" sz="30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000" b="1" i="1" dirty="0" smtClean="0">
                <a:solidFill>
                  <a:srgbClr val="FF0000"/>
                </a:solidFill>
              </a:rPr>
              <a:t>масштабу</a:t>
            </a:r>
            <a:r>
              <a:rPr lang="ru-RU" sz="3000" b="1" i="1" dirty="0">
                <a:solidFill>
                  <a:srgbClr val="FF0000"/>
                </a:solidFill>
              </a:rPr>
              <a:t>, </a:t>
            </a:r>
            <a:endParaRPr lang="ru-RU" sz="3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000" b="1" i="1" dirty="0" smtClean="0">
                <a:solidFill>
                  <a:srgbClr val="FF0000"/>
                </a:solidFill>
              </a:rPr>
              <a:t>обзорности </a:t>
            </a:r>
          </a:p>
          <a:p>
            <a:pPr algn="ctr"/>
            <a:r>
              <a:rPr lang="ru-RU" sz="3000" b="1" i="1" dirty="0" smtClean="0">
                <a:solidFill>
                  <a:srgbClr val="FF0000"/>
                </a:solidFill>
              </a:rPr>
              <a:t>разре­шению</a:t>
            </a:r>
            <a:r>
              <a:rPr lang="ru-RU" sz="3000" b="1" i="1" dirty="0">
                <a:solidFill>
                  <a:srgbClr val="FF0000"/>
                </a:solidFill>
              </a:rPr>
              <a:t>, </a:t>
            </a:r>
            <a:endParaRPr lang="ru-RU" sz="3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000" b="1" i="1" dirty="0" smtClean="0">
                <a:solidFill>
                  <a:srgbClr val="FF0000"/>
                </a:solidFill>
              </a:rPr>
              <a:t>ракурсу </a:t>
            </a:r>
            <a:r>
              <a:rPr lang="ru-RU" sz="3000" b="1" i="1" dirty="0">
                <a:solidFill>
                  <a:srgbClr val="FF0000"/>
                </a:solidFill>
              </a:rPr>
              <a:t>и времени съемки, </a:t>
            </a:r>
            <a:endParaRPr lang="ru-RU" sz="3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000" b="1" i="1" dirty="0" smtClean="0">
                <a:solidFill>
                  <a:srgbClr val="FF0000"/>
                </a:solidFill>
              </a:rPr>
              <a:t>спектральному </a:t>
            </a:r>
            <a:r>
              <a:rPr lang="ru-RU" sz="3000" b="1" i="1" dirty="0">
                <a:solidFill>
                  <a:srgbClr val="FF0000"/>
                </a:solidFill>
              </a:rPr>
              <a:t>диапазону 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3000" b="1" i="1" dirty="0" smtClean="0">
                <a:solidFill>
                  <a:srgbClr val="FF0000"/>
                </a:solidFill>
              </a:rPr>
              <a:t>поляризации </a:t>
            </a:r>
            <a:r>
              <a:rPr lang="ru-RU" sz="3000" b="1" i="1" dirty="0">
                <a:solidFill>
                  <a:srgbClr val="FF0000"/>
                </a:solidFill>
              </a:rPr>
              <a:t>регистрируемого </a:t>
            </a:r>
            <a:r>
              <a:rPr lang="ru-RU" sz="3000" b="1" i="1" dirty="0" smtClean="0">
                <a:solidFill>
                  <a:srgbClr val="FF0000"/>
                </a:solidFill>
              </a:rPr>
              <a:t>излучения</a:t>
            </a:r>
            <a:endParaRPr lang="ru-RU" sz="3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voyrebenok.ru/images/presentation/happy-birthday/m/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47"/>
            <a:ext cx="9144000" cy="686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908720"/>
            <a:ext cx="5493296" cy="46085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Основные понятия дистанционных методов исследования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aklein.ucoz.ru/fon/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3588" y="692696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chemeClr val="accent2">
                    <a:lumMod val="75000"/>
                  </a:schemeClr>
                </a:solidFill>
              </a:rPr>
              <a:t>Аэрокосмическое зондирование базируется на двух группах снимков: получаемых с самолетов — воздушных (</a:t>
            </a:r>
            <a:r>
              <a:rPr lang="ru-RU" sz="4400" b="1" i="1" dirty="0" err="1">
                <a:solidFill>
                  <a:srgbClr val="FFFF00"/>
                </a:solidFill>
              </a:rPr>
              <a:t>аэроснимков</a:t>
            </a:r>
            <a:r>
              <a:rPr lang="ru-RU" sz="4400" b="1" i="1" dirty="0">
                <a:solidFill>
                  <a:schemeClr val="accent2">
                    <a:lumMod val="75000"/>
                  </a:schemeClr>
                </a:solidFill>
              </a:rPr>
              <a:t>) и со спутников — космических (</a:t>
            </a:r>
            <a:r>
              <a:rPr lang="ru-RU" sz="4400" b="1" i="1" dirty="0">
                <a:solidFill>
                  <a:srgbClr val="FFFF00"/>
                </a:solidFill>
              </a:rPr>
              <a:t>орбитальных</a:t>
            </a:r>
            <a:r>
              <a:rPr lang="ru-RU" sz="4400" b="1" i="1" dirty="0">
                <a:solidFill>
                  <a:schemeClr val="accent2">
                    <a:lumMod val="75000"/>
                  </a:schemeClr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99701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26 800x533 Невероятные фото из космоса астронавта Дугласа Уило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0250 Невероятные фото из космоса астронавта Дугласа Уило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2831" y="4581128"/>
            <a:ext cx="58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Космическая станция в голубом земном сиянии, которое появляется, когда восходящее солнце пронизывает тонкую атмосферу нашей планеты, и станция заливается голубым светом</a:t>
            </a:r>
          </a:p>
        </p:txBody>
      </p:sp>
    </p:spTree>
    <p:extLst>
      <p:ext uri="{BB962C8B-B14F-4D97-AF65-F5344CB8AC3E}">
        <p14:creationId xmlns:p14="http://schemas.microsoft.com/office/powerpoint/2010/main" val="52107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0451 Невероятные фото из космоса астронавта Дугласа Уило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3" y="0"/>
            <a:ext cx="91544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229200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Остров Хуан де Нова в </a:t>
            </a:r>
            <a:r>
              <a:rPr lang="ru-RU" sz="2000" b="1" dirty="0" err="1">
                <a:solidFill>
                  <a:schemeClr val="bg1"/>
                </a:solidFill>
              </a:rPr>
              <a:t>Мозамбикском</a:t>
            </a:r>
            <a:r>
              <a:rPr lang="ru-RU" sz="2000" b="1" dirty="0">
                <a:solidFill>
                  <a:schemeClr val="bg1"/>
                </a:solidFill>
              </a:rPr>
              <a:t> проливе между Мадагаскаром и Африкой. Удивительная цветовая гамма этих мест может соперничать с видами Карибского моря.</a:t>
            </a:r>
          </a:p>
        </p:txBody>
      </p:sp>
    </p:spTree>
    <p:extLst>
      <p:ext uri="{BB962C8B-B14F-4D97-AF65-F5344CB8AC3E}">
        <p14:creationId xmlns:p14="http://schemas.microsoft.com/office/powerpoint/2010/main" val="317657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oolwebmasters.com/uploads/posts/2012-11/1351855265_earth-from-spac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" y="0"/>
            <a:ext cx="9141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Великие озера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oolwebmasters.com/uploads/posts/2012-11/1351855310_earth-from-space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89240"/>
            <a:ext cx="5266928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Венеция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oolwebmasters.com/uploads/posts/2012-11/1351855333_earth-from-spac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5987008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Килиманджаро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7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oolwebmasters.com/uploads/posts/2012-11/1351855371_earth-from-spac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CC"/>
                </a:solidFill>
              </a:rPr>
              <a:t>Тихий океан из космоса</a:t>
            </a:r>
            <a:endParaRPr lang="ru-RU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764704"/>
            <a:ext cx="73031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7030A0"/>
                </a:solidFill>
              </a:rPr>
              <a:t>Под</a:t>
            </a:r>
            <a:r>
              <a:rPr lang="ru-RU" sz="3200" i="1" dirty="0"/>
              <a:t> </a:t>
            </a:r>
            <a:r>
              <a:rPr lang="ru-RU" sz="3200" b="1" i="1" dirty="0">
                <a:solidFill>
                  <a:srgbClr val="C00000"/>
                </a:solidFill>
              </a:rPr>
              <a:t>аэрокосмическими методами </a:t>
            </a:r>
            <a:r>
              <a:rPr lang="ru-RU" sz="3200" i="1" dirty="0">
                <a:solidFill>
                  <a:srgbClr val="7030A0"/>
                </a:solidFill>
              </a:rPr>
              <a:t>принято понимать совокуп­ность методов исследований атмосферы, земной поверхности, океанов, верхнего слоя земной коры с воздушных и космических носителей путем дистанционной регистрации и последующего анализа идущего от Земли электромагнитного </a:t>
            </a:r>
            <a:r>
              <a:rPr lang="ru-RU" sz="3200" i="1" dirty="0" smtClean="0">
                <a:solidFill>
                  <a:srgbClr val="7030A0"/>
                </a:solidFill>
              </a:rPr>
              <a:t>излучения</a:t>
            </a:r>
            <a:endParaRPr lang="ru-RU" sz="32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9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espicture.ru/17/kartinki--dlya-fonov-prezentaytsiy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Под дистанционными съемками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340768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понимается совокупность работ по неконтактному исследованию Земли, планет, спутников, их поверхности и недр, отдаленных объектов и явлений путем регистрации и анализа их собственного или отраженного электромагнитного излучения</a:t>
            </a:r>
          </a:p>
        </p:txBody>
      </p:sp>
    </p:spTree>
    <p:extLst>
      <p:ext uri="{BB962C8B-B14F-4D97-AF65-F5344CB8AC3E}">
        <p14:creationId xmlns:p14="http://schemas.microsoft.com/office/powerpoint/2010/main" val="5481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296/90660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777686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Дистанционная съемка называется </a:t>
            </a:r>
            <a:r>
              <a:rPr lang="ru-RU" sz="3300" i="1" dirty="0">
                <a:solidFill>
                  <a:srgbClr val="C00000"/>
                </a:solidFill>
              </a:rPr>
              <a:t>аэросъемкой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, когда она выполняется из атмосферы, </a:t>
            </a:r>
            <a:endParaRPr lang="ru-RU" sz="3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3300" i="1" dirty="0">
                <a:solidFill>
                  <a:srgbClr val="C00000"/>
                </a:solidFill>
              </a:rPr>
              <a:t>космической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, когда съемка выполняется из космоса. </a:t>
            </a:r>
            <a:endParaRPr lang="ru-RU" sz="3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Дистанционные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съемки в топографических целях включают в себя получение исходных материалов, обработку этих материалов </a:t>
            </a:r>
            <a:endParaRPr lang="ru-RU" sz="3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3300" dirty="0">
                <a:solidFill>
                  <a:schemeClr val="accent3">
                    <a:lumMod val="50000"/>
                  </a:schemeClr>
                </a:solidFill>
              </a:rPr>
              <a:t>составление карт.</a:t>
            </a:r>
          </a:p>
        </p:txBody>
      </p:sp>
    </p:spTree>
    <p:extLst>
      <p:ext uri="{BB962C8B-B14F-4D97-AF65-F5344CB8AC3E}">
        <p14:creationId xmlns:p14="http://schemas.microsoft.com/office/powerpoint/2010/main" val="168038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620688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</a:rPr>
              <a:t>Аэро­космические методы </a:t>
            </a:r>
            <a:r>
              <a:rPr lang="ru-RU" sz="3600" b="1" i="1" dirty="0">
                <a:solidFill>
                  <a:srgbClr val="7030A0"/>
                </a:solidFill>
              </a:rPr>
              <a:t>обеспечивают определение точного геогра­фического положения изучаемых объектов или явлений и получе­ние их качественных и количественных биогеофизических харак­теристик</a:t>
            </a:r>
          </a:p>
        </p:txBody>
      </p:sp>
    </p:spTree>
    <p:extLst>
      <p:ext uri="{BB962C8B-B14F-4D97-AF65-F5344CB8AC3E}">
        <p14:creationId xmlns:p14="http://schemas.microsoft.com/office/powerpoint/2010/main" val="193888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6188" y="1484784"/>
            <a:ext cx="73762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Использование </a:t>
            </a:r>
            <a:r>
              <a:rPr lang="ru-RU" sz="3200" b="1" i="1" dirty="0">
                <a:solidFill>
                  <a:srgbClr val="7030A0"/>
                </a:solidFill>
              </a:rPr>
              <a:t>аэрокосмиче­ских снимков не только упрощает изучение труднодоступных тер­риторий, но и обеспечивает </a:t>
            </a:r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>
                <a:solidFill>
                  <a:srgbClr val="7030A0"/>
                </a:solidFill>
              </a:rPr>
              <a:t>дистанционной </a:t>
            </a:r>
            <a:r>
              <a:rPr lang="ru-RU" sz="3200" b="1" i="1" dirty="0" err="1">
                <a:solidFill>
                  <a:srgbClr val="7030A0"/>
                </a:solidFill>
              </a:rPr>
              <a:t>геопространственной</a:t>
            </a:r>
            <a:r>
              <a:rPr lang="ru-RU" sz="3200" b="1" i="1" dirty="0">
                <a:solidFill>
                  <a:srgbClr val="7030A0"/>
                </a:solidFill>
              </a:rPr>
              <a:t> информацией, которую другими способами полу­чить не удается</a:t>
            </a:r>
          </a:p>
        </p:txBody>
      </p:sp>
    </p:spTree>
    <p:extLst>
      <p:ext uri="{BB962C8B-B14F-4D97-AF65-F5344CB8AC3E}">
        <p14:creationId xmlns:p14="http://schemas.microsoft.com/office/powerpoint/2010/main" val="63807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" y="-44285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7346" y="332656"/>
            <a:ext cx="59766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i="1" dirty="0">
                <a:solidFill>
                  <a:srgbClr val="00B0F0"/>
                </a:solidFill>
              </a:rPr>
              <a:t>Аэрокосмическое зондирование как научная </a:t>
            </a:r>
            <a:r>
              <a:rPr lang="ru-RU" sz="3400" b="1" i="1" dirty="0" smtClean="0">
                <a:solidFill>
                  <a:srgbClr val="00B0F0"/>
                </a:solidFill>
              </a:rPr>
              <a:t>дисциплина - </a:t>
            </a:r>
            <a:endParaRPr lang="ru-RU" sz="3400" i="1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004097"/>
            <a:ext cx="79928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7030A0"/>
                </a:solidFill>
              </a:rPr>
              <a:t>это междисцип­линарное направление постепенно становится самостоятельной научной дисциплиной. </a:t>
            </a:r>
            <a:endParaRPr lang="ru-RU" sz="2300" b="1" dirty="0" smtClean="0">
              <a:solidFill>
                <a:srgbClr val="7030A0"/>
              </a:solidFill>
            </a:endParaRPr>
          </a:p>
          <a:p>
            <a:pPr algn="ctr"/>
            <a:endParaRPr lang="ru-RU" sz="1000" dirty="0"/>
          </a:p>
          <a:p>
            <a:pPr algn="ctr"/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современном содержании дисциплины выделяются два взаимосвязанных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раздела: </a:t>
            </a:r>
          </a:p>
          <a:p>
            <a:pPr algn="ctr"/>
            <a:endParaRPr lang="ru-RU" sz="1000" b="1" dirty="0"/>
          </a:p>
          <a:p>
            <a:pPr algn="ctr"/>
            <a:r>
              <a:rPr lang="ru-RU" sz="2300" b="1" dirty="0" smtClean="0">
                <a:solidFill>
                  <a:srgbClr val="0070C0"/>
                </a:solidFill>
              </a:rPr>
              <a:t>— </a:t>
            </a:r>
            <a:r>
              <a:rPr lang="ru-RU" sz="2300" b="1" dirty="0">
                <a:solidFill>
                  <a:srgbClr val="0070C0"/>
                </a:solidFill>
              </a:rPr>
              <a:t>естественно-научный (аэрокосмические исследования), акцентирующий внимание </a:t>
            </a:r>
            <a:r>
              <a:rPr lang="ru-RU" sz="2300" b="1" dirty="0" smtClean="0">
                <a:solidFill>
                  <a:srgbClr val="0070C0"/>
                </a:solidFill>
              </a:rPr>
              <a:t>на </a:t>
            </a:r>
            <a:r>
              <a:rPr lang="ru-RU" sz="2300" b="1" dirty="0">
                <a:solidFill>
                  <a:srgbClr val="0070C0"/>
                </a:solidFill>
              </a:rPr>
              <a:t>объекте исследования, его познании, </a:t>
            </a:r>
            <a:endParaRPr lang="ru-RU" sz="2300" b="1" dirty="0" smtClean="0">
              <a:solidFill>
                <a:srgbClr val="0070C0"/>
              </a:solidFill>
            </a:endParaRPr>
          </a:p>
          <a:p>
            <a:pPr algn="ctr"/>
            <a:endParaRPr lang="ru-RU" sz="1000" b="1" dirty="0"/>
          </a:p>
          <a:p>
            <a:pPr algn="ctr"/>
            <a:r>
              <a:rPr lang="ru-RU" sz="2300" b="1" dirty="0" smtClean="0">
                <a:solidFill>
                  <a:srgbClr val="0070C0"/>
                </a:solidFill>
              </a:rPr>
              <a:t>- инженерно-технический </a:t>
            </a:r>
            <a:r>
              <a:rPr lang="ru-RU" sz="2300" b="1" dirty="0">
                <a:solidFill>
                  <a:srgbClr val="0070C0"/>
                </a:solidFill>
              </a:rPr>
              <a:t>(аэрокосмические методы), который охватывает технические сред­ства и технологию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34651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" y="-44285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340768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</a:rPr>
              <a:t>Дис­танционные методы </a:t>
            </a:r>
            <a:r>
              <a:rPr lang="ru-RU" sz="3600" b="1" i="1" dirty="0" smtClean="0">
                <a:solidFill>
                  <a:srgbClr val="7030A0"/>
                </a:solidFill>
              </a:rPr>
              <a:t>– </a:t>
            </a: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это любое </a:t>
            </a:r>
            <a:r>
              <a:rPr lang="ru-RU" sz="3600" b="1" i="1" dirty="0">
                <a:solidFill>
                  <a:srgbClr val="7030A0"/>
                </a:solidFill>
              </a:rPr>
              <a:t>изучение объекта, осу­ществляемое 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на </a:t>
            </a:r>
            <a:r>
              <a:rPr lang="ru-RU" sz="3600" b="1" i="1" dirty="0">
                <a:solidFill>
                  <a:srgbClr val="7030A0"/>
                </a:solidFill>
              </a:rPr>
              <a:t>расстоянии, 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без </a:t>
            </a:r>
            <a:r>
              <a:rPr lang="ru-RU" sz="3600" b="1" i="1" dirty="0">
                <a:solidFill>
                  <a:srgbClr val="7030A0"/>
                </a:solidFill>
              </a:rPr>
              <a:t>непосредственного с ним 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кон­такта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C0523E-FD78-4D56-A939-C066BFBF1B4E}"/>
</file>

<file path=customXml/itemProps2.xml><?xml version="1.0" encoding="utf-8"?>
<ds:datastoreItem xmlns:ds="http://schemas.openxmlformats.org/officeDocument/2006/customXml" ds:itemID="{C7EF4BE5-AD45-4193-BD01-15A8F87A3075}"/>
</file>

<file path=customXml/itemProps3.xml><?xml version="1.0" encoding="utf-8"?>
<ds:datastoreItem xmlns:ds="http://schemas.openxmlformats.org/officeDocument/2006/customXml" ds:itemID="{CF593241-3BC8-4ADB-A04C-BE4F136B9E0F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246</TotalTime>
  <Words>573</Words>
  <Application>Microsoft Office PowerPoint</Application>
  <PresentationFormat>Экран (4:3)</PresentationFormat>
  <Paragraphs>68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Методы дистанционных исследований</vt:lpstr>
      <vt:lpstr>Основные понятия дистанционных методов исследования</vt:lpstr>
      <vt:lpstr>Презентация PowerPoint</vt:lpstr>
      <vt:lpstr>Под дистанционными съемками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Венеция </vt:lpstr>
      <vt:lpstr>Килиманджаро</vt:lpstr>
      <vt:lpstr>Тихий океан из космоса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дистанционных исследований</dc:title>
  <dc:creator>ййй</dc:creator>
  <cp:lastModifiedBy>Marina</cp:lastModifiedBy>
  <cp:revision>25</cp:revision>
  <dcterms:created xsi:type="dcterms:W3CDTF">2014-02-03T10:27:18Z</dcterms:created>
  <dcterms:modified xsi:type="dcterms:W3CDTF">2015-11-29T11:19:18Z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