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92EC-0202-4380-9336-97488AC62ADF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5258-0CED-45ED-9902-F99A13BD3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99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92EC-0202-4380-9336-97488AC62ADF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5258-0CED-45ED-9902-F99A13BD3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26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92EC-0202-4380-9336-97488AC62ADF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5258-0CED-45ED-9902-F99A13BD3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93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92EC-0202-4380-9336-97488AC62ADF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5258-0CED-45ED-9902-F99A13BD3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0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92EC-0202-4380-9336-97488AC62ADF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5258-0CED-45ED-9902-F99A13BD3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0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92EC-0202-4380-9336-97488AC62ADF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5258-0CED-45ED-9902-F99A13BD3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31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92EC-0202-4380-9336-97488AC62ADF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5258-0CED-45ED-9902-F99A13BD3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93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92EC-0202-4380-9336-97488AC62ADF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5258-0CED-45ED-9902-F99A13BD3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92EC-0202-4380-9336-97488AC62ADF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5258-0CED-45ED-9902-F99A13BD3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003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92EC-0202-4380-9336-97488AC62ADF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5258-0CED-45ED-9902-F99A13BD3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68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92EC-0202-4380-9336-97488AC62ADF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5258-0CED-45ED-9902-F99A13BD3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97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E92EC-0202-4380-9336-97488AC62ADF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65258-0CED-45ED-9902-F99A13BD3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81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ragutsa.ucoz.ua/_ld/0/337340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"/>
          <a:stretch/>
        </p:blipFill>
        <p:spPr bwMode="auto">
          <a:xfrm>
            <a:off x="-3448" y="25610"/>
            <a:ext cx="9147448" cy="683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Оптико-электронные методы аэрофотосъемки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31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voyrebenok.ru/images/presentation/school/m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46" y="-1"/>
            <a:ext cx="9159645" cy="688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2. Многоспектральная съемка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5626968" cy="500141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</a:rPr>
              <a:t>Выполняется сканерными системами, которыми оборудованы спутники серии «Метеор».</a:t>
            </a:r>
          </a:p>
          <a:p>
            <a:pPr marL="0" indent="0" algn="ctr">
              <a:buNone/>
            </a:pPr>
            <a:endParaRPr lang="ru-RU" sz="35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35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</a:rPr>
              <a:t>Действующий спутник «</a:t>
            </a:r>
            <a:r>
              <a:rPr lang="en-US" sz="3500" b="1" dirty="0" smtClean="0">
                <a:solidFill>
                  <a:schemeClr val="accent6">
                    <a:lumMod val="50000"/>
                  </a:schemeClr>
                </a:solidFill>
              </a:rPr>
              <a:t>Landsat</a:t>
            </a:r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</a:rPr>
              <a:t>» со </a:t>
            </a:r>
            <a:r>
              <a:rPr lang="ru-RU" sz="3500" b="1" dirty="0" err="1" smtClean="0">
                <a:solidFill>
                  <a:schemeClr val="accent6">
                    <a:lumMod val="50000"/>
                  </a:schemeClr>
                </a:solidFill>
              </a:rPr>
              <a:t>скнаирующим</a:t>
            </a:r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</a:rPr>
              <a:t> радиометром </a:t>
            </a:r>
            <a:r>
              <a:rPr lang="ru-RU" sz="3500" b="1" dirty="0" err="1" smtClean="0">
                <a:solidFill>
                  <a:schemeClr val="accent6">
                    <a:lumMod val="50000"/>
                  </a:schemeClr>
                </a:solidFill>
              </a:rPr>
              <a:t>обепечивает</a:t>
            </a:r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</a:rPr>
              <a:t> съемку земной поверхности в шести </a:t>
            </a:r>
            <a:r>
              <a:rPr lang="ru-RU" sz="3500" b="1" dirty="0" err="1" smtClean="0">
                <a:solidFill>
                  <a:schemeClr val="accent6">
                    <a:lumMod val="50000"/>
                  </a:schemeClr>
                </a:solidFill>
              </a:rPr>
              <a:t>каналаха</a:t>
            </a:r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</a:rPr>
              <a:t> с разрешением 30 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60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SFB3plc7uPNX2Vma3LAphtdx89dQNKEYJ-MqKWKUtp3bV0PjvQ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86" y="0"/>
            <a:ext cx="9153586" cy="685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Спутник Landsat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48680"/>
            <a:ext cx="648072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Спутник Landsat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356992"/>
            <a:ext cx="6773738" cy="306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020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2.gstatic.com/images?q=tbn:ANd9GcSFB3plc7uPNX2Vma3LAphtdx89dQNKEYJ-MqKWKUtp3bV0PjvQ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86" y="0"/>
            <a:ext cx="9153586" cy="685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netdna.webdesignerdepot.com/uploads/satellite_photos/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4650" y="469900"/>
            <a:ext cx="5854700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565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edsovet.su/_ld/297/19259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16" y="0"/>
            <a:ext cx="9168316" cy="690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042" y="404664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i="1" dirty="0" smtClean="0">
                <a:solidFill>
                  <a:srgbClr val="00B050"/>
                </a:solidFill>
              </a:rPr>
              <a:t>Разрешение снимков при оптико-электронном сканировании бывает:</a:t>
            </a:r>
          </a:p>
          <a:p>
            <a:pPr algn="ctr">
              <a:buFont typeface="Wingdings" pitchFamily="2" charset="2"/>
              <a:buChar char="q"/>
            </a:pPr>
            <a:r>
              <a:rPr lang="ru-RU" sz="4400" dirty="0">
                <a:solidFill>
                  <a:srgbClr val="7030A0"/>
                </a:solidFill>
              </a:rPr>
              <a:t>с</a:t>
            </a:r>
            <a:r>
              <a:rPr lang="ru-RU" sz="4400" dirty="0" smtClean="0">
                <a:solidFill>
                  <a:srgbClr val="7030A0"/>
                </a:solidFill>
              </a:rPr>
              <a:t>верхвысокое</a:t>
            </a:r>
          </a:p>
          <a:p>
            <a:pPr algn="ctr">
              <a:buFont typeface="Wingdings" pitchFamily="2" charset="2"/>
              <a:buChar char="q"/>
            </a:pPr>
            <a:r>
              <a:rPr lang="ru-RU" sz="4400" dirty="0">
                <a:solidFill>
                  <a:srgbClr val="7030A0"/>
                </a:solidFill>
              </a:rPr>
              <a:t>в</a:t>
            </a:r>
            <a:r>
              <a:rPr lang="ru-RU" sz="4400" dirty="0" smtClean="0">
                <a:solidFill>
                  <a:srgbClr val="7030A0"/>
                </a:solidFill>
              </a:rPr>
              <a:t>ысокое</a:t>
            </a:r>
          </a:p>
          <a:p>
            <a:pPr algn="ctr">
              <a:buFont typeface="Wingdings" pitchFamily="2" charset="2"/>
              <a:buChar char="q"/>
            </a:pPr>
            <a:r>
              <a:rPr lang="ru-RU" sz="4400" dirty="0">
                <a:solidFill>
                  <a:srgbClr val="7030A0"/>
                </a:solidFill>
              </a:rPr>
              <a:t>с</a:t>
            </a:r>
            <a:r>
              <a:rPr lang="ru-RU" sz="4400" dirty="0" smtClean="0">
                <a:solidFill>
                  <a:srgbClr val="7030A0"/>
                </a:solidFill>
              </a:rPr>
              <a:t>реднее </a:t>
            </a:r>
          </a:p>
          <a:p>
            <a:pPr algn="ctr">
              <a:buFont typeface="Wingdings" pitchFamily="2" charset="2"/>
              <a:buChar char="q"/>
            </a:pPr>
            <a:r>
              <a:rPr lang="ru-RU" sz="4400" dirty="0" smtClean="0">
                <a:solidFill>
                  <a:srgbClr val="7030A0"/>
                </a:solidFill>
              </a:rPr>
              <a:t>низкое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edsovet.su/_ld/294/6564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54" y="-3069"/>
            <a:ext cx="9157054" cy="687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80728"/>
            <a:ext cx="6986684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Сканеры, работающие в оптическом диапазоне имеют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три одинаковых канала:</a:t>
            </a:r>
          </a:p>
          <a:p>
            <a:pPr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</a:rPr>
              <a:t>0,5 – 0,6 мкм</a:t>
            </a:r>
          </a:p>
          <a:p>
            <a:pPr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</a:rPr>
              <a:t>0,6 – 0,7 мкм</a:t>
            </a:r>
          </a:p>
          <a:p>
            <a:pPr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</a:rPr>
              <a:t>0,8 – 1,1 мкм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</a:rPr>
              <a:t>и</a:t>
            </a:r>
            <a:r>
              <a:rPr lang="ru-RU" b="1" dirty="0" smtClean="0">
                <a:solidFill>
                  <a:srgbClr val="00B050"/>
                </a:solidFill>
              </a:rPr>
              <a:t> участки спектра</a:t>
            </a:r>
          </a:p>
          <a:p>
            <a:pPr algn="ctr">
              <a:buFont typeface="Wingdings" pitchFamily="2" charset="2"/>
              <a:buChar char="v"/>
            </a:pPr>
            <a:r>
              <a:rPr lang="ru-RU" b="1" dirty="0">
                <a:solidFill>
                  <a:srgbClr val="FF0000"/>
                </a:solidFill>
              </a:rPr>
              <a:t>б</a:t>
            </a:r>
            <a:r>
              <a:rPr lang="ru-RU" b="1" dirty="0" smtClean="0">
                <a:solidFill>
                  <a:srgbClr val="FF0000"/>
                </a:solidFill>
              </a:rPr>
              <a:t>лижний инфракрасный; </a:t>
            </a:r>
          </a:p>
          <a:p>
            <a:pPr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</a:rPr>
              <a:t>тепловой инфракрасный;</a:t>
            </a:r>
          </a:p>
          <a:p>
            <a:pPr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</a:rPr>
              <a:t>панхроматический канал</a:t>
            </a:r>
          </a:p>
        </p:txBody>
      </p:sp>
    </p:spTree>
    <p:extLst>
      <p:ext uri="{BB962C8B-B14F-4D97-AF65-F5344CB8AC3E}">
        <p14:creationId xmlns:p14="http://schemas.microsoft.com/office/powerpoint/2010/main" val="240025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reeppt.ru/FonyD/22-Kletka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92" y="0"/>
            <a:ext cx="9169192" cy="688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09330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Преимущества 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оптико-электронных 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методов</a:t>
            </a:r>
            <a:endParaRPr lang="ru-RU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67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reeppt.ru/Fony/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"/>
            <a:ext cx="9144000" cy="68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1700808"/>
            <a:ext cx="5770984" cy="2808312"/>
          </a:xfrm>
        </p:spPr>
        <p:txBody>
          <a:bodyPr/>
          <a:lstStyle/>
          <a:p>
            <a:pPr marL="514350" indent="-514350" algn="ctr">
              <a:buAutoNum type="arabicPeriod"/>
            </a:pPr>
            <a:r>
              <a:rPr lang="ru-RU" b="1" i="1" u="sng" dirty="0" smtClean="0">
                <a:solidFill>
                  <a:schemeClr val="accent6">
                    <a:lumMod val="75000"/>
                  </a:schemeClr>
                </a:solidFill>
              </a:rPr>
              <a:t>Многоканальность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, обеспечивающая получение изображений в различных спектральных диапазонах (в узких интервалах)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9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antalpiti.ru/files/99604/detskshk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476672"/>
            <a:ext cx="6419056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</a:rPr>
              <a:t>2. </a:t>
            </a:r>
            <a:r>
              <a:rPr lang="ru-RU" sz="4400" b="1" i="1" u="sng" dirty="0" smtClean="0">
                <a:solidFill>
                  <a:schemeClr val="accent6">
                    <a:lumMod val="75000"/>
                  </a:schemeClr>
                </a:solidFill>
              </a:rPr>
              <a:t>Оперативность, </a:t>
            </a:r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</a:rPr>
              <a:t>позволяющая передавать изображения по радиоканалам</a:t>
            </a:r>
            <a:endParaRPr lang="ru-RU" sz="4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1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edsovet.su/_ld/145/815024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9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451874"/>
            <a:ext cx="5410944" cy="204482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3.</a:t>
            </a:r>
            <a:r>
              <a:rPr lang="ru-RU" b="1" i="1" dirty="0" smtClean="0"/>
              <a:t> </a:t>
            </a:r>
            <a:r>
              <a:rPr lang="ru-RU" sz="3600" b="1" i="1" u="sng" dirty="0" smtClean="0">
                <a:solidFill>
                  <a:schemeClr val="accent6">
                    <a:lumMod val="75000"/>
                  </a:schemeClr>
                </a:solidFill>
              </a:rPr>
              <a:t>Цифровое (электронное) 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изображение объектов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5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edsovet.su/_ld/291/886616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6"/>
            <a:ext cx="9144000" cy="688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412776"/>
            <a:ext cx="547260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4. Сканерные снимки могут быть преобразованы специальным устройством в виде фотографических изображений 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7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291/27966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46" y="0"/>
            <a:ext cx="9170946" cy="692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Оптико-электронные методы осуществляются с помощью нефотографических съемочных систем: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>
              <a:buFont typeface="Wingdings" pitchFamily="2" charset="2"/>
              <a:buChar char="v"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телевизионными камерами</a:t>
            </a:r>
          </a:p>
          <a:p>
            <a:pPr algn="ctr">
              <a:buFont typeface="Wingdings" pitchFamily="2" charset="2"/>
              <a:buChar char="v"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канирующими устройствами </a:t>
            </a:r>
          </a:p>
          <a:p>
            <a:pPr algn="ctr">
              <a:buFont typeface="Wingdings" pitchFamily="2" charset="2"/>
              <a:buChar char="v"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пектрометрической аппаратурой</a:t>
            </a:r>
          </a:p>
          <a:p>
            <a:pPr algn="ctr">
              <a:buFont typeface="Wingdings" pitchFamily="2" charset="2"/>
              <a:buChar char="v"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радиолокаторами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1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forchel.ru/uploads/posts/2012-04/1334295309_1324303003_school-fram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2348880"/>
            <a:ext cx="398859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1" dirty="0">
                <a:solidFill>
                  <a:srgbClr val="FF0000"/>
                </a:solidFill>
                <a:latin typeface="Comic Sans MS" pitchFamily="66" charset="0"/>
              </a:rPr>
              <a:t>Спасибо </a:t>
            </a:r>
            <a:endParaRPr lang="ru-RU" sz="4800" b="1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Comic Sans MS" pitchFamily="66" charset="0"/>
              </a:rPr>
              <a:t>за </a:t>
            </a:r>
            <a:r>
              <a:rPr lang="ru-RU" sz="4800" b="1" i="1" dirty="0">
                <a:solidFill>
                  <a:srgbClr val="FF0000"/>
                </a:solidFill>
                <a:latin typeface="Comic Sans MS" pitchFamily="66" charset="0"/>
              </a:rPr>
              <a:t>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98420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2.gstatic.com/images?q=tbn:ANd9GcSFB3plc7uPNX2Vma3LAphtdx89dQNKEYJ-MqKWKUtp3bV0PjvQ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86" y="0"/>
            <a:ext cx="9153586" cy="685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В зависимости от используемых съемочных систем оптико-электронные методы позволяют изучать объекты в широком интервале электромагнитных волн: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от видимого спектра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до </a:t>
            </a:r>
            <a:r>
              <a:rPr lang="ru-RU" b="1" i="1" dirty="0" err="1" smtClean="0">
                <a:solidFill>
                  <a:srgbClr val="C00000"/>
                </a:solidFill>
              </a:rPr>
              <a:t>сверхчастотного</a:t>
            </a:r>
            <a:r>
              <a:rPr lang="ru-RU" b="1" i="1" dirty="0" smtClean="0">
                <a:solidFill>
                  <a:srgbClr val="C00000"/>
                </a:solidFill>
              </a:rPr>
              <a:t> радиодиапазона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7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edsovet.su/_ld/297/174915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" y="0"/>
            <a:ext cx="9144857" cy="688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07288" cy="724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4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88639"/>
            <a:ext cx="81369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i="1" dirty="0">
                <a:solidFill>
                  <a:srgbClr val="002060"/>
                </a:solidFill>
              </a:rPr>
              <a:t>Оптико-электронные методы включают:</a:t>
            </a:r>
            <a:endParaRPr lang="ru-RU" sz="3400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331279"/>
            <a:ext cx="7272808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телевизионную съемку; </a:t>
            </a:r>
            <a:endParaRPr lang="ru-RU" sz="3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9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многоспектральную съемку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;</a:t>
            </a:r>
          </a:p>
          <a:p>
            <a:endParaRPr lang="ru-RU" sz="9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спектрометрирование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;</a:t>
            </a:r>
          </a:p>
          <a:p>
            <a:endParaRPr lang="ru-RU" sz="9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тепловую инфракрасную съемку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;</a:t>
            </a:r>
          </a:p>
          <a:p>
            <a:endParaRPr lang="ru-RU" sz="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радиолокационную съемку</a:t>
            </a:r>
          </a:p>
        </p:txBody>
      </p:sp>
    </p:spTree>
    <p:extLst>
      <p:ext uri="{BB962C8B-B14F-4D97-AF65-F5344CB8AC3E}">
        <p14:creationId xmlns:p14="http://schemas.microsoft.com/office/powerpoint/2010/main" val="316974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tvoyrebenok.ru/images/presentation/school/m/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7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095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  <a:t>Виды съемок с помощью </a:t>
            </a:r>
            <a:b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  <a:t>оптико-электронных методов</a:t>
            </a:r>
            <a:endParaRPr lang="ru-RU" sz="36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256584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ru-RU" sz="4400" b="1" i="1" dirty="0" smtClean="0">
                <a:solidFill>
                  <a:srgbClr val="C00000"/>
                </a:solidFill>
              </a:rPr>
              <a:t>Телевизионная съемка </a:t>
            </a:r>
          </a:p>
          <a:p>
            <a:pPr marL="0" indent="0" algn="ctr">
              <a:buNone/>
            </a:pPr>
            <a:endParaRPr lang="ru-RU" sz="10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Проводится в видимой и ближней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ИК-области спектра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электромагнитных колебаний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(0,4 – 1,1 мкм).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Выполняется телекамерами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 дает изображение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 меньшим разрешением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3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297/174915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" y="0"/>
            <a:ext cx="9144857" cy="688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6019" y="908720"/>
            <a:ext cx="6851104" cy="413732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Телеаппаратура дистанционного зондирования может включать несколько черно-белых видеокамер с различными светофильтрами, либо состоять из одной камеры с несколькими телеканалами.</a:t>
            </a:r>
          </a:p>
          <a:p>
            <a:pPr marL="0" indent="0" algn="ctr">
              <a:buNone/>
            </a:pPr>
            <a:endParaRPr lang="ru-RU" b="1" i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Впервые ТВ-системы были установлены на метеорологических ИСЗ: «Метеор» и «</a:t>
            </a:r>
            <a:r>
              <a:rPr lang="ru-RU" b="1" i="1" dirty="0" err="1" smtClean="0">
                <a:solidFill>
                  <a:srgbClr val="002060"/>
                </a:solidFill>
              </a:rPr>
              <a:t>Нимбус</a:t>
            </a:r>
            <a:r>
              <a:rPr lang="ru-RU" b="1" i="1" dirty="0" smtClean="0">
                <a:solidFill>
                  <a:srgbClr val="002060"/>
                </a:solidFill>
              </a:rPr>
              <a:t>»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9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6/62/Cosmos_122_Musee_du_Bourget_P10105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" y="0"/>
            <a:ext cx="91370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06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2.gstatic.com/images?q=tbn:ANd9GcSFB3plc7uPNX2Vma3LAphtdx89dQNKEYJ-MqKWKUtp3bV0PjvQ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86" y="0"/>
            <a:ext cx="9153586" cy="685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epochtimes.ru/images/stories/06/opinion/177_09_12_2010_klimat_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480720" cy="600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97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dsovet.su/_ld/296/519979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4" y="-1"/>
            <a:ext cx="9122356" cy="684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022" y="404664"/>
            <a:ext cx="8229600" cy="576064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Значение космической ТВ-съемки в комплексе региональных исследований определяется ее основными преимуществами: </a:t>
            </a:r>
          </a:p>
          <a:p>
            <a:pPr algn="ctr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C00000"/>
                </a:solidFill>
              </a:rPr>
              <a:t>охватом местности в тысячи км; </a:t>
            </a:r>
          </a:p>
          <a:p>
            <a:pPr algn="ctr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C00000"/>
                </a:solidFill>
              </a:rPr>
              <a:t>высокой степенью генерализации ТВ-изображений; </a:t>
            </a:r>
          </a:p>
          <a:p>
            <a:pPr algn="ctr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C00000"/>
                </a:solidFill>
              </a:rPr>
              <a:t>возможностью регулярного получения информации почти по любому району земного шара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8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B6A301-EF5F-4B5E-9AAB-452E83F16813}"/>
</file>

<file path=customXml/itemProps2.xml><?xml version="1.0" encoding="utf-8"?>
<ds:datastoreItem xmlns:ds="http://schemas.openxmlformats.org/officeDocument/2006/customXml" ds:itemID="{7705BBAC-736E-428D-9234-1984921F5A09}"/>
</file>

<file path=customXml/itemProps3.xml><?xml version="1.0" encoding="utf-8"?>
<ds:datastoreItem xmlns:ds="http://schemas.openxmlformats.org/officeDocument/2006/customXml" ds:itemID="{C56564EE-F3CA-422E-8D48-25B2824C5796}"/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289</Words>
  <Application>Microsoft Office PowerPoint</Application>
  <PresentationFormat>Экран (4:3)</PresentationFormat>
  <Paragraphs>66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Оптико-электронные методы аэрофотосъемки</vt:lpstr>
      <vt:lpstr>Презентация PowerPoint</vt:lpstr>
      <vt:lpstr>Презентация PowerPoint</vt:lpstr>
      <vt:lpstr> </vt:lpstr>
      <vt:lpstr>Виды съемок с помощью  оптико-электронных методов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2. Многоспектральная съемка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Преимущества  оптико-электронных  методов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Оптико-электронные методы аэрофотосъемки</dc:title>
  <dc:creator>ййй</dc:creator>
  <cp:lastModifiedBy>ййй</cp:lastModifiedBy>
  <cp:revision>22</cp:revision>
  <dcterms:created xsi:type="dcterms:W3CDTF">2014-02-25T08:50:03Z</dcterms:created>
  <dcterms:modified xsi:type="dcterms:W3CDTF">2014-02-26T09:50:09Z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