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7" r:id="rId8"/>
    <p:sldId id="278" r:id="rId9"/>
    <p:sldId id="258" r:id="rId10"/>
    <p:sldId id="259" r:id="rId11"/>
    <p:sldId id="268" r:id="rId12"/>
    <p:sldId id="260" r:id="rId13"/>
    <p:sldId id="270" r:id="rId14"/>
    <p:sldId id="261" r:id="rId15"/>
    <p:sldId id="269" r:id="rId16"/>
    <p:sldId id="262" r:id="rId17"/>
    <p:sldId id="263" r:id="rId18"/>
    <p:sldId id="264" r:id="rId19"/>
    <p:sldId id="265" r:id="rId20"/>
    <p:sldId id="266" r:id="rId21"/>
    <p:sldId id="26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33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9247-0AC8-4C92-A096-C90C554699B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8611-E8B2-44C0-8EDA-18EB7494A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Космические снимки.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Их классификация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а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 в видимом, ближнем и среднем инфракрасном диапазоне,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который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называют также </a:t>
            </a:r>
            <a:r>
              <a:rPr lang="ru-RU" b="1" u="sng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световым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;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б) в тепловом инфракрасном диапазоне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;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в) </a:t>
            </a:r>
            <a:r>
              <a:rPr lang="ru-RU" b="1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радиодиапазоне.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Снимок в ближнем и инфракрасном диапазонах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л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36577"/>
            <a:ext cx="9144000" cy="338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Классификация снимков по технологии получения  в световом диапазоне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Фотографические;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Сканерные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которые подразделяются на полученные: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оптико-механическим  сканированием;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оптико-электронным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сканированием с использованием линейных </a:t>
            </a:r>
            <a:r>
              <a:rPr lang="ru-RU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ПЗС-приемников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излучения.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28/80862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1400002"/>
            <a:ext cx="7200800" cy="54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Получение кадровых фотографических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(а)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сканерных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(оптико-механического сканирования)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(б)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ПЗС-снимков (оптико-электронного сканирования)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(в)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07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Снимки в тепловом инфракрасном диапазоне -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тепловые инфракрасные снимки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 снимок Москвы в тепловом инфракрасном диапазоне наложено изображение Москвы-реки и основных магистралей города.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Моск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843880"/>
            <a:ext cx="4794268" cy="435593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Снимки в радиодиапазоне </a:t>
            </a:r>
            <a:r>
              <a:rPr lang="ru-RU" sz="3200" b="1" i="1" dirty="0" smtClean="0">
                <a:solidFill>
                  <a:srgbClr val="FF0000"/>
                </a:solidFill>
              </a:rPr>
              <a:t>в </a:t>
            </a:r>
            <a:r>
              <a:rPr lang="ru-RU" sz="3200" b="1" i="1" dirty="0">
                <a:solidFill>
                  <a:srgbClr val="FF0000"/>
                </a:solidFill>
              </a:rPr>
              <a:t>зависимости от </a:t>
            </a:r>
            <a:r>
              <a:rPr lang="ru-RU" sz="3200" b="1" i="1" dirty="0" smtClean="0">
                <a:solidFill>
                  <a:srgbClr val="FF0000"/>
                </a:solidFill>
              </a:rPr>
              <a:t>выполнения </a:t>
            </a:r>
            <a:r>
              <a:rPr lang="ru-RU" sz="3200" b="1" i="1" dirty="0">
                <a:solidFill>
                  <a:srgbClr val="FF0000"/>
                </a:solidFill>
              </a:rPr>
              <a:t>пассивной или активной съемки </a:t>
            </a:r>
            <a:r>
              <a:rPr lang="ru-RU" sz="3200" b="1" i="1" dirty="0" smtClean="0">
                <a:solidFill>
                  <a:srgbClr val="FF0000"/>
                </a:solidFill>
              </a:rPr>
              <a:t>делятся на: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микроволновые радиометрические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снимки, получаемые при регистрации собственного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излучения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исследуемых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объектов;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радиолокационные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снимки,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получаемые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 регистрации отраженного радиоизлучения,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посылаемого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 носителя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Каждый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из выделенных типов снимков далее может быть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подразделен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 учетом показателей, определяющих их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дешифровочные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возможности, — </a:t>
            </a:r>
            <a:r>
              <a:rPr lang="ru-RU" b="1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обзорности, масштаба и </a:t>
            </a:r>
            <a:r>
              <a:rPr lang="ru-RU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пространственного разрешения </a:t>
            </a:r>
            <a:r>
              <a:rPr lang="ru-RU" b="1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(территориального охвата), </a:t>
            </a:r>
            <a:endParaRPr lang="ru-RU" b="1" i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которые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зависят от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конкретных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параметров съемки: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высоты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орбиты, характеристик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съемочной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аппаратуры и др.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59833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По </a:t>
            </a:r>
            <a:r>
              <a:rPr lang="ru-RU" sz="3600" b="1" i="1" dirty="0">
                <a:solidFill>
                  <a:srgbClr val="FF0000"/>
                </a:solidFill>
              </a:rPr>
              <a:t>обзорности (охвату территории одним снимком) снимки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разделяют следующим образом: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Глобальные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охватывающие всю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планету</a:t>
            </a:r>
            <a:endParaRPr lang="ru-RU" sz="2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Крупнорегиональные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отображающие материки, их части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крупные регионы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Региональные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на которых изображаются регионы и их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части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Локальные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на которых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изображаются относительно небольшие участки местности</a:t>
            </a:r>
            <a:endParaRPr lang="ru-RU" sz="2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По масштабу космические снимки делят на следующие </a:t>
            </a:r>
            <a:r>
              <a:rPr lang="ru-RU" sz="3600" b="1" i="1" dirty="0" smtClean="0">
                <a:solidFill>
                  <a:srgbClr val="FF0000"/>
                </a:solidFill>
              </a:rPr>
              <a:t>группы</a:t>
            </a:r>
            <a:r>
              <a:rPr lang="ru-RU" sz="36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сверхмелкомасштабные</a:t>
            </a: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—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ru-RU" b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1:10 </a:t>
            </a:r>
            <a:r>
              <a:rPr lang="ru-RU" b="1" u="sng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ООО ООО — 1:100 ООО ООО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мелкомасштабные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—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ru-RU" b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1:1 </a:t>
            </a:r>
            <a:r>
              <a:rPr lang="ru-RU" b="1" u="sng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000000— 1:10000000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среднемасштабные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—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ru-RU" b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1:100 </a:t>
            </a:r>
            <a:r>
              <a:rPr lang="ru-RU" b="1" u="sng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000—1:1 000000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4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крупномасштабные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—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1:10000—1:100 </a:t>
            </a:r>
            <a:r>
              <a:rPr lang="ru-RU" b="1" u="sng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000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СНИМОК -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это двумерное изображение, полученное в результате съемки, выполненной специальной аппаратурой с воздуха или космоса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По пространственному разрешению (размеру на местности </a:t>
            </a:r>
            <a:r>
              <a:rPr lang="ru-RU" sz="2800" b="1" i="1" dirty="0" smtClean="0">
                <a:solidFill>
                  <a:srgbClr val="FF0000"/>
                </a:solidFill>
              </a:rPr>
              <a:t>минимального </a:t>
            </a:r>
            <a:r>
              <a:rPr lang="ru-RU" sz="2800" b="1" i="1" dirty="0">
                <a:solidFill>
                  <a:srgbClr val="FF0000"/>
                </a:solidFill>
              </a:rPr>
              <a:t>изображающегося </a:t>
            </a:r>
            <a:r>
              <a:rPr lang="ru-RU" sz="2800" b="1" i="1" dirty="0" smtClean="0">
                <a:solidFill>
                  <a:srgbClr val="FF0000"/>
                </a:solidFill>
              </a:rPr>
              <a:t>элемента) </a:t>
            </a:r>
            <a:r>
              <a:rPr lang="ru-RU" sz="2800" b="1" i="1" dirty="0">
                <a:solidFill>
                  <a:srgbClr val="FF0000"/>
                </a:solidFill>
              </a:rPr>
              <a:t>снимки разделяют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Снимки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низкого разрешения 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(измеряется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километрами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Снимки среднего разрешения 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(сотни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метров)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Снимки высокого 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разрешения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которые в свою очередь делятся на:  </a:t>
            </a:r>
            <a:r>
              <a:rPr lang="ru-RU" sz="24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снимки </a:t>
            </a:r>
            <a:r>
              <a:rPr lang="ru-RU" sz="2400" b="1" i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относительно высокого разрешения 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30—100 м ) и </a:t>
            </a:r>
            <a:r>
              <a:rPr lang="ru-RU" sz="24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снимки </a:t>
            </a:r>
            <a:r>
              <a:rPr lang="ru-RU" sz="2400" b="1" i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высокого разрешения 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(10 —30 м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);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Снимки очень высокого разрешения 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(единицы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метров);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5. 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Снимки сверхвысокого разрешения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(доли </a:t>
            </a:r>
            <a:r>
              <a:rPr lang="ru-RU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метра)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75" b="5875"/>
          <a:stretch>
            <a:fillRect/>
          </a:stretch>
        </p:blipFill>
        <p:spPr bwMode="auto">
          <a:xfrm>
            <a:off x="285720" y="1142984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Классификация снимков по спектральным диапазонам и способам получения изображения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5.radikal.ru/i210/1108/db/5bda8d2125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429000"/>
            <a:ext cx="7772400" cy="1728193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Характеристика основных типов снимков</a:t>
            </a:r>
            <a:b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</a:br>
            <a:endParaRPr lang="ru-RU" sz="3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8072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Фотографические снимки,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которые получали с помощью фо­тографических камер, при вынужденной доставке экспонирован­ной пленки на Землю, предназначались для решения не опера­тивных, а долговременных либо разведывательных задач. </a:t>
            </a:r>
            <a:endParaRPr lang="ru-RU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>Они 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ха­рактеризуются высокой детальностью и до середины 90-х гг. XX в. были лучшими снимками по разрешению и геометрическим свой­ствам. </a:t>
            </a:r>
          </a:p>
        </p:txBody>
      </p:sp>
    </p:spTree>
    <p:extLst>
      <p:ext uri="{BB962C8B-B14F-4D97-AF65-F5344CB8AC3E}">
        <p14:creationId xmlns:p14="http://schemas.microsoft.com/office/powerpoint/2010/main" val="28927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265/53175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268760"/>
            <a:ext cx="590465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66FF"/>
                </a:solidFill>
                <a:latin typeface="Book Antiqua" pitchFamily="18" charset="0"/>
              </a:rPr>
              <a:t>При относительно небольшом (40—300 км) охвате снимков, име­ющих центральную проекцию, искажения за кривизну Земли и рельеф невелики и устранимы. Перекрытие обеспечивает получе­ние стереоскопических снимков. </a:t>
            </a:r>
            <a:endParaRPr lang="ru-RU" sz="1900" dirty="0" smtClean="0">
              <a:solidFill>
                <a:srgbClr val="0066FF"/>
              </a:solidFill>
              <a:latin typeface="Book Antiqua" pitchFamily="18" charset="0"/>
            </a:endParaRPr>
          </a:p>
          <a:p>
            <a:pPr algn="ctr"/>
            <a:endParaRPr lang="ru-RU" sz="1900" dirty="0">
              <a:solidFill>
                <a:srgbClr val="0066FF"/>
              </a:solidFill>
              <a:latin typeface="Book Antiqua" pitchFamily="18" charset="0"/>
            </a:endParaRPr>
          </a:p>
          <a:p>
            <a:pPr algn="ctr"/>
            <a:r>
              <a:rPr lang="ru-RU" sz="1900" dirty="0" smtClean="0">
                <a:solidFill>
                  <a:srgbClr val="0066FF"/>
                </a:solidFill>
                <a:latin typeface="Book Antiqua" pitchFamily="18" charset="0"/>
              </a:rPr>
              <a:t>Для </a:t>
            </a:r>
            <a:r>
              <a:rPr lang="ru-RU" sz="1900" dirty="0">
                <a:solidFill>
                  <a:srgbClr val="0066FF"/>
                </a:solidFill>
                <a:latin typeface="Book Antiqua" pitchFamily="18" charset="0"/>
              </a:rPr>
              <a:t>работы на компьютере фо­тографические снимки переводят в цифровую форму. </a:t>
            </a:r>
            <a:endParaRPr lang="ru-RU" sz="1900" dirty="0" smtClean="0">
              <a:solidFill>
                <a:srgbClr val="0066FF"/>
              </a:solidFill>
              <a:latin typeface="Book Antiqua" pitchFamily="18" charset="0"/>
            </a:endParaRPr>
          </a:p>
          <a:p>
            <a:pPr algn="ctr"/>
            <a:endParaRPr lang="ru-RU" sz="1900" dirty="0">
              <a:solidFill>
                <a:srgbClr val="0066FF"/>
              </a:solidFill>
              <a:latin typeface="Book Antiqua" pitchFamily="18" charset="0"/>
            </a:endParaRPr>
          </a:p>
          <a:p>
            <a:pPr algn="ctr"/>
            <a:r>
              <a:rPr lang="ru-RU" sz="1900" dirty="0" smtClean="0">
                <a:solidFill>
                  <a:srgbClr val="0066FF"/>
                </a:solidFill>
                <a:latin typeface="Book Antiqua" pitchFamily="18" charset="0"/>
              </a:rPr>
              <a:t>Для </a:t>
            </a:r>
            <a:r>
              <a:rPr lang="ru-RU" sz="1900" dirty="0">
                <a:solidFill>
                  <a:srgbClr val="0066FF"/>
                </a:solidFill>
                <a:latin typeface="Book Antiqua" pitchFamily="18" charset="0"/>
              </a:rPr>
              <a:t>топо­графического картографирования используют черно-белые пан­хроматические снимки, а для тематического — многозональные и спектрозональные, в основном цветные.</a:t>
            </a:r>
          </a:p>
        </p:txBody>
      </p:sp>
    </p:spTree>
    <p:extLst>
      <p:ext uri="{BB962C8B-B14F-4D97-AF65-F5344CB8AC3E}">
        <p14:creationId xmlns:p14="http://schemas.microsoft.com/office/powerpoint/2010/main" val="17111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propowerpoint.ru/wp-content/uploads/2013/02/Fizika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9144000" cy="68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62880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Сканерные снимки,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>
                <a:solidFill>
                  <a:srgbClr val="0066FF"/>
                </a:solidFill>
                <a:latin typeface="Book Antiqua" pitchFamily="18" charset="0"/>
              </a:rPr>
              <a:t>получаемые при оптико-механическом ска­нировании в видимом и ближнем инфракрасном диапазоне и пе­редаваемые по радиоканалам, как и фотографические, отобража­ют оптические характеристики объектов, но такую съемку отли­чает оперативность, вплоть до получения изображений в реаль­ном масштабе времени.</a:t>
            </a:r>
          </a:p>
        </p:txBody>
      </p:sp>
      <p:sp>
        <p:nvSpPr>
          <p:cNvPr id="3" name="AutoShape 2" descr="обои для презентации -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бои для презентации - Информ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powerpoint.ru/wp-content/uploads/2013/03/SinAbstr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700808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6FF"/>
                </a:solidFill>
                <a:latin typeface="Book Antiqua" pitchFamily="18" charset="0"/>
              </a:rPr>
              <a:t>В отличие от фотографических сканерные снимки представляют дискретные изображения, детальность ко­торых определяется размером пиксела. </a:t>
            </a:r>
            <a:endParaRPr lang="ru-RU" sz="2400" dirty="0" smtClean="0">
              <a:solidFill>
                <a:srgbClr val="0066FF"/>
              </a:solidFill>
              <a:latin typeface="Book Antiqua" pitchFamily="18" charset="0"/>
            </a:endParaRPr>
          </a:p>
          <a:p>
            <a:pPr algn="ctr"/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Пространственное 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разре­шение сканерных снимков долгое время было существенно ниже, чем фотографических, измерялось километрами, но в последние годы их получают с разрешением 15 —30 м. Охват снимков варь­ирует от 180 км до 2 — 3 тыс. км. </a:t>
            </a:r>
          </a:p>
        </p:txBody>
      </p:sp>
    </p:spTree>
    <p:extLst>
      <p:ext uri="{BB962C8B-B14F-4D97-AF65-F5344CB8AC3E}">
        <p14:creationId xmlns:p14="http://schemas.microsoft.com/office/powerpoint/2010/main" val="29426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69/3837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43841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Book Antiqua" pitchFamily="18" charset="0"/>
              </a:rPr>
              <a:t>Сканерные снимки поступают с метеорологических и ресурсных спутников и исполь­зуются для оперативных целей (прогноз погоды, гидрологические прогнозы) и тематического картографирования</a:t>
            </a:r>
            <a:r>
              <a:rPr lang="ru-RU" sz="2800" dirty="0" smtClean="0">
                <a:solidFill>
                  <a:srgbClr val="0000FF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ru-RU" sz="2800" dirty="0">
              <a:latin typeface="Book Antiqua" pitchFamily="18" charset="0"/>
            </a:endParaRPr>
          </a:p>
          <a:p>
            <a:pPr algn="ctr"/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Как правило, ска­нерные снимки — многозональные.</a:t>
            </a:r>
          </a:p>
        </p:txBody>
      </p:sp>
    </p:spTree>
    <p:extLst>
      <p:ext uri="{BB962C8B-B14F-4D97-AF65-F5344CB8AC3E}">
        <p14:creationId xmlns:p14="http://schemas.microsoft.com/office/powerpoint/2010/main" val="36416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402/08454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6501" y="692696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ПЗС-снимки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получаемые с помощью оптико-электронных сканеров с линейными ПЗС-приемниками излучения и переда­ваемые со спутника по радиоканалам, характеризуются высоким разрешением. </a:t>
            </a:r>
            <a:endParaRPr lang="ru-RU" sz="2400" dirty="0">
              <a:latin typeface="Book Antiqua" pitchFamily="18" charset="0"/>
            </a:endParaRPr>
          </a:p>
          <a:p>
            <a:pPr algn="ctr"/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>Как 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и фотографические снимки, они </a:t>
            </a:r>
            <a:endParaRPr lang="ru-RU" sz="2400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>регистриру­ют 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оптические характеристики исследуемой территории</a:t>
            </a:r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ru-RU" sz="2400" dirty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ПЗС-снимки делают с ресурсно-картографических спутни­ков и специализированных спутников для детальной съемки; ис­пользуют их для тематического и топографического картографи­рования.</a:t>
            </a:r>
          </a:p>
          <a:p>
            <a:pPr algn="ctr"/>
            <a:endParaRPr lang="ru-RU" sz="2400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opowerpoint.ru/wp-content/uploads/2013/02/Biblioteka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36712"/>
            <a:ext cx="69127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92D050"/>
                </a:solidFill>
                <a:latin typeface="Book Antiqua" pitchFamily="18" charset="0"/>
              </a:rPr>
              <a:t>Тепловые инфракрасные снимки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, получаемые в тепловом инф­ракрасном диапазоне, отображают в отличие от предыдущих не оптические, а температурные характеристики поверхности — хо­лодные и теплые объекты изображаются на них разными тонами.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Пространственное разрешение тепловых снимков, передаваемых с метеоспутников, такое же, как и снимков в видимом диапазо­не, — 1 км, температурные различия регистрируются с точнос­тью 0,1 — 0,2 °С.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 ресурсных спутников передают тепловые снимки более высокого пространственного разрешения, достигающего 60 м при охвате 180 км. Тепловые снимки поступают и в многозональном вариан­те съемки, а также при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гиперспектральной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 съемке в узких зонах теплового диапазона.</a:t>
            </a:r>
          </a:p>
          <a:p>
            <a:pPr algn="ctr"/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1643050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Аэрокосмический снимок </a:t>
            </a:r>
            <a:r>
              <a:rPr lang="ru-RU" sz="2000" b="1" dirty="0" smtClean="0">
                <a:solidFill>
                  <a:srgbClr val="002060"/>
                </a:solidFill>
              </a:rPr>
              <a:t>— это прежде всего информационная модель изучаемого объекта или явления. Аналоговые и цифровые аэрокосмические снимки имеют десятки разновидностей, несут разнообразную информацию о географических объектах и явлениях, о их взаимосвязях и пространственном распределении, состоянии, изменении во времени.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000504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Аэрокосмический снимок </a:t>
            </a:r>
            <a:r>
              <a:rPr lang="ru-RU" sz="2000" b="1" dirty="0" smtClean="0">
                <a:solidFill>
                  <a:srgbClr val="002060"/>
                </a:solidFill>
              </a:rPr>
              <a:t>— наиболее универсальная форма регистрации излучения, несущего </a:t>
            </a:r>
            <a:r>
              <a:rPr lang="ru-RU" sz="2000" b="1" dirty="0" err="1" smtClean="0">
                <a:solidFill>
                  <a:srgbClr val="002060"/>
                </a:solidFill>
              </a:rPr>
              <a:t>геоинформацию</a:t>
            </a:r>
            <a:r>
              <a:rPr lang="ru-RU" sz="2000" b="1" dirty="0" smtClean="0">
                <a:solidFill>
                  <a:srgbClr val="002060"/>
                </a:solidFill>
              </a:rPr>
              <a:t> об исследуемых объектах, обеспечивает наибольшее число решаемых географических задач.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otoshop-ramki.ru/wp-content/uploads/2012/03/Fo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620688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Book Antiqua" pitchFamily="18" charset="0"/>
              </a:rPr>
              <a:t>Микроволновые радиометрические снимки</a:t>
            </a:r>
            <a:r>
              <a:rPr lang="ru-RU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регистрируют радио­тепловое излучение Земли в микроволновом радиодиапазоне,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ко­торое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зависит от электрических свойств по­верхности и неодинаково у объектов с разным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влагосодержанием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, соленостью, различной кристаллической структурой.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Снимки </a:t>
            </a:r>
            <a:r>
              <a:rPr lang="ru-RU" dirty="0">
                <a:solidFill>
                  <a:srgbClr val="7030A0"/>
                </a:solidFill>
                <a:latin typeface="Book Antiqua" pitchFamily="18" charset="0"/>
              </a:rPr>
              <a:t>можно получать независимо от погодных условий и освещения. Разрешение микроволновых радиометрических снимков пока очень мало — 12 — 50 </a:t>
            </a: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км.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Микроволновые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снимки полу­чали с некоторых метеоспутников. Для широкого использования этих снимков с целью изучения влажности и солености почв, тол­щины и </a:t>
            </a:r>
            <a:r>
              <a:rPr lang="ru-RU" dirty="0" err="1">
                <a:solidFill>
                  <a:srgbClr val="002060"/>
                </a:solidFill>
                <a:latin typeface="Book Antiqua" pitchFamily="18" charset="0"/>
              </a:rPr>
              <a:t>водозапаса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снежного покрова необходимо повышение их пространственного разрешения.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8198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ylik.ru/uploads/posts/2010-11/1290676845_daisywoodlands01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6470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Book Antiqua" pitchFamily="18" charset="0"/>
              </a:rPr>
              <a:t>Радиолокационные снимки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получают в радиодиапазоне, регист­рируя отраженные земной поверхностью радиосигналы, посыла­емые бортовым радиолокатором.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На радиолокационных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снимках отображаются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шероховатость и влажность поверхности, ее рель­еф, особенности структуры и состав пород, слагающих поверх­ность, характер растительного покрова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Пространственное разрешение радиолока­ционных снимков определяется прежде всего размером антенны.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снимков, сделанных радиолокатором бокового обзора с реаль­ной антенной, оно составляет 1 — 2 км, но в большинстве случаев при использовании радиолокаторов с синтезированной длиной антенны получают снимки с разрешением 10—30 м при ширине обзора около 100 км. </a:t>
            </a:r>
          </a:p>
        </p:txBody>
      </p:sp>
    </p:spTree>
    <p:extLst>
      <p:ext uri="{BB962C8B-B14F-4D97-AF65-F5344CB8AC3E}">
        <p14:creationId xmlns:p14="http://schemas.microsoft.com/office/powerpoint/2010/main" val="30311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46.radikal.ru/0909/62/456c8f93f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" y="0"/>
            <a:ext cx="91389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91683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Book Antiqua" pitchFamily="18" charset="0"/>
              </a:rPr>
              <a:t>Радиолокационные снимки по­ступают с океанологических и специализированных спутников; применяют их в широком спектре направлений исследований океана и суши, включая задачи топографического картографиро­вания.</a:t>
            </a:r>
          </a:p>
        </p:txBody>
      </p:sp>
    </p:spTree>
    <p:extLst>
      <p:ext uri="{BB962C8B-B14F-4D97-AF65-F5344CB8AC3E}">
        <p14:creationId xmlns:p14="http://schemas.microsoft.com/office/powerpoint/2010/main" val="241642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52" y="1214422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Аэрокосмический снимок </a:t>
            </a:r>
            <a:r>
              <a:rPr lang="ru-RU" sz="2800" i="1" dirty="0" smtClean="0">
                <a:solidFill>
                  <a:srgbClr val="002060"/>
                </a:solidFill>
              </a:rPr>
              <a:t>— это двумерное изображение реальных объектов, которое получено по определенным геометрическим и радиометрическим (фотометрическим) законам путем дистанционной регистрации яркости объектов и предназначено для исследования видимых и скрытых объектов, явлений и процессов окружающего мира, а также для определения их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пространственного положения.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852" y="857232"/>
            <a:ext cx="6357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Все аэрокосмические снимки принято делить на </a:t>
            </a:r>
          </a:p>
          <a:p>
            <a:pPr algn="ctr"/>
            <a:endParaRPr lang="ru-RU" sz="3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аналоговые</a:t>
            </a:r>
            <a:r>
              <a:rPr lang="ru-RU" sz="3200" b="1" dirty="0" smtClean="0">
                <a:solidFill>
                  <a:srgbClr val="C00000"/>
                </a:solidFill>
              </a:rPr>
              <a:t>(обычно фотографические) </a:t>
            </a: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цифровые</a:t>
            </a:r>
            <a:r>
              <a:rPr lang="ru-RU" sz="3200" b="1" dirty="0" smtClean="0">
                <a:solidFill>
                  <a:srgbClr val="C00000"/>
                </a:solidFill>
              </a:rPr>
              <a:t>(электронные).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1643050"/>
            <a:ext cx="6143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При выполнении практических работ приходится отличать </a:t>
            </a:r>
            <a:r>
              <a:rPr lang="ru-RU" sz="2800" b="1" i="1" dirty="0" smtClean="0">
                <a:solidFill>
                  <a:srgbClr val="C00000"/>
                </a:solidFill>
              </a:rPr>
              <a:t>исходные (первичные)снимки</a:t>
            </a:r>
            <a:r>
              <a:rPr lang="ru-RU" sz="2800" b="1" i="1" dirty="0" smtClean="0">
                <a:solidFill>
                  <a:srgbClr val="0070C0"/>
                </a:solidFill>
              </a:rPr>
              <a:t>, которые получены непосредственно в результате съемки, от их копий и </a:t>
            </a:r>
            <a:r>
              <a:rPr lang="ru-RU" sz="2800" b="1" i="1" dirty="0" smtClean="0">
                <a:solidFill>
                  <a:srgbClr val="C00000"/>
                </a:solidFill>
              </a:rPr>
              <a:t>преобразованных снимков</a:t>
            </a:r>
            <a:r>
              <a:rPr lang="ru-RU" sz="2800" b="1" i="1" dirty="0" smtClean="0">
                <a:solidFill>
                  <a:srgbClr val="0070C0"/>
                </a:solidFill>
              </a:rPr>
              <a:t>, поступающих к потребителям после предварительной обработки.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215.imageshack.us/img215/1805/earth2113833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71414"/>
            <a:ext cx="7715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Методы получения </a:t>
            </a:r>
            <a:r>
              <a:rPr lang="ru-RU" sz="4400" b="1" i="1" dirty="0" err="1" smtClean="0">
                <a:solidFill>
                  <a:srgbClr val="002060"/>
                </a:solidFill>
              </a:rPr>
              <a:t>геоинформации</a:t>
            </a:r>
            <a:r>
              <a:rPr lang="ru-RU" sz="4400" b="1" i="1" dirty="0" smtClean="0">
                <a:solidFill>
                  <a:srgbClr val="002060"/>
                </a:solidFill>
              </a:rPr>
              <a:t> по снимкам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aklein.ucoz.ru/_ld/2/88407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0" y="0"/>
            <a:ext cx="9175270" cy="68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Дешифрирование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dirty="0" smtClean="0">
                <a:solidFill>
                  <a:srgbClr val="7030A0"/>
                </a:solidFill>
              </a:rPr>
              <a:t>которое должно дать ответ на основной вопрос, </a:t>
            </a:r>
            <a:r>
              <a:rPr lang="ru-RU" sz="2200" b="1" i="1" dirty="0" smtClean="0">
                <a:solidFill>
                  <a:srgbClr val="7030A0"/>
                </a:solidFill>
              </a:rPr>
              <a:t>что </a:t>
            </a:r>
            <a:r>
              <a:rPr lang="ru-RU" sz="2200" b="1" dirty="0" smtClean="0">
                <a:solidFill>
                  <a:srgbClr val="7030A0"/>
                </a:solidFill>
              </a:rPr>
              <a:t>изображено на снимке, позволяет получать предметную, тематическую (в основном качественную) информацию об изучаемом объекте или процессе, его связях с окружающими объектами.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000240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Фотограмметрическая обработка </a:t>
            </a:r>
            <a:r>
              <a:rPr lang="ru-RU" sz="2400" b="1" dirty="0" smtClean="0">
                <a:solidFill>
                  <a:srgbClr val="7030A0"/>
                </a:solidFill>
              </a:rPr>
              <a:t>призвана дать ответ на вопрос, </a:t>
            </a:r>
            <a:r>
              <a:rPr lang="ru-RU" sz="2400" b="1" i="1" dirty="0" smtClean="0">
                <a:solidFill>
                  <a:srgbClr val="7030A0"/>
                </a:solidFill>
              </a:rPr>
              <a:t>где </a:t>
            </a:r>
            <a:r>
              <a:rPr lang="ru-RU" sz="2400" b="1" dirty="0" smtClean="0">
                <a:solidFill>
                  <a:srgbClr val="7030A0"/>
                </a:solidFill>
              </a:rPr>
              <a:t>находится изучаемый объект и каковы его геометрические характеристики — </a:t>
            </a:r>
            <a:r>
              <a:rPr lang="ru-RU" sz="2400" b="1" i="1" dirty="0" smtClean="0">
                <a:solidFill>
                  <a:srgbClr val="C00000"/>
                </a:solidFill>
              </a:rPr>
              <a:t>размер, форма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643314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Компьютерные технологии</a:t>
            </a:r>
            <a:r>
              <a:rPr lang="ru-RU" sz="2800" b="1" i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Сейчас разработаны многие сотни алгоритмов и программ компьютерной обработки изображений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Классификация космических снимков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Спектральный диапазон съемки определяет первый,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фундаментальный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уровень этой классификации, учитывающий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отражательные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</a:t>
            </a:r>
            <a:r>
              <a:rPr lang="ru-RU" b="1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излучательные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характеристики объектов,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воспроизводимые на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снимках. </a:t>
            </a: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 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этому признаку выделяются три основные </a:t>
            </a: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группы снимков</a:t>
            </a:r>
            <a:r>
              <a:rPr lang="ru-RU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BC8AD5-547C-426D-8F87-FBD22C3FF401}"/>
</file>

<file path=customXml/itemProps2.xml><?xml version="1.0" encoding="utf-8"?>
<ds:datastoreItem xmlns:ds="http://schemas.openxmlformats.org/officeDocument/2006/customXml" ds:itemID="{66928E09-D48C-4ED8-AEB3-F8A3CDE3EC84}"/>
</file>

<file path=customXml/itemProps3.xml><?xml version="1.0" encoding="utf-8"?>
<ds:datastoreItem xmlns:ds="http://schemas.openxmlformats.org/officeDocument/2006/customXml" ds:itemID="{D3AA34A7-6751-4DF3-BD59-2D8DD5B1895C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1281</Words>
  <Application>Microsoft Office PowerPoint</Application>
  <PresentationFormat>Экран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Космические снимки.  Их классификация</vt:lpstr>
      <vt:lpstr>СНИМОК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космических снимков</vt:lpstr>
      <vt:lpstr>Презентация PowerPoint</vt:lpstr>
      <vt:lpstr>Презентация PowerPoint</vt:lpstr>
      <vt:lpstr>Классификация снимков по технологии получения  в световом диапазоне</vt:lpstr>
      <vt:lpstr>Презентация PowerPoint</vt:lpstr>
      <vt:lpstr>Снимки в тепловом инфракрасном диапазоне - </vt:lpstr>
      <vt:lpstr>На снимок Москвы в тепловом инфракрасном диапазоне наложено изображение Москвы-реки и основных магистралей города.</vt:lpstr>
      <vt:lpstr>Снимки в радиодиапазоне в зависимости от выполнения пассивной или активной съемки делятся на:  </vt:lpstr>
      <vt:lpstr>Презентация PowerPoint</vt:lpstr>
      <vt:lpstr>Презентация PowerPoint</vt:lpstr>
      <vt:lpstr>По масштабу космические снимки делят на следующие группы:</vt:lpstr>
      <vt:lpstr>По пространственному разрешению (размеру на местности минимального изображающегося элемента) снимки разделяют так:</vt:lpstr>
      <vt:lpstr>Презентация PowerPoint</vt:lpstr>
      <vt:lpstr>Характеристика основных типов снимков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снимки.  Их классификация</dc:title>
  <dc:creator>Seven</dc:creator>
  <cp:lastModifiedBy>Marina</cp:lastModifiedBy>
  <cp:revision>32</cp:revision>
  <dcterms:created xsi:type="dcterms:W3CDTF">2013-05-19T13:09:18Z</dcterms:created>
  <dcterms:modified xsi:type="dcterms:W3CDTF">2015-11-29T11:21:10Z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