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71" r:id="rId3"/>
    <p:sldId id="269" r:id="rId4"/>
    <p:sldId id="270" r:id="rId5"/>
    <p:sldId id="272" r:id="rId6"/>
    <p:sldId id="273" r:id="rId7"/>
    <p:sldId id="274" r:id="rId8"/>
    <p:sldId id="275" r:id="rId9"/>
    <p:sldId id="257" r:id="rId10"/>
    <p:sldId id="276" r:id="rId11"/>
    <p:sldId id="277" r:id="rId12"/>
    <p:sldId id="278" r:id="rId13"/>
    <p:sldId id="258" r:id="rId14"/>
    <p:sldId id="259" r:id="rId15"/>
    <p:sldId id="279" r:id="rId16"/>
    <p:sldId id="261" r:id="rId17"/>
    <p:sldId id="280" r:id="rId18"/>
    <p:sldId id="260" r:id="rId19"/>
    <p:sldId id="262" r:id="rId20"/>
    <p:sldId id="281" r:id="rId21"/>
    <p:sldId id="263" r:id="rId22"/>
    <p:sldId id="282" r:id="rId23"/>
    <p:sldId id="264" r:id="rId24"/>
    <p:sldId id="265" r:id="rId25"/>
    <p:sldId id="266" r:id="rId26"/>
    <p:sldId id="267" r:id="rId27"/>
    <p:sldId id="268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86" r:id="rId36"/>
    <p:sldId id="291" r:id="rId37"/>
    <p:sldId id="292" r:id="rId38"/>
    <p:sldId id="293" r:id="rId39"/>
    <p:sldId id="294" r:id="rId40"/>
    <p:sldId id="297" r:id="rId41"/>
    <p:sldId id="298" r:id="rId42"/>
    <p:sldId id="299" r:id="rId43"/>
    <p:sldId id="302" r:id="rId44"/>
    <p:sldId id="301" r:id="rId45"/>
    <p:sldId id="303" r:id="rId46"/>
    <p:sldId id="304" r:id="rId47"/>
    <p:sldId id="305" r:id="rId48"/>
    <p:sldId id="306" r:id="rId49"/>
    <p:sldId id="29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EAD24-8ACA-4243-BA94-9E74705129E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26F49-CEBD-401F-9789-2090DBEF0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2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F49-CEBD-401F-9789-2090DBEF0BA8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8FD8-C045-4F68-BFE0-B2ACFDA0E1C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e/Landsat-7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9/98/%D0%9A%D0%90_%D0%9E%D0%BC%D0%B5%D0%B3%D0%B0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Космические 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носители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2151791"/>
            <a:ext cx="76026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i="1" dirty="0">
                <a:solidFill>
                  <a:srgbClr val="0070C0"/>
                </a:solidFill>
              </a:rPr>
              <a:t>создавалась как общегосударствен­ная постоянно действующая система для изучения природных ре­сурсов и контроля окружающей среды, обеспечивающая получе­ние </a:t>
            </a:r>
            <a:r>
              <a:rPr lang="ru-RU" sz="3100" b="1" i="1" dirty="0" err="1">
                <a:solidFill>
                  <a:srgbClr val="0070C0"/>
                </a:solidFill>
              </a:rPr>
              <a:t>геоинформации</a:t>
            </a:r>
            <a:r>
              <a:rPr lang="ru-RU" sz="3100" b="1" i="1" dirty="0">
                <a:solidFill>
                  <a:srgbClr val="0070C0"/>
                </a:solidFill>
              </a:rPr>
              <a:t> двух видов — </a:t>
            </a:r>
            <a:r>
              <a:rPr lang="ru-RU" sz="3100" b="1" i="1" dirty="0">
                <a:solidFill>
                  <a:srgbClr val="C00000"/>
                </a:solidFill>
              </a:rPr>
              <a:t>базовой (фотографической) и оперативной (передаваемой по радиоканалам).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64291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Отечественная космическая система «Ресурс» 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ekb156nach.ucoz.ru/novaya_5/pora_v_shkolu-shablon_2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image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1"/>
            <a:ext cx="6840760" cy="42669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5103673"/>
            <a:ext cx="8064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Космические аппара­ты </a:t>
            </a:r>
            <a:r>
              <a:rPr lang="ru-RU" b="1" i="1" u="sng" dirty="0">
                <a:solidFill>
                  <a:srgbClr val="0070C0"/>
                </a:solidFill>
              </a:rPr>
              <a:t>Ресурс-Ф (а)</a:t>
            </a:r>
            <a:r>
              <a:rPr lang="ru-RU" b="1" u="sng" dirty="0">
                <a:solidFill>
                  <a:srgbClr val="0070C0"/>
                </a:solidFill>
              </a:rPr>
              <a:t> и </a:t>
            </a:r>
            <a:r>
              <a:rPr lang="ru-RU" b="1" i="1" u="sng" dirty="0">
                <a:solidFill>
                  <a:srgbClr val="0070C0"/>
                </a:solidFill>
              </a:rPr>
              <a:t>Ресурс-О (б):</a:t>
            </a:r>
            <a:endParaRPr lang="ru-RU" b="1" u="sng" dirty="0">
              <a:solidFill>
                <a:srgbClr val="0070C0"/>
              </a:solidFill>
            </a:endParaRPr>
          </a:p>
          <a:p>
            <a:pPr algn="ctr"/>
            <a:r>
              <a:rPr lang="ru-RU" b="1" i="1" dirty="0">
                <a:solidFill>
                  <a:srgbClr val="0070C0"/>
                </a:solidFill>
              </a:rPr>
              <a:t>1</a:t>
            </a:r>
            <a:r>
              <a:rPr lang="ru-RU" b="1" dirty="0">
                <a:solidFill>
                  <a:srgbClr val="0070C0"/>
                </a:solidFill>
              </a:rPr>
              <a:t> — корректирующая двигатель­ная установка; </a:t>
            </a:r>
            <a:r>
              <a:rPr lang="ru-RU" b="1" i="1" dirty="0">
                <a:solidFill>
                  <a:srgbClr val="0070C0"/>
                </a:solidFill>
              </a:rPr>
              <a:t>2</a:t>
            </a:r>
            <a:r>
              <a:rPr lang="ru-RU" b="1" dirty="0">
                <a:solidFill>
                  <a:srgbClr val="0070C0"/>
                </a:solidFill>
              </a:rPr>
              <a:t> — спускаемый аппарат;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3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— приборный отсек; </a:t>
            </a:r>
            <a:r>
              <a:rPr lang="ru-RU" b="1" i="1" dirty="0">
                <a:solidFill>
                  <a:srgbClr val="0070C0"/>
                </a:solidFill>
              </a:rPr>
              <a:t>4</a:t>
            </a:r>
            <a:r>
              <a:rPr lang="ru-RU" b="1" dirty="0">
                <a:solidFill>
                  <a:srgbClr val="0070C0"/>
                </a:solidFill>
              </a:rPr>
              <a:t> — фотоаппаратура; 5 — систе­ма ориентации; </a:t>
            </a:r>
            <a:r>
              <a:rPr lang="ru-RU" b="1" i="1" dirty="0">
                <a:solidFill>
                  <a:srgbClr val="0070C0"/>
                </a:solidFill>
              </a:rPr>
              <a:t>6</a:t>
            </a:r>
            <a:r>
              <a:rPr lang="ru-RU" b="1" dirty="0">
                <a:solidFill>
                  <a:srgbClr val="0070C0"/>
                </a:solidFill>
              </a:rPr>
              <a:t> — многозональ­ный сканер среднего разрешения МСУ-СК; 7 — солнечные бата­реи; </a:t>
            </a:r>
            <a:r>
              <a:rPr lang="ru-RU" b="1" i="1" dirty="0">
                <a:solidFill>
                  <a:srgbClr val="0070C0"/>
                </a:solidFill>
              </a:rPr>
              <a:t>8</a:t>
            </a:r>
            <a:r>
              <a:rPr lang="ru-RU" b="1" dirty="0">
                <a:solidFill>
                  <a:srgbClr val="0070C0"/>
                </a:solidFill>
              </a:rPr>
              <a:t> — многозональный сканер высокого разрешения МСУ-Э</a:t>
            </a:r>
          </a:p>
        </p:txBody>
      </p:sp>
    </p:spTree>
    <p:extLst>
      <p:ext uri="{BB962C8B-B14F-4D97-AF65-F5344CB8AC3E}">
        <p14:creationId xmlns:p14="http://schemas.microsoft.com/office/powerpoint/2010/main" val="3033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http://musafirova.ucoz.ru/Metod_kopilka/Pomosh/Dlja_prezent/1sentjabrja_4/slaj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28177"/>
            <a:ext cx="684076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>
                <a:solidFill>
                  <a:srgbClr val="0070C0"/>
                </a:solidFill>
              </a:rPr>
              <a:t>Вся обработка видеоинформа­ции, полученной </a:t>
            </a:r>
            <a:endParaRPr lang="ru-RU" sz="23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300" b="1" i="1" dirty="0" smtClean="0">
                <a:solidFill>
                  <a:srgbClr val="0070C0"/>
                </a:solidFill>
              </a:rPr>
              <a:t>со </a:t>
            </a:r>
            <a:r>
              <a:rPr lang="ru-RU" sz="2300" b="1" i="1" dirty="0">
                <a:solidFill>
                  <a:srgbClr val="0070C0"/>
                </a:solidFill>
              </a:rPr>
              <a:t>спутников, делится на </a:t>
            </a:r>
            <a:r>
              <a:rPr lang="ru-RU" sz="2300" b="1" i="1" dirty="0">
                <a:solidFill>
                  <a:srgbClr val="C00000"/>
                </a:solidFill>
              </a:rPr>
              <a:t>предварительную (межотраслевую) и тематическую (отраслевую).</a:t>
            </a:r>
            <a:r>
              <a:rPr lang="ru-RU" sz="2300" b="1" i="1" dirty="0">
                <a:solidFill>
                  <a:srgbClr val="0070C0"/>
                </a:solidFill>
              </a:rPr>
              <a:t> </a:t>
            </a:r>
            <a:endParaRPr lang="ru-RU" sz="23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300" b="1" i="1" dirty="0" smtClean="0">
                <a:solidFill>
                  <a:srgbClr val="0070C0"/>
                </a:solidFill>
              </a:rPr>
              <a:t>Предварительная </a:t>
            </a:r>
            <a:r>
              <a:rPr lang="ru-RU" sz="2300" b="1" i="1" dirty="0">
                <a:solidFill>
                  <a:srgbClr val="0070C0"/>
                </a:solidFill>
              </a:rPr>
              <a:t>обработка заключается в приведе­нии материалов космических съемок к виду, наиболее пригодно­му для последующего тематического анализа и интерпретации отраслевыми потребителями. Она предусматривает устранение не­избежных искажений и помех снимков, обусловленных как тех­ническими причинами, так и природными факторами. </a:t>
            </a:r>
            <a:endParaRPr lang="ru-RU" sz="2300" b="1" i="1" dirty="0" smtClean="0">
              <a:solidFill>
                <a:srgbClr val="0070C0"/>
              </a:solidFill>
            </a:endParaRPr>
          </a:p>
          <a:p>
            <a:pPr algn="ctr"/>
            <a:endParaRPr lang="ru-RU" sz="2300" b="1" i="1" dirty="0">
              <a:solidFill>
                <a:srgbClr val="0070C0"/>
              </a:solidFill>
            </a:endParaRPr>
          </a:p>
          <a:p>
            <a:pPr algn="ctr"/>
            <a:r>
              <a:rPr lang="ru-RU" sz="2300" b="1" i="1" dirty="0" smtClean="0">
                <a:solidFill>
                  <a:srgbClr val="0070C0"/>
                </a:solidFill>
              </a:rPr>
              <a:t>                   Это </a:t>
            </a:r>
            <a:r>
              <a:rPr lang="ru-RU" sz="2300" b="1" i="1" dirty="0">
                <a:solidFill>
                  <a:srgbClr val="0070C0"/>
                </a:solidFill>
              </a:rPr>
              <a:t>так называемая </a:t>
            </a:r>
            <a:r>
              <a:rPr lang="ru-RU" sz="2300" b="1" i="1" dirty="0" smtClean="0">
                <a:solidFill>
                  <a:srgbClr val="C00000"/>
                </a:solidFill>
              </a:rPr>
              <a:t>коррекция снимков</a:t>
            </a:r>
            <a:r>
              <a:rPr lang="ru-RU" sz="2300" b="1" i="1" dirty="0">
                <a:solidFill>
                  <a:srgbClr val="C00000"/>
                </a:solidFill>
              </a:rPr>
              <a:t>, </a:t>
            </a:r>
            <a:endParaRPr lang="ru-RU" sz="23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300" b="1" i="1" dirty="0" smtClean="0">
                <a:solidFill>
                  <a:srgbClr val="0070C0"/>
                </a:solidFill>
              </a:rPr>
              <a:t>                      которая </a:t>
            </a:r>
            <a:r>
              <a:rPr lang="ru-RU" sz="2300" b="1" i="1" dirty="0">
                <a:solidFill>
                  <a:srgbClr val="0070C0"/>
                </a:solidFill>
              </a:rPr>
              <a:t>бывает геометрической и </a:t>
            </a:r>
            <a:r>
              <a:rPr lang="ru-RU" sz="2300" b="1" i="1" dirty="0" smtClean="0">
                <a:solidFill>
                  <a:srgbClr val="0070C0"/>
                </a:solidFill>
              </a:rPr>
              <a:t>                   </a:t>
            </a:r>
          </a:p>
          <a:p>
            <a:pPr algn="ctr"/>
            <a:r>
              <a:rPr lang="ru-RU" sz="2300" b="1" i="1" dirty="0">
                <a:solidFill>
                  <a:srgbClr val="0070C0"/>
                </a:solidFill>
              </a:rPr>
              <a:t> </a:t>
            </a:r>
            <a:r>
              <a:rPr lang="ru-RU" sz="2300" b="1" i="1" dirty="0" smtClean="0">
                <a:solidFill>
                  <a:srgbClr val="0070C0"/>
                </a:solidFill>
              </a:rPr>
              <a:t>                       радиометрической.</a:t>
            </a:r>
            <a:endParaRPr lang="ru-RU" sz="23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pics.rbc.ru/img/cnews/2006/07/10/450x379resur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7215238" cy="6076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785794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Американская космическая система «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Landsat-7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sz="2800" dirty="0"/>
          </a:p>
        </p:txBody>
      </p:sp>
      <p:pic>
        <p:nvPicPr>
          <p:cNvPr id="5122" name="Picture 2" descr="http://landsat.gsfc.nasa.gov/images/lg_jpg/landsat7_orbi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57229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usafirova.ucoz.ru/Metod_kopilka/Pomosh/Dlja_prezent/1sentjabrja_2/slaj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77"/>
            <a:ext cx="9144000" cy="688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5688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dirty="0">
                <a:solidFill>
                  <a:srgbClr val="0070C0"/>
                </a:solidFill>
              </a:rPr>
              <a:t>За 16 дней спутник </a:t>
            </a:r>
            <a:endParaRPr lang="ru-RU" sz="3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3400" b="1" i="1" dirty="0" smtClean="0">
                <a:solidFill>
                  <a:srgbClr val="0070C0"/>
                </a:solidFill>
              </a:rPr>
              <a:t>может </a:t>
            </a:r>
            <a:r>
              <a:rPr lang="ru-RU" sz="3400" b="1" i="1" dirty="0">
                <a:solidFill>
                  <a:srgbClr val="0070C0"/>
                </a:solidFill>
              </a:rPr>
              <a:t>покрыть сканерной многозональной съемкой всю поверх­ность Земли. Цифровая информация со спутников по радиокана­лам передается на наземные пункты приема, которые оборудова­ны во многих странах</a:t>
            </a:r>
          </a:p>
        </p:txBody>
      </p:sp>
    </p:spTree>
    <p:extLst>
      <p:ext uri="{BB962C8B-B14F-4D97-AF65-F5344CB8AC3E}">
        <p14:creationId xmlns:p14="http://schemas.microsoft.com/office/powerpoint/2010/main" val="24949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857232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Зоны приема наземными станциями снимков со спутника 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Landsat</a:t>
            </a:r>
            <a:endParaRPr lang="ru-RU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85786" y="1643050"/>
            <a:ext cx="7544669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kb156nach.ucoz.ru/novaya_4/s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9129"/>
            <a:ext cx="9144000" cy="68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74523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</a:rPr>
              <a:t>Результаты съемок, прошедшие </a:t>
            </a:r>
          </a:p>
          <a:p>
            <a:pPr algn="ctr"/>
            <a:r>
              <a:rPr lang="ru-RU" sz="2500" b="1" dirty="0">
                <a:solidFill>
                  <a:srgbClr val="0070C0"/>
                </a:solidFill>
              </a:rPr>
              <a:t>предварительную компьютерную обработку, </a:t>
            </a:r>
            <a:endParaRPr lang="ru-RU" sz="25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</a:rPr>
              <a:t>представляют </a:t>
            </a:r>
            <a:r>
              <a:rPr lang="ru-RU" sz="2500" b="1" dirty="0">
                <a:solidFill>
                  <a:srgbClr val="0070C0"/>
                </a:solidFill>
              </a:rPr>
              <a:t>в циф­ровом виде. </a:t>
            </a:r>
            <a:endParaRPr lang="ru-RU" sz="25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</a:rPr>
              <a:t>Служба </a:t>
            </a:r>
            <a:r>
              <a:rPr lang="ru-RU" sz="2500" b="1" dirty="0">
                <a:solidFill>
                  <a:srgbClr val="0070C0"/>
                </a:solidFill>
              </a:rPr>
              <a:t>распространения архивированных снимков </a:t>
            </a:r>
            <a:endParaRPr lang="ru-RU" sz="25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</a:rPr>
              <a:t>через </a:t>
            </a:r>
            <a:r>
              <a:rPr lang="ru-RU" sz="2500" b="1" dirty="0">
                <a:solidFill>
                  <a:srgbClr val="0070C0"/>
                </a:solidFill>
              </a:rPr>
              <a:t>сеть Интернет делает их доступными потребителям разных стран. </a:t>
            </a:r>
            <a:endParaRPr lang="ru-RU" sz="25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Снимки </a:t>
            </a:r>
            <a:r>
              <a:rPr lang="ru-RU" sz="2500" b="1" dirty="0">
                <a:solidFill>
                  <a:srgbClr val="FF0000"/>
                </a:solidFill>
              </a:rPr>
              <a:t>со спутников </a:t>
            </a:r>
            <a:r>
              <a:rPr lang="en-US" sz="2500" b="1" i="1" dirty="0">
                <a:solidFill>
                  <a:srgbClr val="FF0000"/>
                </a:solidFill>
              </a:rPr>
              <a:t>Landsat</a:t>
            </a:r>
            <a:r>
              <a:rPr lang="ru-RU" sz="2500" b="1" i="1" dirty="0">
                <a:solidFill>
                  <a:srgbClr val="FF0000"/>
                </a:solidFill>
              </a:rPr>
              <a:t>,</a:t>
            </a:r>
            <a:r>
              <a:rPr lang="ru-RU" sz="2500" b="1" dirty="0">
                <a:solidFill>
                  <a:srgbClr val="FF0000"/>
                </a:solidFill>
              </a:rPr>
              <a:t> на которых отчетливо </a:t>
            </a:r>
            <a:r>
              <a:rPr lang="ru-RU" sz="2500" b="1" dirty="0" smtClean="0">
                <a:solidFill>
                  <a:srgbClr val="FF0000"/>
                </a:solidFill>
              </a:rPr>
              <a:t>изоб­ражаются</a:t>
            </a:r>
          </a:p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 </a:t>
            </a:r>
            <a:r>
              <a:rPr lang="ru-RU" sz="2500" b="1" dirty="0">
                <a:solidFill>
                  <a:srgbClr val="FF0000"/>
                </a:solidFill>
              </a:rPr>
              <a:t>природно-территориальные комплексы — сельскохозяй­ственные поля, </a:t>
            </a:r>
            <a:endParaRPr lang="ru-RU" sz="25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городские </a:t>
            </a:r>
            <a:r>
              <a:rPr lang="ru-RU" sz="2500" b="1" dirty="0">
                <a:solidFill>
                  <a:srgbClr val="FF0000"/>
                </a:solidFill>
              </a:rPr>
              <a:t>населенные пункты, применяются во многих странах мира для геологических</a:t>
            </a:r>
            <a:r>
              <a:rPr lang="ru-RU" sz="2500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 </a:t>
            </a:r>
            <a:r>
              <a:rPr lang="ru-RU" sz="2500" b="1" dirty="0">
                <a:solidFill>
                  <a:srgbClr val="FF0000"/>
                </a:solidFill>
              </a:rPr>
              <a:t>географических, эколо­гических исследований и тематического картографирования.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1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tn.new.fishki.net/26/upload/post/201309/13/1206709/58be2c00074fba0b3dd8fcdeffc8a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66737"/>
            <a:ext cx="80962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43517"/>
            <a:ext cx="6164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Блэк-Хиллс</a:t>
            </a:r>
            <a:r>
              <a:rPr lang="ru-RU" sz="2800" b="1" dirty="0">
                <a:solidFill>
                  <a:srgbClr val="C00000"/>
                </a:solidFill>
              </a:rPr>
              <a:t>, штат Южная Дакота, 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netdna.webdesignerdepot.com/uploads/satellite_photos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57232"/>
            <a:ext cx="7488832" cy="52355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69408" y="609863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dirty="0"/>
              <a:t>У вершины аллювиального конуса между горными кряжами </a:t>
            </a:r>
            <a:r>
              <a:rPr lang="ru-RU" sz="2000" b="1" i="1" dirty="0" err="1"/>
              <a:t>Куньлунь</a:t>
            </a:r>
            <a:r>
              <a:rPr lang="ru-RU" sz="2000" b="1" i="1" dirty="0"/>
              <a:t> и Алтын, Синьцзян, Китай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freeppt.ru/Prew/Cicle/France/Eif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661"/>
            <a:ext cx="9180512" cy="68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28"/>
            <a:ext cx="4536504" cy="683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8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://tn.new.fishki.net/26/upload/post/201309/13/1206709/8d1a889caa803050833def45409b7c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737"/>
            <a:ext cx="80962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7685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Кабо-Сан-Антонио, юго-восток часть Буэнос-Айреса, Аргентина</a:t>
            </a:r>
          </a:p>
        </p:txBody>
      </p:sp>
    </p:spTree>
    <p:extLst>
      <p:ext uri="{BB962C8B-B14F-4D97-AF65-F5344CB8AC3E}">
        <p14:creationId xmlns:p14="http://schemas.microsoft.com/office/powerpoint/2010/main" val="20087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Французская космическая 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система 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SPOT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sourcesurveillance.com/Spot5.jpg"/>
          <p:cNvPicPr>
            <a:picLocks noChangeAspect="1" noChangeArrowheads="1"/>
          </p:cNvPicPr>
          <p:nvPr/>
        </p:nvPicPr>
        <p:blipFill>
          <a:blip r:embed="rId3" cstate="print"/>
          <a:srcRect b="27273"/>
          <a:stretch>
            <a:fillRect/>
          </a:stretch>
        </p:blipFill>
        <p:spPr bwMode="auto">
          <a:xfrm>
            <a:off x="1500166" y="1714488"/>
            <a:ext cx="621510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kb156nach.ucoz.ru/novaya_4/slajd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980728"/>
            <a:ext cx="65527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Съемка выполняется с высоты 800 км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по­зволяет более часто производить повторную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съемку.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Снимки имеют сравнительно высокое разрешение — на них можно распознать отдельные го­родские здания.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Космическая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система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SPOT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обеспечивает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значи­тельную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часть мировой потребности в снимках такой детально­сти, которые используются для обновления топографических карт средних масштабов, для инвентаризации земельных, водных и лесных ресурсов.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6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www.pixelsolutions.com.ua/images/stories/spot/spot5_25_ber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500990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Спутники серии 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NOAA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://expo2012korea.ru/wp-content/uploads/2012/01/noaa-envis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1500174"/>
            <a:ext cx="731525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files.radioscanner.ru/uploader/2010/03.10.2010_09.07utc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429552" cy="512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files.radioscanner.ru/uploader/2010/14.02.2010_00.57utc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750099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Военные спутники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://www.news3d.biz/wp-content/uploads/2012/07/bimg607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3357586" cy="2518190"/>
          </a:xfrm>
          <a:prstGeom prst="rect">
            <a:avLst/>
          </a:prstGeom>
          <a:noFill/>
        </p:spPr>
      </p:pic>
      <p:pic>
        <p:nvPicPr>
          <p:cNvPr id="22532" name="Picture 4" descr="http://img13.nnm.ru/imagez/gallery/e/d/3/e/f/ed3ef14e0cf776a85e731376e1ac0efe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4071966" cy="3044634"/>
          </a:xfrm>
          <a:prstGeom prst="rect">
            <a:avLst/>
          </a:prstGeom>
          <a:noFill/>
        </p:spPr>
      </p:pic>
      <p:pic>
        <p:nvPicPr>
          <p:cNvPr id="22534" name="Picture 6" descr="http://www.russian.xinhuanet.com/russian/2009-03/01/xin_9273e370d543441c9f5950eab3b26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07181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kb156nach.ucoz.ru/novaya_4/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928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b="1" i="1" dirty="0">
                <a:solidFill>
                  <a:srgbClr val="0070C0"/>
                </a:solidFill>
              </a:rPr>
              <a:t>Пилотируемые космические </a:t>
            </a:r>
            <a:r>
              <a:rPr lang="ru-RU" sz="3800" b="1" i="1" dirty="0" smtClean="0">
                <a:solidFill>
                  <a:srgbClr val="0070C0"/>
                </a:solidFill>
              </a:rPr>
              <a:t/>
            </a:r>
            <a:br>
              <a:rPr lang="ru-RU" sz="3800" b="1" i="1" dirty="0" smtClean="0">
                <a:solidFill>
                  <a:srgbClr val="0070C0"/>
                </a:solidFill>
              </a:rPr>
            </a:br>
            <a:r>
              <a:rPr lang="ru-RU" sz="3800" b="1" i="1" dirty="0" smtClean="0">
                <a:solidFill>
                  <a:srgbClr val="0070C0"/>
                </a:solidFill>
              </a:rPr>
              <a:t>корабли </a:t>
            </a:r>
            <a:r>
              <a:rPr lang="ru-RU" sz="3800" b="1" i="1" dirty="0">
                <a:solidFill>
                  <a:srgbClr val="0070C0"/>
                </a:solidFill>
              </a:rPr>
              <a:t>и орбитальные станции</a:t>
            </a:r>
            <a:endParaRPr lang="ru-RU" sz="3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Первым </a:t>
            </a:r>
            <a:r>
              <a:rPr lang="ru-RU" sz="3400" dirty="0" err="1" smtClean="0">
                <a:solidFill>
                  <a:srgbClr val="002060"/>
                </a:solidFill>
              </a:rPr>
              <a:t>фотографировил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>
                <a:solidFill>
                  <a:srgbClr val="002060"/>
                </a:solidFill>
              </a:rPr>
              <a:t>из космоса, </a:t>
            </a:r>
            <a:r>
              <a:rPr lang="ru-RU" sz="3400" dirty="0" smtClean="0">
                <a:solidFill>
                  <a:srgbClr val="002060"/>
                </a:solidFill>
              </a:rPr>
              <a:t>в </a:t>
            </a:r>
            <a:r>
              <a:rPr lang="ru-RU" sz="3400" dirty="0">
                <a:solidFill>
                  <a:srgbClr val="002060"/>
                </a:solidFill>
              </a:rPr>
              <a:t>1961 г. летчик-космонавт СССР Г. С. Титов с борта корабля </a:t>
            </a:r>
            <a:r>
              <a:rPr lang="ru-RU" sz="3400" b="1" i="1" dirty="0">
                <a:solidFill>
                  <a:srgbClr val="002060"/>
                </a:solidFill>
              </a:rPr>
              <a:t>Восток-2,</a:t>
            </a:r>
            <a:r>
              <a:rPr lang="ru-RU" sz="3400" dirty="0">
                <a:solidFill>
                  <a:srgbClr val="002060"/>
                </a:solidFill>
              </a:rPr>
              <a:t> в пилотируемых космических полетах выполнялось </a:t>
            </a:r>
            <a:endParaRPr lang="ru-RU" sz="3400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фо­тографирование </a:t>
            </a:r>
            <a:r>
              <a:rPr lang="ru-RU" sz="3400" dirty="0">
                <a:solidFill>
                  <a:srgbClr val="002060"/>
                </a:solidFill>
              </a:rPr>
              <a:t>земной поверхности, что было особенно важно в начальный период освоения космоса. </a:t>
            </a:r>
            <a:endParaRPr lang="ru-RU" sz="3400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Космический </a:t>
            </a:r>
            <a:r>
              <a:rPr lang="ru-RU" sz="3400" dirty="0">
                <a:solidFill>
                  <a:srgbClr val="002060"/>
                </a:solidFill>
              </a:rPr>
              <a:t>корабль </a:t>
            </a:r>
            <a:r>
              <a:rPr lang="ru-RU" sz="3400" b="1" i="1" dirty="0">
                <a:solidFill>
                  <a:srgbClr val="002060"/>
                </a:solidFill>
              </a:rPr>
              <a:t>Союз-22</a:t>
            </a:r>
            <a:r>
              <a:rPr lang="ru-RU" sz="3400" dirty="0">
                <a:solidFill>
                  <a:srgbClr val="002060"/>
                </a:solidFill>
              </a:rPr>
              <a:t> имел специальный </a:t>
            </a:r>
            <a:endParaRPr lang="ru-RU" sz="3400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err="1" smtClean="0">
                <a:solidFill>
                  <a:srgbClr val="002060"/>
                </a:solidFill>
              </a:rPr>
              <a:t>фотоот­сек</a:t>
            </a:r>
            <a:r>
              <a:rPr lang="ru-RU" sz="3400" dirty="0">
                <a:solidFill>
                  <a:srgbClr val="002060"/>
                </a:solidFill>
              </a:rPr>
              <a:t>, в котором размещалась многозональная фотокамера </a:t>
            </a:r>
            <a:r>
              <a:rPr lang="ru-RU" sz="3400" dirty="0" smtClean="0">
                <a:solidFill>
                  <a:srgbClr val="002060"/>
                </a:solidFill>
              </a:rPr>
              <a:t>МКФ-6.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400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Полученные </a:t>
            </a:r>
            <a:r>
              <a:rPr lang="ru-RU" sz="3400" dirty="0">
                <a:solidFill>
                  <a:srgbClr val="C00000"/>
                </a:solidFill>
              </a:rPr>
              <a:t>в недельном экспериментальном полете высококачественные снимки масштаба </a:t>
            </a:r>
            <a:endParaRPr lang="ru-RU" sz="3400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1:2 </a:t>
            </a:r>
            <a:r>
              <a:rPr lang="ru-RU" sz="3400" dirty="0">
                <a:solidFill>
                  <a:srgbClr val="C00000"/>
                </a:solidFill>
              </a:rPr>
              <a:t>ООО </a:t>
            </a:r>
            <a:r>
              <a:rPr lang="ru-RU" sz="3400" dirty="0" err="1">
                <a:solidFill>
                  <a:srgbClr val="C00000"/>
                </a:solidFill>
              </a:rPr>
              <a:t>ООО</a:t>
            </a:r>
            <a:r>
              <a:rPr lang="ru-RU" sz="3400" dirty="0">
                <a:solidFill>
                  <a:srgbClr val="C00000"/>
                </a:solidFill>
              </a:rPr>
              <a:t> послужили ос­новой для разработки </a:t>
            </a:r>
            <a:endParaRPr lang="ru-RU" sz="3400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методов </a:t>
            </a:r>
            <a:r>
              <a:rPr lang="ru-RU" sz="3400" dirty="0">
                <a:solidFill>
                  <a:srgbClr val="C00000"/>
                </a:solidFill>
              </a:rPr>
              <a:t>использования многозональной ви­деоинформации в </a:t>
            </a:r>
            <a:endParaRPr lang="ru-RU" sz="3400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геолого-географических </a:t>
            </a:r>
            <a:r>
              <a:rPr lang="ru-RU" sz="3400" dirty="0">
                <a:solidFill>
                  <a:srgbClr val="C00000"/>
                </a:solidFill>
              </a:rPr>
              <a:t>исследованиях</a:t>
            </a:r>
            <a:r>
              <a:rPr lang="ru-RU" sz="3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3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918" y="5517232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Схема космического корабля </a:t>
            </a:r>
            <a:r>
              <a:rPr lang="ru-RU" b="1" i="1" dirty="0">
                <a:solidFill>
                  <a:srgbClr val="002060"/>
                </a:solidFill>
              </a:rPr>
              <a:t>Союз-22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1</a:t>
            </a:r>
            <a:r>
              <a:rPr lang="ru-RU" b="1" dirty="0">
                <a:solidFill>
                  <a:srgbClr val="002060"/>
                </a:solidFill>
              </a:rPr>
              <a:t> — многозональная фотокамера МКФ-6; </a:t>
            </a:r>
            <a:r>
              <a:rPr lang="ru-RU" b="1" i="1" dirty="0">
                <a:solidFill>
                  <a:srgbClr val="002060"/>
                </a:solidFill>
              </a:rPr>
              <a:t>2 — </a:t>
            </a:r>
            <a:r>
              <a:rPr lang="ru-RU" b="1" dirty="0">
                <a:solidFill>
                  <a:srgbClr val="002060"/>
                </a:solidFill>
              </a:rPr>
              <a:t>солнечные батареи; </a:t>
            </a:r>
            <a:r>
              <a:rPr lang="ru-RU" b="1" i="1" dirty="0">
                <a:solidFill>
                  <a:srgbClr val="002060"/>
                </a:solidFill>
              </a:rPr>
              <a:t>3 —</a:t>
            </a:r>
            <a:r>
              <a:rPr lang="ru-RU" b="1" dirty="0">
                <a:solidFill>
                  <a:srgbClr val="002060"/>
                </a:solidFill>
              </a:rPr>
              <a:t> приборно-агрегатный отсек; </a:t>
            </a:r>
            <a:r>
              <a:rPr lang="ru-RU" b="1" i="1" dirty="0">
                <a:solidFill>
                  <a:srgbClr val="002060"/>
                </a:solidFill>
              </a:rPr>
              <a:t>4</a:t>
            </a:r>
            <a:r>
              <a:rPr lang="ru-RU" b="1" dirty="0">
                <a:solidFill>
                  <a:srgbClr val="002060"/>
                </a:solidFill>
              </a:rPr>
              <a:t> — спускаемый аппарат; </a:t>
            </a:r>
            <a:r>
              <a:rPr lang="ru-RU" b="1" i="1" dirty="0">
                <a:solidFill>
                  <a:srgbClr val="002060"/>
                </a:solidFill>
              </a:rPr>
              <a:t>5 —</a:t>
            </a:r>
            <a:r>
              <a:rPr lang="ru-RU" b="1" dirty="0">
                <a:solidFill>
                  <a:srgbClr val="002060"/>
                </a:solidFill>
              </a:rPr>
              <a:t> орбиталь­ный отсек; </a:t>
            </a:r>
            <a:r>
              <a:rPr lang="ru-RU" b="1" i="1" dirty="0">
                <a:solidFill>
                  <a:srgbClr val="002060"/>
                </a:solidFill>
              </a:rPr>
              <a:t>6 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фотоотсек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age4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5274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97/07462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85"/>
            <a:ext cx="9144000" cy="687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8177" y="1551563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В начале XXI в. на околоземных орбитах одновременно работали несколько десятков космических аппара­тов, выполнявших съемку Земли.</a:t>
            </a:r>
          </a:p>
        </p:txBody>
      </p:sp>
    </p:spTree>
    <p:extLst>
      <p:ext uri="{BB962C8B-B14F-4D97-AF65-F5344CB8AC3E}">
        <p14:creationId xmlns:p14="http://schemas.microsoft.com/office/powerpoint/2010/main" val="20490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linda6035.ucoz.ru/fokina_l-p-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3" y="0"/>
            <a:ext cx="9154443" cy="68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9811" y="1388349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</a:rPr>
              <a:t>Большие возможности для экспериментальных съемок и </a:t>
            </a:r>
            <a:r>
              <a:rPr lang="ru-RU" sz="2600" b="1" i="1" dirty="0">
                <a:solidFill>
                  <a:srgbClr val="FF0000"/>
                </a:solidFill>
              </a:rPr>
              <a:t>инструментально-визуальных наблюдений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земной поверх­ности предоставляют орбитальные станции, имеющие для этого несколько люков. </a:t>
            </a:r>
            <a:endParaRPr lang="ru-RU" sz="2600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Наличие </a:t>
            </a:r>
            <a:r>
              <a:rPr lang="ru-RU" sz="2600" dirty="0">
                <a:solidFill>
                  <a:srgbClr val="002060"/>
                </a:solidFill>
              </a:rPr>
              <a:t>экипажа на борту обеспечивает </a:t>
            </a:r>
            <a:endParaRPr lang="ru-RU" sz="2600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реали­зацию </a:t>
            </a:r>
            <a:r>
              <a:rPr lang="ru-RU" sz="2600" dirty="0">
                <a:solidFill>
                  <a:srgbClr val="002060"/>
                </a:solidFill>
              </a:rPr>
              <a:t>многоплановых, гибко меняемых программ съемок, пре­дусматривающих, в частности, замену аппаратуры новой, до­ставляемой грузовыми кораблями. </a:t>
            </a:r>
          </a:p>
        </p:txBody>
      </p:sp>
      <p:sp>
        <p:nvSpPr>
          <p:cNvPr id="3" name="AutoShape 2" descr="http://linda6035.ucoz.ru/fokina_l-p-shari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aked-science.ru/sites/default/files/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166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МКС была введена в строй в 1998 году, в проекте участвуют 16 стран мира (Россия, США, Япония, Франция, Великобритания, Германия, Испания, Италия, Канада, Бельгия, Бразилия, Швейцария, Норвегия, Швеция, Нидерланды и Дания)</a:t>
            </a:r>
          </a:p>
        </p:txBody>
      </p:sp>
    </p:spTree>
    <p:extLst>
      <p:ext uri="{BB962C8B-B14F-4D97-AF65-F5344CB8AC3E}">
        <p14:creationId xmlns:p14="http://schemas.microsoft.com/office/powerpoint/2010/main" val="23732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mxstatic.com/wallpapers/79b59466e1a9c3f128ed3acbbce78bdb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0"/>
            <a:ext cx="9134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1/1b/CEV-I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ushnerov.com/wp-content/uploads/2009/03/s119e0105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/>
        </p:blipFill>
        <p:spPr bwMode="auto">
          <a:xfrm>
            <a:off x="0" y="16921"/>
            <a:ext cx="9144000" cy="68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sergeywaz.ucoz.ru/_ph/11/759991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Орбитальные съемки поверхности Земли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При планировании космической съемки в соответствии с ее назначением выбирают оптимальную высоту полета спутника, наклонение орбиты и время старта. Существенное значение имеет и географическое положение космодрома, с которого произво­дится запуск спутника. В настоящее время космодромами распола­гают многие страны 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2339305"/>
            <a:ext cx="5489043" cy="451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4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usafirova.ucoz.ru/Metod_kopilka/Pomosh/Dlja_prezent/1sentjabrja_2/slaj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260648"/>
            <a:ext cx="59401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По характеру покрытия земной поверхности космическими снимками можно </a:t>
            </a:r>
            <a:r>
              <a:rPr lang="ru-RU" sz="3600" b="1" dirty="0" smtClean="0">
                <a:solidFill>
                  <a:srgbClr val="0070C0"/>
                </a:solidFill>
              </a:rPr>
              <a:t>выделить: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одиночное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фотографирование,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маршрутную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прицельную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глобальную съемку.</a:t>
            </a:r>
          </a:p>
        </p:txBody>
      </p:sp>
    </p:spTree>
    <p:extLst>
      <p:ext uri="{BB962C8B-B14F-4D97-AF65-F5344CB8AC3E}">
        <p14:creationId xmlns:p14="http://schemas.microsoft.com/office/powerpoint/2010/main" val="38935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llaklein.ucoz.ru/_ld/2/96673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61" y="116632"/>
            <a:ext cx="763284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FFFF00"/>
                </a:solidFill>
              </a:rPr>
              <a:t>Одиночное </a:t>
            </a:r>
            <a:r>
              <a:rPr lang="ru-RU" sz="2400" b="1" i="1" u="sng" dirty="0" smtClean="0">
                <a:solidFill>
                  <a:srgbClr val="FFFF00"/>
                </a:solidFill>
              </a:rPr>
              <a:t>(выборочное</a:t>
            </a:r>
            <a:r>
              <a:rPr lang="ru-RU" sz="2400" u="sng" dirty="0">
                <a:solidFill>
                  <a:srgbClr val="FFFF00"/>
                </a:solidFill>
              </a:rPr>
              <a:t>) </a:t>
            </a:r>
            <a:r>
              <a:rPr lang="ru-RU" sz="2400" b="1" i="1" u="sng" dirty="0">
                <a:solidFill>
                  <a:srgbClr val="FFFF00"/>
                </a:solidFill>
              </a:rPr>
              <a:t>фотографирование</a:t>
            </a:r>
            <a:r>
              <a:rPr lang="ru-RU" sz="2400" u="sng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выполняется кос­монавтами ручными </a:t>
            </a:r>
            <a:r>
              <a:rPr lang="ru-RU" sz="2400" dirty="0" smtClean="0">
                <a:solidFill>
                  <a:srgbClr val="FFFF00"/>
                </a:solidFill>
              </a:rPr>
              <a:t>камерами. </a:t>
            </a:r>
            <a:r>
              <a:rPr lang="ru-RU" sz="2400" dirty="0">
                <a:solidFill>
                  <a:srgbClr val="FFFF00"/>
                </a:solidFill>
              </a:rPr>
              <a:t>Снимки обычно получа­ются перспективными со значительными углами наклона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b="1" i="1" u="sng" dirty="0">
                <a:solidFill>
                  <a:srgbClr val="FFFF00"/>
                </a:solidFill>
              </a:rPr>
              <a:t>Маршрутная съемка</a:t>
            </a:r>
            <a:r>
              <a:rPr lang="ru-RU" sz="2400" u="sng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земной поверхности производится вдоль трассы полета спутника. Ширина полосы </a:t>
            </a:r>
            <a:r>
              <a:rPr lang="ru-RU" sz="2400" dirty="0" smtClean="0">
                <a:solidFill>
                  <a:srgbClr val="FFFF00"/>
                </a:solidFill>
              </a:rPr>
              <a:t>съемки </a:t>
            </a:r>
            <a:r>
              <a:rPr lang="ru-RU" sz="2400" dirty="0">
                <a:solidFill>
                  <a:srgbClr val="FFFF00"/>
                </a:solidFill>
              </a:rPr>
              <a:t>зависит от вы­соты полета </a:t>
            </a:r>
            <a:r>
              <a:rPr lang="ru-RU" sz="2400" dirty="0" smtClean="0">
                <a:solidFill>
                  <a:srgbClr val="FFFF00"/>
                </a:solidFill>
              </a:rPr>
              <a:t>и </a:t>
            </a:r>
            <a:r>
              <a:rPr lang="ru-RU" sz="2400" dirty="0">
                <a:solidFill>
                  <a:srgbClr val="FFFF00"/>
                </a:solidFill>
              </a:rPr>
              <a:t>угла обзора </a:t>
            </a:r>
            <a:r>
              <a:rPr lang="ru-RU" sz="2400" dirty="0" smtClean="0">
                <a:solidFill>
                  <a:srgbClr val="FFFF00"/>
                </a:solidFill>
              </a:rPr>
              <a:t>съемочной системы.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</a:rPr>
              <a:t>Прицельная</a:t>
            </a:r>
            <a:r>
              <a:rPr lang="ru-RU" sz="2400" u="sng" dirty="0" smtClean="0">
                <a:solidFill>
                  <a:srgbClr val="002060"/>
                </a:solidFill>
              </a:rPr>
              <a:t> </a:t>
            </a:r>
            <a:r>
              <a:rPr lang="ru-RU" sz="2400" u="sng" dirty="0">
                <a:solidFill>
                  <a:srgbClr val="002060"/>
                </a:solidFill>
              </a:rPr>
              <a:t>(</a:t>
            </a:r>
            <a:r>
              <a:rPr lang="ru-RU" sz="2400" b="1" i="1" u="sng" dirty="0">
                <a:solidFill>
                  <a:srgbClr val="002060"/>
                </a:solidFill>
              </a:rPr>
              <a:t>выборочная</a:t>
            </a:r>
            <a:r>
              <a:rPr lang="ru-RU" sz="2400" u="sng" dirty="0">
                <a:solidFill>
                  <a:srgbClr val="002060"/>
                </a:solidFill>
              </a:rPr>
              <a:t>) </a:t>
            </a:r>
            <a:r>
              <a:rPr lang="ru-RU" sz="2400" b="1" i="1" u="sng" dirty="0">
                <a:solidFill>
                  <a:srgbClr val="002060"/>
                </a:solidFill>
              </a:rPr>
              <a:t>съемка</a:t>
            </a:r>
            <a:r>
              <a:rPr lang="ru-RU" sz="2400" u="sng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предназначена для получения снимков специально заданных участков земной поверхности в сто­роне от трассы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i="1" u="sng" dirty="0">
                <a:solidFill>
                  <a:srgbClr val="002060"/>
                </a:solidFill>
              </a:rPr>
              <a:t>Глобальную съемку</a:t>
            </a:r>
            <a:r>
              <a:rPr lang="ru-RU" sz="2400" u="sng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производят с геостационарных и </a:t>
            </a:r>
            <a:r>
              <a:rPr lang="ru-RU" sz="2400" dirty="0" err="1">
                <a:solidFill>
                  <a:srgbClr val="002060"/>
                </a:solidFill>
              </a:rPr>
              <a:t>полярно­орбитальных</a:t>
            </a:r>
            <a:r>
              <a:rPr lang="ru-RU" sz="2400" dirty="0">
                <a:solidFill>
                  <a:srgbClr val="002060"/>
                </a:solidFill>
              </a:rPr>
              <a:t> спутников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306/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5963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FF"/>
                </a:solidFill>
              </a:rPr>
              <a:t>Разновидности космических съемок</a:t>
            </a:r>
            <a:endParaRPr lang="ru-RU" sz="2800" i="1" dirty="0">
              <a:solidFill>
                <a:srgbClr val="FF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52736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Различают: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i="1" u="sng" dirty="0">
                <a:solidFill>
                  <a:srgbClr val="7030A0"/>
                </a:solidFill>
              </a:rPr>
              <a:t>фотографическую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(черно-белую, цветную, </a:t>
            </a:r>
            <a:r>
              <a:rPr lang="ru-RU" sz="2400" dirty="0" smtClean="0">
                <a:solidFill>
                  <a:srgbClr val="7030A0"/>
                </a:solidFill>
              </a:rPr>
              <a:t>спектрозональную);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u="sng" dirty="0" smtClean="0">
                <a:solidFill>
                  <a:srgbClr val="7030A0"/>
                </a:solidFill>
              </a:rPr>
              <a:t>сканерную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(оптико-механического и </a:t>
            </a:r>
            <a:r>
              <a:rPr lang="ru-RU" sz="2400" dirty="0" smtClean="0">
                <a:solidFill>
                  <a:srgbClr val="7030A0"/>
                </a:solidFill>
              </a:rPr>
              <a:t>оптико-электронного </a:t>
            </a:r>
            <a:r>
              <a:rPr lang="ru-RU" sz="2400" dirty="0">
                <a:solidFill>
                  <a:srgbClr val="7030A0"/>
                </a:solidFill>
              </a:rPr>
              <a:t>сканирования) съемки в видимом и ближнем инфракрасном </a:t>
            </a:r>
            <a:r>
              <a:rPr lang="ru-RU" sz="2400" dirty="0" smtClean="0">
                <a:solidFill>
                  <a:srgbClr val="7030A0"/>
                </a:solidFill>
              </a:rPr>
              <a:t>диапазоне;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i="1" u="sng" dirty="0">
                <a:solidFill>
                  <a:srgbClr val="7030A0"/>
                </a:solidFill>
              </a:rPr>
              <a:t>тепловую инфракрасную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съемку;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u="sng" dirty="0" smtClean="0">
                <a:solidFill>
                  <a:srgbClr val="7030A0"/>
                </a:solidFill>
              </a:rPr>
              <a:t>мик­роволновую радиометрическую</a:t>
            </a:r>
            <a:endParaRPr lang="ru-RU" sz="2400" b="1" u="sng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u="sng" dirty="0" smtClean="0">
                <a:solidFill>
                  <a:srgbClr val="7030A0"/>
                </a:solidFill>
              </a:rPr>
              <a:t>радиолокационную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съемки. 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3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ya-umni4ka.ru/wp-content/uploads/2012/08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34076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При наиболее распространенных пассивных съемках регистрируется ес­тественное отраженное солнечное или собственное излучение Зем­ли, а при активных — отраженное земной поверхностью искус­ственное излучение, посланное с носителя</a:t>
            </a:r>
            <a:r>
              <a:rPr lang="ru-RU" sz="24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9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eeppt.ru/Prew2/England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5273" y="332656"/>
            <a:ext cx="7693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FF"/>
                </a:solidFill>
              </a:rPr>
              <a:t>Искусственные спутники Земли </a:t>
            </a:r>
            <a:endParaRPr lang="ru-RU" sz="4000" dirty="0">
              <a:solidFill>
                <a:srgbClr val="FF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040941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3600" b="1" i="1" dirty="0">
                <a:solidFill>
                  <a:srgbClr val="002060"/>
                </a:solidFill>
              </a:rPr>
              <a:t>м</a:t>
            </a:r>
            <a:r>
              <a:rPr lang="ru-RU" sz="3600" b="1" i="1" dirty="0" smtClean="0">
                <a:solidFill>
                  <a:srgbClr val="002060"/>
                </a:solidFill>
              </a:rPr>
              <a:t>етеорологические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002060"/>
                </a:solidFill>
              </a:rPr>
              <a:t>океа­нологические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002060"/>
                </a:solidFill>
              </a:rPr>
              <a:t>природно-ресурсные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3600" b="1" i="1" dirty="0">
                <a:solidFill>
                  <a:srgbClr val="002060"/>
                </a:solidFill>
              </a:rPr>
              <a:t>к</a:t>
            </a:r>
            <a:r>
              <a:rPr lang="ru-RU" sz="3600" b="1" i="1" dirty="0" smtClean="0">
                <a:solidFill>
                  <a:srgbClr val="002060"/>
                </a:solidFill>
              </a:rPr>
              <a:t>артографические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002060"/>
                </a:solidFill>
              </a:rPr>
              <a:t>разведы­вательные 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— </a:t>
            </a:r>
            <a:r>
              <a:rPr lang="ru-RU" sz="2400" b="1" dirty="0">
                <a:solidFill>
                  <a:srgbClr val="0070C0"/>
                </a:solidFill>
              </a:rPr>
              <a:t>наиболее распространенные носители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элект­ронной</a:t>
            </a:r>
            <a:r>
              <a:rPr lang="ru-RU" sz="2400" b="1" dirty="0">
                <a:solidFill>
                  <a:srgbClr val="0070C0"/>
                </a:solidFill>
              </a:rPr>
              <a:t>, а до недавнего времени и фотографической съемочной аппаратуры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emortalz.com/wp-content/uploads/2012/11/black_and_dark_wallpapers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>
                <a:solidFill>
                  <a:srgbClr val="FFFF00"/>
                </a:solidFill>
              </a:rPr>
              <a:t>Искусственный спутник Земли «Метеор-М»</a:t>
            </a:r>
          </a:p>
        </p:txBody>
      </p:sp>
      <p:pic>
        <p:nvPicPr>
          <p:cNvPr id="16387" name="Picture 4" descr="meteor-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52513"/>
            <a:ext cx="6840537" cy="5002212"/>
          </a:xfrm>
          <a:noFill/>
        </p:spPr>
      </p:pic>
    </p:spTree>
    <p:extLst>
      <p:ext uri="{BB962C8B-B14F-4D97-AF65-F5344CB8AC3E}">
        <p14:creationId xmlns:p14="http://schemas.microsoft.com/office/powerpoint/2010/main" val="2469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mortalz.com/wp-content/uploads/2012/11/black_and_dark_wallpapers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FFFF00"/>
                </a:solidFill>
              </a:rPr>
              <a:t>Искусственный спутник Земли «</a:t>
            </a:r>
            <a:r>
              <a:rPr lang="en-US" sz="2000" dirty="0" smtClean="0">
                <a:solidFill>
                  <a:srgbClr val="FFFF00"/>
                </a:solidFill>
              </a:rPr>
              <a:t>Spot-5</a:t>
            </a:r>
            <a:r>
              <a:rPr lang="ru-RU" sz="2000" dirty="0" smtClean="0">
                <a:solidFill>
                  <a:srgbClr val="FFFF00"/>
                </a:solidFill>
              </a:rPr>
              <a:t>»</a:t>
            </a:r>
          </a:p>
        </p:txBody>
      </p:sp>
      <p:pic>
        <p:nvPicPr>
          <p:cNvPr id="17411" name="Picture 5" descr="image0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00213"/>
            <a:ext cx="4681538" cy="3494087"/>
          </a:xfrm>
          <a:noFill/>
        </p:spPr>
      </p:pic>
    </p:spTree>
    <p:extLst>
      <p:ext uri="{BB962C8B-B14F-4D97-AF65-F5344CB8AC3E}">
        <p14:creationId xmlns:p14="http://schemas.microsoft.com/office/powerpoint/2010/main" val="6819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mortalz.com/wp-content/uploads/2012/11/black_and_dark_wallpapers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>
                <a:solidFill>
                  <a:srgbClr val="FFFF00"/>
                </a:solidFill>
              </a:rPr>
              <a:t>Искусственный спутник Земли «</a:t>
            </a:r>
            <a:r>
              <a:rPr lang="en-US" sz="2000" dirty="0" smtClean="0">
                <a:solidFill>
                  <a:srgbClr val="FFFF00"/>
                </a:solidFill>
              </a:rPr>
              <a:t>Landsat-7</a:t>
            </a:r>
            <a:r>
              <a:rPr lang="ru-RU" sz="2000" dirty="0" smtClean="0">
                <a:solidFill>
                  <a:srgbClr val="FFFF00"/>
                </a:solidFill>
              </a:rPr>
              <a:t>»</a:t>
            </a:r>
          </a:p>
        </p:txBody>
      </p:sp>
      <p:pic>
        <p:nvPicPr>
          <p:cNvPr id="18435" name="Picture 5" descr="File:Landsat-7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20713"/>
            <a:ext cx="7993063" cy="6015037"/>
          </a:xfrm>
        </p:spPr>
      </p:pic>
    </p:spTree>
    <p:extLst>
      <p:ext uri="{BB962C8B-B14F-4D97-AF65-F5344CB8AC3E}">
        <p14:creationId xmlns:p14="http://schemas.microsoft.com/office/powerpoint/2010/main" val="15268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99.ltalk.ru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8" y="-27384"/>
            <a:ext cx="915525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/>
              <a:t>Искусственный спутник Земли «Электро-Л» (геостационарный)</a:t>
            </a:r>
          </a:p>
        </p:txBody>
      </p:sp>
      <p:pic>
        <p:nvPicPr>
          <p:cNvPr id="21507" name="Picture 5" descr="55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92150"/>
            <a:ext cx="7920038" cy="5949950"/>
          </a:xfrm>
          <a:noFill/>
        </p:spPr>
      </p:pic>
    </p:spTree>
    <p:extLst>
      <p:ext uri="{BB962C8B-B14F-4D97-AF65-F5344CB8AC3E}">
        <p14:creationId xmlns:p14="http://schemas.microsoft.com/office/powerpoint/2010/main" val="10857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99.ltalk.ru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8" y="-27384"/>
            <a:ext cx="915525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Искусственный спутник Земли «КОСМОС»</a:t>
            </a:r>
          </a:p>
        </p:txBody>
      </p:sp>
      <p:pic>
        <p:nvPicPr>
          <p:cNvPr id="20483" name="Picture 5" descr="Файл:КА Омега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570" y="1412776"/>
            <a:ext cx="5689600" cy="4786312"/>
          </a:xfrm>
        </p:spPr>
      </p:pic>
    </p:spTree>
    <p:extLst>
      <p:ext uri="{BB962C8B-B14F-4D97-AF65-F5344CB8AC3E}">
        <p14:creationId xmlns:p14="http://schemas.microsoft.com/office/powerpoint/2010/main" val="12401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99.ltalk.ru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8" y="-27384"/>
            <a:ext cx="915525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5" descr="electro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4168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6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99.ltalk.ru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8" y="-27384"/>
            <a:ext cx="915525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5" descr="g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9525"/>
            <a:ext cx="4849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99.ltalk.ru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8" y="-27384"/>
            <a:ext cx="915525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5" descr="kart_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2" y="406795"/>
            <a:ext cx="865879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99.ltalk.ru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8" y="-27384"/>
            <a:ext cx="915525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0" y="620713"/>
          <a:ext cx="9144000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4" imgW="8009524" imgH="5323810" progId="Paint.Picture">
                  <p:embed/>
                </p:oleObj>
              </mc:Choice>
              <mc:Fallback>
                <p:oleObj name="Точечный рисунок" r:id="rId4" imgW="8009524" imgH="5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713"/>
                        <a:ext cx="9144000" cy="558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5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vatit.com/upload/medialibrary/b05/b0594fdc86e787879d0c12c27974bf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076" y="2857496"/>
            <a:ext cx="3971924" cy="165416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Спасибо за внимание!!!</a:t>
            </a:r>
            <a:endParaRPr lang="ru-RU" sz="4000" b="1" i="1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ptgeo.3dn.ru/Templ/Prew/Global_City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Специализация искусственных спутников Земли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26377"/>
            <a:ext cx="59046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Геодезические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 – используются для определения фигуры Земли, размеров, </a:t>
            </a:r>
            <a:r>
              <a:rPr lang="ru-RU" sz="4400" b="1" i="1" dirty="0" err="1" smtClean="0">
                <a:solidFill>
                  <a:schemeClr val="accent2">
                    <a:lumMod val="75000"/>
                  </a:schemeClr>
                </a:solidFill>
              </a:rPr>
              <a:t>простроения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 геодезических сетей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asyengl.ucoz.ru/_ld/40/078866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FFFF00"/>
                </a:solidFill>
              </a:rPr>
              <a:t>2 Астрономические </a:t>
            </a:r>
            <a:r>
              <a:rPr lang="ru-RU" b="1" i="1" dirty="0" smtClean="0">
                <a:solidFill>
                  <a:srgbClr val="FFFF00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это летающие обсерватории,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которые ведут наблюдения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за звездами, планетами, Солнцем.</a:t>
            </a: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rgbClr val="FFFF00"/>
                </a:solidFill>
              </a:rPr>
              <a:t>3 Метеорологические </a:t>
            </a:r>
            <a:r>
              <a:rPr lang="ru-RU" u="sng" dirty="0" smtClean="0">
                <a:solidFill>
                  <a:srgbClr val="FFFF00"/>
                </a:solidFill>
              </a:rPr>
              <a:t>.</a:t>
            </a:r>
            <a:endParaRPr lang="ru-RU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pedsovet.su/_ld/224/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977" y="764704"/>
            <a:ext cx="7931224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4 Ресурсные спутники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используются для всестороннего изучения Земли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Спутники связи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обеспечивают дальнюю телеграфную связь, позволяют получать единую систему телевидения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6 Навигационные спутники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используются для определения планового положения кораблей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pedsovet.su/_ld/224/27460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pedsovet.su/_ld/224/2746017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llaklein.ucoz.ru/_ld/2/88407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0" y="-1"/>
            <a:ext cx="9175270" cy="68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909" y="332656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Спутник, свободно летящий в космическом пространстве, хотя и медленно, но произвольно вращается. Для съемки необходимо определенным образом ориентировать и стабилизировать спутник.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Для </a:t>
            </a:r>
            <a:r>
              <a:rPr lang="ru-RU" sz="2800" dirty="0">
                <a:solidFill>
                  <a:srgbClr val="FF0000"/>
                </a:solidFill>
              </a:rPr>
              <a:t>этого используется так называемая </a:t>
            </a:r>
            <a:r>
              <a:rPr lang="ru-RU" sz="2800" b="1" i="1" u="sng" dirty="0">
                <a:solidFill>
                  <a:srgbClr val="FF0000"/>
                </a:solidFill>
              </a:rPr>
              <a:t>орбитальная ориентация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dirty="0">
                <a:solidFill>
                  <a:srgbClr val="FF0000"/>
                </a:solidFill>
              </a:rPr>
              <a:t>при которой одна ось спутника, совпадающая с оптической осью съемочной системы, направлена вниз по местной вертикали, дру­гая — по заданному курсу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Чем </a:t>
            </a:r>
            <a:r>
              <a:rPr lang="ru-RU" sz="2800" b="1" dirty="0">
                <a:solidFill>
                  <a:srgbClr val="002060"/>
                </a:solidFill>
              </a:rPr>
              <a:t>лучше ориентация спутника, тем точ­нее географическая привязка и другая обработка полученных сним­ков по орбитальным данным.</a:t>
            </a:r>
          </a:p>
        </p:txBody>
      </p:sp>
    </p:spTree>
    <p:extLst>
      <p:ext uri="{BB962C8B-B14F-4D97-AF65-F5344CB8AC3E}">
        <p14:creationId xmlns:p14="http://schemas.microsoft.com/office/powerpoint/2010/main" val="26994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Отечественная космическая система «Ресурс» 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polit.ru/media/archive/generic/p0003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54943"/>
            <a:ext cx="5357850" cy="3560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5C41A6-EDB8-4FF8-90FD-C151F3441784}"/>
</file>

<file path=customXml/itemProps2.xml><?xml version="1.0" encoding="utf-8"?>
<ds:datastoreItem xmlns:ds="http://schemas.openxmlformats.org/officeDocument/2006/customXml" ds:itemID="{C0D802E7-8772-4873-AE1A-A494F4C03156}"/>
</file>

<file path=customXml/itemProps3.xml><?xml version="1.0" encoding="utf-8"?>
<ds:datastoreItem xmlns:ds="http://schemas.openxmlformats.org/officeDocument/2006/customXml" ds:itemID="{55859853-D415-41EA-8AFB-B349497D3062}"/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1013</Words>
  <Application>Microsoft Office PowerPoint</Application>
  <PresentationFormat>Экран (4:3)</PresentationFormat>
  <Paragraphs>114</Paragraphs>
  <Slides>49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Точечный рисунок</vt:lpstr>
      <vt:lpstr>Космические  носители</vt:lpstr>
      <vt:lpstr>Презентация PowerPoint</vt:lpstr>
      <vt:lpstr>Презентация PowerPoint</vt:lpstr>
      <vt:lpstr>Презентация PowerPoint</vt:lpstr>
      <vt:lpstr>Специализация искусственных спутников Земли</vt:lpstr>
      <vt:lpstr>Презентация PowerPoint</vt:lpstr>
      <vt:lpstr>Презентация PowerPoint</vt:lpstr>
      <vt:lpstr>Презентация PowerPoint</vt:lpstr>
      <vt:lpstr>Отечественная космическая система «Ресурс»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Французская космическая  система SPOT</vt:lpstr>
      <vt:lpstr>Презентация PowerPoint</vt:lpstr>
      <vt:lpstr>Презентация PowerPoint</vt:lpstr>
      <vt:lpstr>Спутники серии NOAA</vt:lpstr>
      <vt:lpstr>Презентация PowerPoint</vt:lpstr>
      <vt:lpstr>Презентация PowerPoint</vt:lpstr>
      <vt:lpstr>Военные спутники</vt:lpstr>
      <vt:lpstr>Пилотируемые космические  корабли и орбитальные станции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Орбитальные съемки поверхности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Искусственный спутник Земли «Метеор-М»</vt:lpstr>
      <vt:lpstr>Искусственный спутник Земли «Spot-5»</vt:lpstr>
      <vt:lpstr>Искусственный спутник Земли «Landsat-7»</vt:lpstr>
      <vt:lpstr>Искусственный спутник Земли «Электро-Л» (геостационарный)</vt:lpstr>
      <vt:lpstr>Искусственный спутник Земли «КОСМОС»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Космические  носители</dc:title>
  <dc:creator>Seven</dc:creator>
  <cp:lastModifiedBy>Marina</cp:lastModifiedBy>
  <cp:revision>41</cp:revision>
  <dcterms:created xsi:type="dcterms:W3CDTF">2013-03-05T09:55:37Z</dcterms:created>
  <dcterms:modified xsi:type="dcterms:W3CDTF">2015-11-29T11:19:52Z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