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57" r:id="rId16"/>
    <p:sldId id="259" r:id="rId17"/>
    <p:sldId id="260" r:id="rId18"/>
    <p:sldId id="261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33"/>
    <a:srgbClr val="9900CC"/>
    <a:srgbClr val="0000FF"/>
    <a:srgbClr val="CC3399"/>
    <a:srgbClr val="008000"/>
    <a:srgbClr val="00CC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B692-5B5F-4699-B70F-8EDFCD93A89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5387-5301-4D28-9645-C44E3FD2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B692-5B5F-4699-B70F-8EDFCD93A89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5387-5301-4D28-9645-C44E3FD2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B692-5B5F-4699-B70F-8EDFCD93A89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5387-5301-4D28-9645-C44E3FD2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B692-5B5F-4699-B70F-8EDFCD93A89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5387-5301-4D28-9645-C44E3FD2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B692-5B5F-4699-B70F-8EDFCD93A89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5387-5301-4D28-9645-C44E3FD2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B692-5B5F-4699-B70F-8EDFCD93A89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5387-5301-4D28-9645-C44E3FD2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B692-5B5F-4699-B70F-8EDFCD93A89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5387-5301-4D28-9645-C44E3FD2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B692-5B5F-4699-B70F-8EDFCD93A89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5387-5301-4D28-9645-C44E3FD2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B692-5B5F-4699-B70F-8EDFCD93A89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5387-5301-4D28-9645-C44E3FD2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B692-5B5F-4699-B70F-8EDFCD93A89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5387-5301-4D28-9645-C44E3FD2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B692-5B5F-4699-B70F-8EDFCD93A89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5387-5301-4D28-9645-C44E3FD2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1B692-5B5F-4699-B70F-8EDFCD93A89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55387-5301-4D28-9645-C44E3FD2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asyen.ru/_ld/76/27197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Территориальная организация общества</a:t>
            </a:r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903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CC3399"/>
                </a:solidFill>
                <a:latin typeface="Century Schoolbook" pitchFamily="18" charset="0"/>
              </a:rPr>
              <a:t>Закономерности ТОО</a:t>
            </a:r>
            <a:endParaRPr lang="ru-RU" i="1" dirty="0">
              <a:solidFill>
                <a:srgbClr val="CC3399"/>
              </a:solidFill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1172" y="1412776"/>
            <a:ext cx="80613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660033"/>
                </a:solidFill>
                <a:latin typeface="Century Schoolbook" pitchFamily="18" charset="0"/>
              </a:rPr>
              <a:t>площадная дискретизация </a:t>
            </a:r>
            <a:r>
              <a:rPr lang="ru-RU" sz="2000" i="1" dirty="0">
                <a:solidFill>
                  <a:srgbClr val="660033"/>
                </a:solidFill>
                <a:latin typeface="Century Schoolbook" pitchFamily="18" charset="0"/>
              </a:rPr>
              <a:t>жизнедеятельности </a:t>
            </a:r>
            <a:r>
              <a:rPr lang="ru-RU" sz="2000" i="1" dirty="0" smtClean="0">
                <a:solidFill>
                  <a:srgbClr val="660033"/>
                </a:solidFill>
                <a:latin typeface="Century Schoolbook" pitchFamily="18" charset="0"/>
              </a:rPr>
              <a:t>людей </a:t>
            </a:r>
            <a:r>
              <a:rPr lang="ru-RU" sz="2000" i="1" dirty="0" smtClean="0">
                <a:solidFill>
                  <a:srgbClr val="0000FF"/>
                </a:solidFill>
                <a:latin typeface="Century Schoolbook" pitchFamily="18" charset="0"/>
              </a:rPr>
              <a:t>– 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Century Schoolbook" pitchFamily="18" charset="0"/>
              </a:rPr>
              <a:t>в 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</a:rPr>
              <a:t>про­цессе труда люди вступают в определенные отношения с природой и друг с другом и одновременно </a:t>
            </a:r>
            <a:r>
              <a:rPr lang="ru-RU" sz="2000" dirty="0" err="1">
                <a:solidFill>
                  <a:srgbClr val="0000FF"/>
                </a:solidFill>
                <a:latin typeface="Century Schoolbook" pitchFamily="18" charset="0"/>
              </a:rPr>
              <a:t>пространственно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</a:rPr>
              <a:t> разграничиваются. </a:t>
            </a:r>
            <a:endParaRPr lang="ru-RU" sz="20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sz="2000" dirty="0">
              <a:solidFill>
                <a:srgbClr val="0000FF"/>
              </a:solidFill>
              <a:latin typeface="Century Schoolbook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660033"/>
                </a:solidFill>
                <a:latin typeface="Century Schoolbook" pitchFamily="18" charset="0"/>
              </a:rPr>
              <a:t>территориальная концентрация </a:t>
            </a:r>
            <a:r>
              <a:rPr lang="ru-RU" sz="2000" i="1" dirty="0">
                <a:solidFill>
                  <a:srgbClr val="660033"/>
                </a:solidFill>
                <a:latin typeface="Century Schoolbook" pitchFamily="18" charset="0"/>
              </a:rPr>
              <a:t>и </a:t>
            </a:r>
            <a:r>
              <a:rPr lang="ru-RU" sz="2000" i="1" dirty="0" err="1" smtClean="0">
                <a:solidFill>
                  <a:srgbClr val="660033"/>
                </a:solidFill>
                <a:latin typeface="Century Schoolbook" pitchFamily="18" charset="0"/>
              </a:rPr>
              <a:t>деконцентрация</a:t>
            </a:r>
            <a:r>
              <a:rPr lang="ru-RU" sz="2000" i="1" dirty="0" smtClean="0">
                <a:solidFill>
                  <a:srgbClr val="660033"/>
                </a:solidFill>
                <a:latin typeface="Century Schoolbook" pitchFamily="18" charset="0"/>
              </a:rPr>
              <a:t> </a:t>
            </a:r>
            <a:r>
              <a:rPr lang="ru-RU" sz="2000" i="1" dirty="0">
                <a:solidFill>
                  <a:srgbClr val="660033"/>
                </a:solidFill>
                <a:latin typeface="Century Schoolbook" pitchFamily="18" charset="0"/>
              </a:rPr>
              <a:t>жизни </a:t>
            </a:r>
            <a:r>
              <a:rPr lang="ru-RU" sz="2000" i="1" dirty="0" smtClean="0">
                <a:solidFill>
                  <a:srgbClr val="660033"/>
                </a:solidFill>
                <a:latin typeface="Century Schoolbook" pitchFamily="18" charset="0"/>
              </a:rPr>
              <a:t>общества –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</a:rPr>
              <a:t>т</a:t>
            </a:r>
            <a:r>
              <a:rPr lang="ru-RU" sz="2000" dirty="0" smtClean="0">
                <a:solidFill>
                  <a:srgbClr val="0000FF"/>
                </a:solidFill>
                <a:latin typeface="Century Schoolbook" pitchFamily="18" charset="0"/>
              </a:rPr>
              <a:t>енденция 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</a:rPr>
              <a:t>к усилению территориальной концентрации и интеграции жизни общества проявляется в формировании соци­ально-экономических районов, узлов, центров, росте числа городов и людности поселений, укреплении внутренних общественных </a:t>
            </a:r>
            <a:r>
              <a:rPr lang="ru-RU" sz="2000" dirty="0" smtClean="0">
                <a:solidFill>
                  <a:srgbClr val="0000FF"/>
                </a:solidFill>
                <a:latin typeface="Century Schoolbook" pitchFamily="18" charset="0"/>
              </a:rPr>
              <a:t>свя­зей;</a:t>
            </a:r>
          </a:p>
          <a:p>
            <a:pPr algn="ctr"/>
            <a:endParaRPr lang="ru-RU" sz="20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660033"/>
                </a:solidFill>
                <a:latin typeface="Century Schoolbook" pitchFamily="18" charset="0"/>
              </a:rPr>
              <a:t>пространственную </a:t>
            </a:r>
            <a:r>
              <a:rPr lang="ru-RU" sz="2000" i="1" dirty="0">
                <a:solidFill>
                  <a:srgbClr val="660033"/>
                </a:solidFill>
                <a:latin typeface="Century Schoolbook" pitchFamily="18" charset="0"/>
              </a:rPr>
              <a:t>дифференциацию общества и делегирова­ние функций вышестоящим районам</a:t>
            </a:r>
            <a:endParaRPr lang="ru-RU" sz="2000" dirty="0">
              <a:solidFill>
                <a:srgbClr val="660033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edsovet.su/_ld/266/26896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443548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660033"/>
                </a:solidFill>
                <a:latin typeface="Century Schoolbook" pitchFamily="18" charset="0"/>
              </a:rPr>
              <a:t>Размещение производительных сил </a:t>
            </a:r>
            <a:r>
              <a:rPr lang="ru-RU" sz="2400" dirty="0">
                <a:solidFill>
                  <a:srgbClr val="9900CC"/>
                </a:solidFill>
                <a:latin typeface="Century Schoolbook" pitchFamily="18" charset="0"/>
              </a:rPr>
              <a:t>— это распределение производительных сил на территории в соответствии с природны­ми, социальными и экономическими условиями отдельных </a:t>
            </a:r>
            <a:r>
              <a:rPr lang="ru-RU" sz="2400" dirty="0" smtClean="0">
                <a:solidFill>
                  <a:srgbClr val="9900CC"/>
                </a:solidFill>
                <a:latin typeface="Century Schoolbook" pitchFamily="18" charset="0"/>
              </a:rPr>
              <a:t>районов. </a:t>
            </a:r>
          </a:p>
          <a:p>
            <a:pPr algn="ctr"/>
            <a:endParaRPr lang="ru-RU" sz="2400" dirty="0">
              <a:solidFill>
                <a:srgbClr val="9900CC"/>
              </a:solidFill>
              <a:latin typeface="Century Schoolbook" pitchFamily="18" charset="0"/>
            </a:endParaRPr>
          </a:p>
          <a:p>
            <a:pPr algn="ctr"/>
            <a:r>
              <a:rPr lang="ru-RU" sz="2400" dirty="0" smtClean="0">
                <a:solidFill>
                  <a:srgbClr val="9900CC"/>
                </a:solidFill>
                <a:latin typeface="Century Schoolbook" pitchFamily="18" charset="0"/>
              </a:rPr>
              <a:t>Сюда </a:t>
            </a:r>
            <a:r>
              <a:rPr lang="ru-RU" sz="2400" dirty="0">
                <a:solidFill>
                  <a:srgbClr val="9900CC"/>
                </a:solidFill>
                <a:latin typeface="Century Schoolbook" pitchFamily="18" charset="0"/>
              </a:rPr>
              <a:t>входит расселение населения, размещение объектов про­мышленности, сельского хозяйства, строительства, транспорта, непро­изводственной сферы. </a:t>
            </a:r>
            <a:endParaRPr lang="ru-RU" sz="2400" dirty="0">
              <a:solidFill>
                <a:srgbClr val="9900CC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0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opowerpoint.ru/wp-content/uploads/2012/12/MiniMa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3335501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60033"/>
                </a:solidFill>
                <a:latin typeface="Century Schoolbook" pitchFamily="18" charset="0"/>
              </a:rPr>
              <a:t>Размещение может быть поштучным, одиноч­ным, </a:t>
            </a:r>
            <a:endParaRPr lang="ru-RU" sz="2000" dirty="0" smtClean="0">
              <a:solidFill>
                <a:srgbClr val="660033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660033"/>
                </a:solidFill>
                <a:latin typeface="Century Schoolbook" pitchFamily="18" charset="0"/>
              </a:rPr>
              <a:t>— </a:t>
            </a:r>
            <a:r>
              <a:rPr lang="ru-RU" sz="2000" dirty="0">
                <a:solidFill>
                  <a:srgbClr val="660033"/>
                </a:solidFill>
                <a:latin typeface="Century Schoolbook" pitchFamily="18" charset="0"/>
              </a:rPr>
              <a:t>это первая стадия; </a:t>
            </a:r>
            <a:endParaRPr lang="ru-RU" sz="2000" dirty="0" smtClean="0">
              <a:solidFill>
                <a:srgbClr val="660033"/>
              </a:solidFill>
              <a:latin typeface="Century Schoolbook" pitchFamily="18" charset="0"/>
            </a:endParaRP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CC3399"/>
                </a:solidFill>
                <a:latin typeface="Century Schoolbook" pitchFamily="18" charset="0"/>
              </a:rPr>
              <a:t>и </a:t>
            </a:r>
            <a:r>
              <a:rPr lang="ru-RU" sz="2000" dirty="0">
                <a:solidFill>
                  <a:srgbClr val="CC3399"/>
                </a:solidFill>
                <a:latin typeface="Century Schoolbook" pitchFamily="18" charset="0"/>
              </a:rPr>
              <a:t>групповым, агломерированным, — несколько предприятий используют или сами создают общую для всех производственную и непроизводственную инфраструктуру — вторая стадия. </a:t>
            </a:r>
            <a:endParaRPr lang="ru-RU" sz="2000" dirty="0" smtClean="0">
              <a:solidFill>
                <a:srgbClr val="CC3399"/>
              </a:solidFill>
              <a:latin typeface="Century Schoolbook" pitchFamily="18" charset="0"/>
            </a:endParaRP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Century Schoolbook" pitchFamily="18" charset="0"/>
              </a:rPr>
              <a:t>На 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</a:rPr>
              <a:t>третьей стадии размещения между группами </a:t>
            </a:r>
            <a:endParaRPr lang="ru-RU" sz="20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Century Schoolbook" pitchFamily="18" charset="0"/>
              </a:rPr>
              <a:t>пред­приятий 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</a:rPr>
              <a:t>устанавливаются производственные и технологические связи</a:t>
            </a:r>
            <a:endParaRPr lang="ru-RU" sz="2000" dirty="0">
              <a:solidFill>
                <a:srgbClr val="0000FF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easyen.ru/_ld/178/93264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1832"/>
            <a:ext cx="9148763" cy="6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268760"/>
            <a:ext cx="6912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9900CC"/>
                </a:solidFill>
                <a:latin typeface="Century Schoolbook" pitchFamily="18" charset="0"/>
              </a:rPr>
              <a:t>Последняя </a:t>
            </a:r>
            <a:r>
              <a:rPr lang="ru-RU" sz="2000" dirty="0">
                <a:solidFill>
                  <a:srgbClr val="9900CC"/>
                </a:solidFill>
                <a:latin typeface="Century Schoolbook" pitchFamily="18" charset="0"/>
              </a:rPr>
              <a:t>ста­дия размещения называется </a:t>
            </a:r>
            <a:r>
              <a:rPr lang="ru-RU" sz="2000" i="1" dirty="0">
                <a:solidFill>
                  <a:srgbClr val="660033"/>
                </a:solidFill>
                <a:latin typeface="Century Schoolbook" pitchFamily="18" charset="0"/>
              </a:rPr>
              <a:t>комплексной,</a:t>
            </a:r>
            <a:r>
              <a:rPr lang="ru-RU" sz="2000" dirty="0">
                <a:solidFill>
                  <a:srgbClr val="9900CC"/>
                </a:solidFill>
                <a:latin typeface="Century Schoolbook" pitchFamily="18" charset="0"/>
              </a:rPr>
              <a:t> а форма размещения — </a:t>
            </a:r>
            <a:r>
              <a:rPr lang="ru-RU" sz="2000" i="1" dirty="0">
                <a:solidFill>
                  <a:srgbClr val="660033"/>
                </a:solidFill>
                <a:latin typeface="Century Schoolbook" pitchFamily="18" charset="0"/>
              </a:rPr>
              <a:t>комплексом</a:t>
            </a:r>
            <a:r>
              <a:rPr lang="ru-RU" sz="2000" dirty="0">
                <a:solidFill>
                  <a:srgbClr val="660033"/>
                </a:solidFill>
                <a:latin typeface="Century Schoolbook" pitchFamily="18" charset="0"/>
              </a:rPr>
              <a:t> </a:t>
            </a:r>
            <a:r>
              <a:rPr lang="ru-RU" sz="2000" dirty="0">
                <a:solidFill>
                  <a:srgbClr val="9900CC"/>
                </a:solidFill>
                <a:latin typeface="Century Schoolbook" pitchFamily="18" charset="0"/>
              </a:rPr>
              <a:t>(промышленный, агропромышленный, </a:t>
            </a:r>
            <a:r>
              <a:rPr lang="ru-RU" sz="2000" dirty="0" smtClean="0">
                <a:solidFill>
                  <a:srgbClr val="9900CC"/>
                </a:solidFill>
                <a:latin typeface="Century Schoolbook" pitchFamily="18" charset="0"/>
              </a:rPr>
              <a:t>территориально-­</a:t>
            </a:r>
            <a:r>
              <a:rPr lang="ru-RU" sz="2000" dirty="0">
                <a:solidFill>
                  <a:srgbClr val="9900CC"/>
                </a:solidFill>
                <a:latin typeface="Century Schoolbook" pitchFamily="18" charset="0"/>
              </a:rPr>
              <a:t>производственный). </a:t>
            </a:r>
            <a:endParaRPr lang="ru-RU" sz="2000" dirty="0" smtClean="0">
              <a:solidFill>
                <a:srgbClr val="9900CC"/>
              </a:solidFill>
              <a:latin typeface="Century Schoolbook" pitchFamily="18" charset="0"/>
            </a:endParaRPr>
          </a:p>
          <a:p>
            <a:pPr algn="ctr"/>
            <a:endParaRPr lang="ru-RU" sz="2000" dirty="0">
              <a:solidFill>
                <a:srgbClr val="9900CC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9900CC"/>
                </a:solidFill>
                <a:latin typeface="Century Schoolbook" pitchFamily="18" charset="0"/>
              </a:rPr>
              <a:t>Иными </a:t>
            </a:r>
            <a:r>
              <a:rPr lang="ru-RU" sz="2000" dirty="0">
                <a:solidFill>
                  <a:srgbClr val="9900CC"/>
                </a:solidFill>
                <a:latin typeface="Century Schoolbook" pitchFamily="18" charset="0"/>
              </a:rPr>
              <a:t>словами, такое размещение и называ­ется </a:t>
            </a:r>
            <a:r>
              <a:rPr lang="ru-RU" sz="2000" i="1" dirty="0">
                <a:solidFill>
                  <a:srgbClr val="660033"/>
                </a:solidFill>
                <a:latin typeface="Century Schoolbook" pitchFamily="18" charset="0"/>
              </a:rPr>
              <a:t>территориальной организацией</a:t>
            </a:r>
            <a:r>
              <a:rPr lang="ru-RU" sz="2000" i="1" dirty="0">
                <a:solidFill>
                  <a:srgbClr val="9900CC"/>
                </a:solidFill>
                <a:latin typeface="Century Schoolbook" pitchFamily="18" charset="0"/>
              </a:rPr>
              <a:t>,</a:t>
            </a:r>
            <a:r>
              <a:rPr lang="ru-RU" sz="2000" dirty="0">
                <a:solidFill>
                  <a:srgbClr val="9900CC"/>
                </a:solidFill>
                <a:latin typeface="Century Schoolbook" pitchFamily="18" charset="0"/>
              </a:rPr>
              <a:t> так как размещение взаимо­связанных территориальных группировок предприятий и учреждений имеет значительный социальный и экономический эф­фект именно благодаря комплексному характеру размещения.</a:t>
            </a:r>
          </a:p>
        </p:txBody>
      </p:sp>
    </p:spTree>
    <p:extLst>
      <p:ext uri="{BB962C8B-B14F-4D97-AF65-F5344CB8AC3E}">
        <p14:creationId xmlns:p14="http://schemas.microsoft.com/office/powerpoint/2010/main" val="24768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asyen.ru/_ld/269/s06289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3628" y="1289953"/>
            <a:ext cx="66967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entury Schoolbook" pitchFamily="18" charset="0"/>
              </a:rPr>
              <a:t>В качестве </a:t>
            </a:r>
            <a:r>
              <a:rPr lang="ru-RU" sz="1600" dirty="0">
                <a:solidFill>
                  <a:srgbClr val="002060"/>
                </a:solidFill>
                <a:latin typeface="Century Schoolbook" pitchFamily="18" charset="0"/>
              </a:rPr>
              <a:t>основно­го компонента ТОО и предмета исследования социально-экономи­ческой географии выдвигается </a:t>
            </a:r>
            <a:r>
              <a:rPr lang="ru-RU" sz="1600" i="1" dirty="0">
                <a:solidFill>
                  <a:srgbClr val="FF0066"/>
                </a:solidFill>
                <a:latin typeface="Century Schoolbook" pitchFamily="18" charset="0"/>
              </a:rPr>
              <a:t>территориальная общественная система (ТОС)</a:t>
            </a:r>
            <a:r>
              <a:rPr lang="ru-RU" sz="1600" dirty="0">
                <a:solidFill>
                  <a:srgbClr val="FF0066"/>
                </a:solidFill>
                <a:latin typeface="Century Schoolbook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entury Schoolbook" pitchFamily="18" charset="0"/>
              </a:rPr>
              <a:t>как «пространственно-локализованная часть че­ловеческого общества, в которой </a:t>
            </a:r>
            <a:r>
              <a:rPr lang="ru-RU" sz="1600" dirty="0" err="1">
                <a:solidFill>
                  <a:srgbClr val="002060"/>
                </a:solidFill>
                <a:latin typeface="Century Schoolbook" pitchFamily="18" charset="0"/>
              </a:rPr>
              <a:t>взаимосвязанно</a:t>
            </a:r>
            <a:r>
              <a:rPr lang="ru-RU" sz="1600" dirty="0">
                <a:solidFill>
                  <a:srgbClr val="002060"/>
                </a:solidFill>
                <a:latin typeface="Century Schoolbook" pitchFamily="18" charset="0"/>
              </a:rPr>
              <a:t> сочетаются все сферы жизнедеятельности людей и создаются условия жизни, до­стойные человека. </a:t>
            </a:r>
            <a:endParaRPr lang="ru-RU" sz="1600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entury Schoolbook" pitchFamily="18" charset="0"/>
              </a:rPr>
              <a:t>Каждая </a:t>
            </a:r>
            <a:r>
              <a:rPr lang="ru-RU" sz="1600" dirty="0">
                <a:solidFill>
                  <a:srgbClr val="002060"/>
                </a:solidFill>
                <a:latin typeface="Century Schoolbook" pitchFamily="18" charset="0"/>
              </a:rPr>
              <a:t>ТОС представляет собой пространствен­но-временную целостность — единство всех компонентов общества, </a:t>
            </a:r>
            <a:r>
              <a:rPr lang="ru-RU" sz="1600" dirty="0" err="1">
                <a:solidFill>
                  <a:srgbClr val="002060"/>
                </a:solidFill>
                <a:latin typeface="Century Schoolbook" pitchFamily="18" charset="0"/>
              </a:rPr>
              <a:t>взаимообусловленно</a:t>
            </a:r>
            <a:r>
              <a:rPr lang="ru-RU" sz="1600" dirty="0">
                <a:solidFill>
                  <a:srgbClr val="002060"/>
                </a:solidFill>
                <a:latin typeface="Century Schoolbook" pitchFamily="18" charset="0"/>
              </a:rPr>
              <a:t>-функционирующее с окружающей природной средой. </a:t>
            </a:r>
            <a:endParaRPr lang="ru-RU" sz="1600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entury Schoolbook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Century Schoolbook" pitchFamily="18" charset="0"/>
              </a:rPr>
              <a:t>состав ТОС входят все материальные, социальные и ду­ховные стороны человеческого бытия, все сферы жизнедеятельности населения, проживающего на контактной территории и акватории (</a:t>
            </a:r>
            <a:r>
              <a:rPr lang="ru-RU" sz="1600" dirty="0" err="1">
                <a:solidFill>
                  <a:srgbClr val="002060"/>
                </a:solidFill>
                <a:latin typeface="Century Schoolbook" pitchFamily="18" charset="0"/>
              </a:rPr>
              <a:t>геотории</a:t>
            </a:r>
            <a:r>
              <a:rPr lang="ru-RU" sz="1600" dirty="0">
                <a:solidFill>
                  <a:srgbClr val="002060"/>
                </a:solidFill>
                <a:latin typeface="Century Schoolbook" pitchFamily="18" charset="0"/>
              </a:rPr>
              <a:t>).</a:t>
            </a:r>
            <a:endParaRPr lang="ru-RU" sz="16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asyen.ru/_ld/76/27197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ТЕРРИТОРИАЛЬНАЯ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ОРГАНИЗАЦИЯ </a:t>
            </a: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ОБЩЕСТВА </a:t>
            </a:r>
            <a:endParaRPr lang="ru-RU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- </a:t>
            </a:r>
            <a:r>
              <a:rPr lang="ru-RU" dirty="0">
                <a:latin typeface="Bookman Old Style" pitchFamily="18" charset="0"/>
              </a:rPr>
              <a:t>пространственная </a:t>
            </a:r>
            <a:r>
              <a:rPr lang="ru-RU" dirty="0" smtClean="0">
                <a:latin typeface="Bookman Old Style" pitchFamily="18" charset="0"/>
              </a:rPr>
              <a:t>организация </a:t>
            </a:r>
            <a:r>
              <a:rPr lang="ru-RU" dirty="0">
                <a:latin typeface="Bookman Old Style" pitchFamily="18" charset="0"/>
              </a:rPr>
              <a:t>(территориальная структура) жизни людей, сложившаяся на определенном этапе социально-экономического развития;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asyen.ru/_ld/76/27197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Территориальная организация общества включает в себя:</a:t>
            </a:r>
            <a:endParaRPr lang="ru-RU" sz="32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600200"/>
            <a:ext cx="675800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размещение населения и отраслей производственной и непроизводственной сферы;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 природопользование;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территориальное разделение труда;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экономическое или национально-этническое районирование;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</a:rPr>
              <a:t>территориально-политическую и административно-территориальную организацию государства.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asyen.ru/_ld/76/27197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785794"/>
            <a:ext cx="7258072" cy="5572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solidFill>
                  <a:srgbClr val="7030A0"/>
                </a:solidFill>
                <a:latin typeface="Bookman Old Style" pitchFamily="18" charset="0"/>
              </a:rPr>
              <a:t>Территориальная организация общества - объект исследований целого ряда наук. </a:t>
            </a:r>
            <a:endParaRPr lang="ru-RU" sz="20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  <a:t>Дифференциация </a:t>
            </a:r>
            <a:r>
              <a:rPr lang="ru-RU" sz="2000" dirty="0">
                <a:solidFill>
                  <a:srgbClr val="7030A0"/>
                </a:solidFill>
                <a:latin typeface="Bookman Old Style" pitchFamily="18" charset="0"/>
              </a:rPr>
              <a:t>природных условий как объективной естественной основы территориальной организации общества исследуется физической географией. </a:t>
            </a:r>
            <a:endParaRPr lang="ru-RU" sz="20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  <a:t>Пространственная </a:t>
            </a:r>
            <a:r>
              <a:rPr lang="ru-RU" sz="2000" dirty="0">
                <a:solidFill>
                  <a:srgbClr val="7030A0"/>
                </a:solidFill>
                <a:latin typeface="Bookman Old Style" pitchFamily="18" charset="0"/>
              </a:rPr>
              <a:t>дифференциация производства - объект экономической географии и региональной экономики. </a:t>
            </a:r>
            <a:endParaRPr lang="ru-RU" sz="20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  <a:t>Территориально </a:t>
            </a:r>
            <a:r>
              <a:rPr lang="ru-RU" sz="2000" dirty="0">
                <a:solidFill>
                  <a:srgbClr val="7030A0"/>
                </a:solidFill>
                <a:latin typeface="Bookman Old Style" pitchFamily="18" charset="0"/>
              </a:rPr>
              <a:t>проявляющиеся различия фактических условий жизнедеятельности людей, в т. ч. применительно к системам населенных мест, - объект, лежащий на стыке соц. географии и частных социологических теорий - социологии расселения, социологии города и деревни.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asyen.ru/_ld/76/27197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0019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Отраслевые, межотраслевые и интегральные формы территориальной организации общества</a:t>
            </a:r>
            <a:endParaRPr lang="ru-RU" sz="2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071678"/>
            <a:ext cx="6758006" cy="405448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b="1" i="1" u="sng" dirty="0">
                <a:solidFill>
                  <a:srgbClr val="FF0000"/>
                </a:solidFill>
                <a:latin typeface="Bookman Old Style" pitchFamily="18" charset="0"/>
              </a:rPr>
              <a:t>Отраслевые районы</a:t>
            </a: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охватывают лишь отдельную отрасль народного хозяйства и учитываются при размещении соответствующей отрасли, группы отраслей (например, промышленные, сельскохозяйственные, лесохозяйственные районы и др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.).</a:t>
            </a:r>
          </a:p>
          <a:p>
            <a:pPr algn="just">
              <a:buNone/>
            </a:pPr>
            <a:r>
              <a:rPr lang="ru-RU" sz="2400" b="1" i="1" u="sng" dirty="0">
                <a:solidFill>
                  <a:srgbClr val="FF0000"/>
                </a:solidFill>
                <a:latin typeface="Bookman Old Style" pitchFamily="18" charset="0"/>
              </a:rPr>
              <a:t>Общие же, или интегральные, экономические районы</a:t>
            </a: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охватывают все хозяйство отдельных территорий. Поэтому именно интегральное экономическое районирование представляет наибольший интерес для территориального прогнозирования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asyen.ru/_ld/76/27197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862773"/>
            <a:ext cx="7495963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Межотраслевой территориальный комплекс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это интегрированные на территории отраслевые производства, входящие одновременно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в общегосударственную систему межотраслевых образований и имеющие единую программу развития.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лайд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980728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</a:rPr>
              <a:t>Под </a:t>
            </a:r>
            <a:r>
              <a:rPr lang="ru-RU" sz="2000" b="1" dirty="0">
                <a:solidFill>
                  <a:srgbClr val="FF0000"/>
                </a:solidFill>
                <a:latin typeface="Century Schoolbook" pitchFamily="18" charset="0"/>
              </a:rPr>
              <a:t>территорией</a:t>
            </a:r>
            <a:r>
              <a:rPr lang="ru-RU" sz="2000" b="1" dirty="0">
                <a:solidFill>
                  <a:srgbClr val="0000FF"/>
                </a:solidFill>
                <a:latin typeface="Century Schoolbook" pitchFamily="18" charset="0"/>
              </a:rPr>
              <a:t>, 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</a:rPr>
              <a:t>как правило, понимают некоторое пространство, ареал, район, регион, принадлежность которого к конкретной таксо­номической ступени природного или экономическою районирования не оговорена. </a:t>
            </a:r>
            <a:endParaRPr lang="ru-RU" sz="20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endParaRPr lang="ru-RU" sz="2000" dirty="0" smtClean="0">
              <a:latin typeface="Century Schoolbook" pitchFamily="18" charset="0"/>
            </a:endParaRPr>
          </a:p>
          <a:p>
            <a:pPr algn="ctr"/>
            <a:r>
              <a:rPr lang="ru-RU" sz="2000" dirty="0">
                <a:solidFill>
                  <a:srgbClr val="008000"/>
                </a:solidFill>
                <a:latin typeface="Century Schoolbook" pitchFamily="18" charset="0"/>
              </a:rPr>
              <a:t>Наиболее употребим этот термин для обозначения </a:t>
            </a:r>
            <a:endParaRPr lang="ru-RU" sz="2000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008000"/>
                </a:solidFill>
                <a:latin typeface="Century Schoolbook" pitchFamily="18" charset="0"/>
              </a:rPr>
              <a:t>зем­ной </a:t>
            </a:r>
            <a:r>
              <a:rPr lang="ru-RU" sz="2000" dirty="0">
                <a:solidFill>
                  <a:srgbClr val="008000"/>
                </a:solidFill>
                <a:latin typeface="Century Schoolbook" pitchFamily="18" charset="0"/>
              </a:rPr>
              <a:t>поверхности, характеризующейся единством: </a:t>
            </a:r>
            <a:endParaRPr lang="ru-RU" sz="2000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CC3399"/>
                </a:solidFill>
                <a:latin typeface="Century Schoolbook" pitchFamily="18" charset="0"/>
              </a:rPr>
              <a:t>а</a:t>
            </a:r>
            <a:r>
              <a:rPr lang="ru-RU" sz="2000" dirty="0">
                <a:solidFill>
                  <a:srgbClr val="CC3399"/>
                </a:solidFill>
                <a:latin typeface="Century Schoolbook" pitchFamily="18" charset="0"/>
              </a:rPr>
              <a:t>) политико-адми­нистративным, </a:t>
            </a:r>
            <a:endParaRPr lang="ru-RU" sz="2000" dirty="0" smtClean="0">
              <a:solidFill>
                <a:srgbClr val="CC3399"/>
              </a:solidFill>
              <a:latin typeface="Century Schoolbook" pitchFamily="18" charset="0"/>
            </a:endParaRPr>
          </a:p>
          <a:p>
            <a:pPr algn="ctr"/>
            <a:endParaRPr lang="ru-RU" sz="2000" dirty="0">
              <a:solidFill>
                <a:srgbClr val="CC3399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CC3399"/>
                </a:solidFill>
                <a:latin typeface="Century Schoolbook" pitchFamily="18" charset="0"/>
              </a:rPr>
              <a:t>б</a:t>
            </a:r>
            <a:r>
              <a:rPr lang="ru-RU" sz="2000" dirty="0">
                <a:solidFill>
                  <a:srgbClr val="CC3399"/>
                </a:solidFill>
                <a:latin typeface="Century Schoolbook" pitchFamily="18" charset="0"/>
              </a:rPr>
              <a:t>) экономическим, </a:t>
            </a:r>
            <a:endParaRPr lang="ru-RU" sz="2000" dirty="0" smtClean="0">
              <a:solidFill>
                <a:srgbClr val="CC3399"/>
              </a:solidFill>
              <a:latin typeface="Century Schoolbook" pitchFamily="18" charset="0"/>
            </a:endParaRPr>
          </a:p>
          <a:p>
            <a:pPr algn="ctr"/>
            <a:endParaRPr lang="ru-RU" sz="2000" dirty="0">
              <a:solidFill>
                <a:srgbClr val="CC3399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CC3399"/>
                </a:solidFill>
                <a:latin typeface="Century Schoolbook" pitchFamily="18" charset="0"/>
              </a:rPr>
              <a:t>в</a:t>
            </a:r>
            <a:r>
              <a:rPr lang="ru-RU" sz="2000" dirty="0">
                <a:solidFill>
                  <a:srgbClr val="CC3399"/>
                </a:solidFill>
                <a:latin typeface="Century Schoolbook" pitchFamily="18" charset="0"/>
              </a:rPr>
              <a:t>) природно-географическим.</a:t>
            </a:r>
          </a:p>
          <a:p>
            <a:pPr algn="ctr"/>
            <a:endParaRPr lang="ru-RU" sz="20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asyen.ru/_ld/76/27197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Методы изучения ТОС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600200"/>
            <a:ext cx="6758006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метод исторического подхода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сравнительно-географический метод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литературный метод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статистический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математический метод</a:t>
            </a:r>
            <a:r>
              <a:rPr lang="ru-RU" sz="2800" i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картографический 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.exdat.com/tw_files2/urls_10/22/d-21755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werpoint Prsentation Servusat Journal Articles in 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" y="0"/>
            <a:ext cx="913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9990" y="2348880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</a:rPr>
              <a:t>В силу ограниченности (дефицитности) участков с относитель­но благоприятными условиями размещения определенных видов деятельности и их </a:t>
            </a:r>
            <a:r>
              <a:rPr lang="ru-RU" sz="2000" dirty="0" err="1">
                <a:solidFill>
                  <a:srgbClr val="0000FF"/>
                </a:solidFill>
                <a:latin typeface="Century Schoolbook" pitchFamily="18" charset="0"/>
              </a:rPr>
              <a:t>исчерпаемости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</a:rPr>
              <a:t> (в чисто физическом смысле как любого явления материального мира) территория рассматривается как особый вид ресурсов, в этой связи </a:t>
            </a:r>
            <a:r>
              <a:rPr lang="ru-RU" sz="2000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Century Schoolbook" pitchFamily="18" charset="0"/>
              </a:rPr>
              <a:t>исполь­зуется понятие </a:t>
            </a:r>
            <a:r>
              <a:rPr lang="ru-RU" sz="2000" b="1" dirty="0">
                <a:solidFill>
                  <a:srgbClr val="FF0066"/>
                </a:solidFill>
                <a:latin typeface="Century Schoolbook" pitchFamily="18" charset="0"/>
              </a:rPr>
              <a:t>территориальные ресурсы.</a:t>
            </a:r>
            <a:endParaRPr lang="ru-RU" sz="2000" dirty="0">
              <a:solidFill>
                <a:srgbClr val="FF0066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tebook Powerpoint Template Download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80728"/>
            <a:ext cx="79928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66"/>
                </a:solidFill>
                <a:latin typeface="Century Schoolbook" pitchFamily="18" charset="0"/>
              </a:rPr>
              <a:t>Экономико-географическое изучение территории 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— это </a:t>
            </a:r>
            <a:endParaRPr lang="ru-RU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entury Schoolbook" pitchFamily="18" charset="0"/>
              </a:rPr>
              <a:t>выявле­ние 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и оценка физических свойств самой территории как простран­ственного базиса размещения производительных сил, а также осо­бенностей хозяйственного использования свойств территории, количественная и качественная оценка всего комплекса природных ресурсов, расположенных в ее пределах. </a:t>
            </a:r>
            <a:endParaRPr lang="ru-RU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endParaRPr lang="ru-RU" dirty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entury Schoolbook" pitchFamily="18" charset="0"/>
              </a:rPr>
              <a:t>В 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качестве важнейших свойств территории следует назвать: </a:t>
            </a:r>
            <a:endParaRPr lang="ru-RU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endParaRPr lang="ru-RU" dirty="0">
              <a:latin typeface="Century Schoolbook" pitchFamily="18" charset="0"/>
            </a:endParaRP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Century Schoolbook" pitchFamily="18" charset="0"/>
              </a:rPr>
              <a:t>а</a:t>
            </a:r>
            <a:r>
              <a:rPr lang="ru-RU" dirty="0">
                <a:solidFill>
                  <a:srgbClr val="660033"/>
                </a:solidFill>
                <a:latin typeface="Century Schoolbook" pitchFamily="18" charset="0"/>
              </a:rPr>
              <a:t>) местоположение; </a:t>
            </a:r>
            <a:endParaRPr lang="ru-RU" dirty="0" smtClean="0">
              <a:solidFill>
                <a:srgbClr val="660033"/>
              </a:solidFill>
              <a:latin typeface="Century Schoolbook" pitchFamily="18" charset="0"/>
            </a:endParaRPr>
          </a:p>
          <a:p>
            <a:pPr algn="ctr"/>
            <a:endParaRPr lang="ru-RU" dirty="0">
              <a:solidFill>
                <a:srgbClr val="660033"/>
              </a:solidFill>
              <a:latin typeface="Century Schoolbook" pitchFamily="18" charset="0"/>
            </a:endParaRP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Century Schoolbook" pitchFamily="18" charset="0"/>
              </a:rPr>
              <a:t>б</a:t>
            </a:r>
            <a:r>
              <a:rPr lang="ru-RU" dirty="0">
                <a:solidFill>
                  <a:srgbClr val="660033"/>
                </a:solidFill>
                <a:latin typeface="Century Schoolbook" pitchFamily="18" charset="0"/>
              </a:rPr>
              <a:t>) площадь</a:t>
            </a:r>
            <a:r>
              <a:rPr lang="ru-RU" dirty="0" smtClean="0">
                <a:solidFill>
                  <a:srgbClr val="660033"/>
                </a:solidFill>
                <a:latin typeface="Century Schoolbook" pitchFamily="18" charset="0"/>
              </a:rPr>
              <a:t>;</a:t>
            </a:r>
          </a:p>
          <a:p>
            <a:pPr algn="ctr"/>
            <a:endParaRPr lang="ru-RU" dirty="0">
              <a:solidFill>
                <a:srgbClr val="660033"/>
              </a:solidFill>
              <a:latin typeface="Century Schoolbook" pitchFamily="18" charset="0"/>
            </a:endParaRP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Century Schoolbook" pitchFamily="18" charset="0"/>
              </a:rPr>
              <a:t>в) совокупность </a:t>
            </a:r>
            <a:r>
              <a:rPr lang="ru-RU" dirty="0">
                <a:solidFill>
                  <a:srgbClr val="660033"/>
                </a:solidFill>
                <a:latin typeface="Century Schoolbook" pitchFamily="18" charset="0"/>
              </a:rPr>
              <a:t>природных качеств, определяющую принадлеж­ность к определенному природному комплексу или их сочетанию</a:t>
            </a:r>
            <a:r>
              <a:rPr lang="ru-RU" dirty="0" smtClean="0">
                <a:solidFill>
                  <a:srgbClr val="660033"/>
                </a:solidFill>
                <a:latin typeface="Century Schoolbook" pitchFamily="18" charset="0"/>
              </a:rPr>
              <a:t>;</a:t>
            </a:r>
          </a:p>
          <a:p>
            <a:pPr algn="ctr"/>
            <a:endParaRPr lang="ru-RU" dirty="0">
              <a:solidFill>
                <a:srgbClr val="660033"/>
              </a:solidFill>
              <a:latin typeface="Century Schoolbook" pitchFamily="18" charset="0"/>
            </a:endParaRP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Century Schoolbook" pitchFamily="18" charset="0"/>
              </a:rPr>
              <a:t>г) совокупность </a:t>
            </a:r>
            <a:r>
              <a:rPr lang="ru-RU" dirty="0">
                <a:solidFill>
                  <a:srgbClr val="660033"/>
                </a:solidFill>
                <a:latin typeface="Century Schoolbook" pitchFamily="18" charset="0"/>
              </a:rPr>
              <a:t>изменений, внесенных в результате хозяйственной деятельности; </a:t>
            </a:r>
            <a:endParaRPr lang="ru-RU" dirty="0" smtClean="0">
              <a:solidFill>
                <a:srgbClr val="660033"/>
              </a:solidFill>
              <a:latin typeface="Century Schoolbook" pitchFamily="18" charset="0"/>
            </a:endParaRPr>
          </a:p>
          <a:p>
            <a:pPr algn="ctr"/>
            <a:endParaRPr lang="ru-RU" dirty="0">
              <a:solidFill>
                <a:srgbClr val="660033"/>
              </a:solidFill>
              <a:latin typeface="Century Schoolbook" pitchFamily="18" charset="0"/>
            </a:endParaRP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Century Schoolbook" pitchFamily="18" charset="0"/>
              </a:rPr>
              <a:t>д</a:t>
            </a:r>
            <a:r>
              <a:rPr lang="ru-RU" dirty="0">
                <a:solidFill>
                  <a:srgbClr val="660033"/>
                </a:solidFill>
                <a:latin typeface="Century Schoolbook" pitchFamily="18" charset="0"/>
              </a:rPr>
              <a:t>) выполняемые функции.</a:t>
            </a:r>
          </a:p>
          <a:p>
            <a:pPr algn="ctr"/>
            <a:endParaRPr lang="ru-RU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5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s For Powerpoint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660033"/>
                </a:solidFill>
                <a:latin typeface="Century Schoolbook" pitchFamily="18" charset="0"/>
              </a:rPr>
              <a:t>Ресурсы территории </a:t>
            </a:r>
            <a:r>
              <a:rPr lang="ru-RU" sz="2400" i="1" dirty="0">
                <a:solidFill>
                  <a:srgbClr val="FFFF00"/>
                </a:solidFill>
                <a:latin typeface="Century Schoolbook" pitchFamily="18" charset="0"/>
              </a:rPr>
              <a:t>—</a:t>
            </a:r>
            <a:r>
              <a:rPr lang="ru-RU" sz="2400" dirty="0">
                <a:solidFill>
                  <a:srgbClr val="FFFF00"/>
                </a:solidFill>
                <a:latin typeface="Century Schoolbook" pitchFamily="18" charset="0"/>
              </a:rPr>
              <a:t> это объекты и явления, заключенные лю­бым образом в ограниченном пространстве: </a:t>
            </a:r>
            <a:r>
              <a:rPr lang="ru-RU" sz="2400" dirty="0" err="1">
                <a:solidFill>
                  <a:srgbClr val="FFFF00"/>
                </a:solidFill>
                <a:latin typeface="Century Schoolbook" pitchFamily="18" charset="0"/>
              </a:rPr>
              <a:t>недровые</a:t>
            </a:r>
            <a:r>
              <a:rPr lang="ru-RU" sz="2400" dirty="0">
                <a:solidFill>
                  <a:srgbClr val="FFFF00"/>
                </a:solidFill>
                <a:latin typeface="Century Schoolbook" pitchFamily="18" charset="0"/>
              </a:rPr>
              <a:t>, климатиче­ские, водные, почвенные, биотические, людские, производственные и инфраструктурные</a:t>
            </a:r>
            <a:r>
              <a:rPr lang="ru-RU" sz="2400" dirty="0" smtClean="0">
                <a:solidFill>
                  <a:srgbClr val="FFFF00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sz="2400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r>
              <a:rPr lang="ru-RU" sz="2400" dirty="0">
                <a:solidFill>
                  <a:srgbClr val="FFFF00"/>
                </a:solidFill>
                <a:latin typeface="Century Schoolbook" pitchFamily="18" charset="0"/>
              </a:rPr>
              <a:t>Но когда речь идет о территориальных ресурсах, имеется в виду сама территория. Однако и такое понятие подлежит расчленению. </a:t>
            </a:r>
            <a:endParaRPr lang="ru-RU" sz="2400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endParaRPr lang="ru-RU" sz="2400" dirty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endParaRPr lang="ru-RU" sz="2400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r>
              <a:rPr lang="ru-RU" sz="2400" dirty="0">
                <a:solidFill>
                  <a:srgbClr val="FFFF00"/>
                </a:solidFill>
                <a:latin typeface="Century Schoolbook" pitchFamily="18" charset="0"/>
              </a:rPr>
              <a:t>Сверх богатств как показателей экономической стороны дела появляются новые </a:t>
            </a:r>
            <a:r>
              <a:rPr lang="ru-RU" sz="2400" dirty="0" smtClean="0">
                <a:solidFill>
                  <a:srgbClr val="FFFF00"/>
                </a:solidFill>
                <a:latin typeface="Century Schoolbook" pitchFamily="18" charset="0"/>
              </a:rPr>
              <a:t>эле­менты </a:t>
            </a:r>
            <a:r>
              <a:rPr lang="ru-RU" sz="2400" dirty="0">
                <a:solidFill>
                  <a:srgbClr val="FFFF00"/>
                </a:solidFill>
                <a:latin typeface="Century Schoolbook" pitchFamily="18" charset="0"/>
              </a:rPr>
              <a:t>структуры понятия — </a:t>
            </a:r>
            <a:r>
              <a:rPr lang="ru-RU" sz="2400" i="1" dirty="0">
                <a:solidFill>
                  <a:srgbClr val="660033"/>
                </a:solidFill>
                <a:latin typeface="Century Schoolbook" pitchFamily="18" charset="0"/>
              </a:rPr>
              <a:t>емкость территории и ее устойчи­вость.</a:t>
            </a:r>
            <a:endParaRPr lang="ru-RU" sz="2400" dirty="0">
              <a:solidFill>
                <a:srgbClr val="660033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dvd-ppt-slideshow.com/images/ppt-background/background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2" y="0"/>
            <a:ext cx="9150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836712"/>
            <a:ext cx="5760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660033"/>
                </a:solidFill>
                <a:latin typeface="Century Schoolbook" pitchFamily="18" charset="0"/>
              </a:rPr>
              <a:t>Первый основной элемент</a:t>
            </a:r>
            <a:r>
              <a:rPr lang="ru-RU" dirty="0">
                <a:solidFill>
                  <a:srgbClr val="660033"/>
                </a:solidFill>
                <a:latin typeface="Century Schoolbook" pitchFamily="18" charset="0"/>
              </a:rPr>
              <a:t> </a:t>
            </a:r>
            <a:r>
              <a:rPr lang="ru-RU" dirty="0">
                <a:solidFill>
                  <a:srgbClr val="008000"/>
                </a:solidFill>
                <a:latin typeface="Century Schoolbook" pitchFamily="18" charset="0"/>
              </a:rPr>
              <a:t>понятия «территориальные ресурсы» — </a:t>
            </a:r>
            <a:r>
              <a:rPr lang="ru-RU" i="1" dirty="0">
                <a:solidFill>
                  <a:srgbClr val="660033"/>
                </a:solidFill>
                <a:latin typeface="Century Schoolbook" pitchFamily="18" charset="0"/>
              </a:rPr>
              <a:t>площадь территории.</a:t>
            </a:r>
            <a:r>
              <a:rPr lang="ru-RU" dirty="0">
                <a:solidFill>
                  <a:srgbClr val="008000"/>
                </a:solidFill>
                <a:latin typeface="Century Schoolbook" pitchFamily="18" charset="0"/>
              </a:rPr>
              <a:t> Но она является чисто физической величиной, пользуясь которой можно прийти к абсурдным оценкам вроде того, что на Земле может находиться 448 триллионов человек. </a:t>
            </a:r>
            <a:r>
              <a:rPr lang="ru-RU" dirty="0" smtClean="0">
                <a:solidFill>
                  <a:srgbClr val="008000"/>
                </a:solidFill>
                <a:latin typeface="Century Schoolbook" pitchFamily="18" charset="0"/>
              </a:rPr>
              <a:t> Поэто­му </a:t>
            </a:r>
            <a:r>
              <a:rPr lang="ru-RU" dirty="0">
                <a:solidFill>
                  <a:srgbClr val="008000"/>
                </a:solidFill>
                <a:latin typeface="Century Schoolbook" pitchFamily="18" charset="0"/>
              </a:rPr>
              <a:t>размер территории является лишь одним из элементов понятия территориальных ресурсов</a:t>
            </a:r>
            <a:r>
              <a:rPr lang="ru-RU" dirty="0" smtClean="0">
                <a:solidFill>
                  <a:srgbClr val="008000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r>
              <a:rPr lang="ru-RU" i="1" dirty="0">
                <a:solidFill>
                  <a:srgbClr val="660033"/>
                </a:solidFill>
                <a:latin typeface="Century Schoolbook" pitchFamily="18" charset="0"/>
              </a:rPr>
              <a:t>Вторым элементом</a:t>
            </a:r>
            <a:r>
              <a:rPr lang="ru-RU" dirty="0">
                <a:solidFill>
                  <a:srgbClr val="660033"/>
                </a:solidFill>
                <a:latin typeface="Century Schoolbook" pitchFamily="18" charset="0"/>
              </a:rPr>
              <a:t> </a:t>
            </a:r>
            <a:r>
              <a:rPr lang="ru-RU" dirty="0">
                <a:solidFill>
                  <a:srgbClr val="008000"/>
                </a:solidFill>
                <a:latin typeface="Century Schoolbook" pitchFamily="18" charset="0"/>
              </a:rPr>
              <a:t>понятия является </a:t>
            </a:r>
            <a:r>
              <a:rPr lang="ru-RU" i="1" dirty="0">
                <a:solidFill>
                  <a:srgbClr val="660033"/>
                </a:solidFill>
                <a:latin typeface="Century Schoolbook" pitchFamily="18" charset="0"/>
              </a:rPr>
              <a:t>богатство (ресурсы тер­ритории),</a:t>
            </a:r>
            <a:r>
              <a:rPr lang="ru-RU" dirty="0">
                <a:solidFill>
                  <a:srgbClr val="660033"/>
                </a:solidFill>
                <a:latin typeface="Century Schoolbook" pitchFamily="18" charset="0"/>
              </a:rPr>
              <a:t> </a:t>
            </a:r>
            <a:r>
              <a:rPr lang="ru-RU" dirty="0">
                <a:solidFill>
                  <a:srgbClr val="008000"/>
                </a:solidFill>
                <a:latin typeface="Century Schoolbook" pitchFamily="18" charset="0"/>
              </a:rPr>
              <a:t>которое дает некоторый экономический подход к оценке территориальных ресурсов. </a:t>
            </a:r>
            <a:endParaRPr lang="ru-RU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r>
              <a:rPr lang="ru-RU" i="1" dirty="0">
                <a:solidFill>
                  <a:srgbClr val="660033"/>
                </a:solidFill>
                <a:latin typeface="Century Schoolbook" pitchFamily="18" charset="0"/>
              </a:rPr>
              <a:t>Третьим элементом</a:t>
            </a:r>
            <a:r>
              <a:rPr lang="ru-RU" dirty="0">
                <a:solidFill>
                  <a:srgbClr val="660033"/>
                </a:solidFill>
                <a:latin typeface="Century Schoolbook" pitchFamily="18" charset="0"/>
              </a:rPr>
              <a:t> </a:t>
            </a:r>
            <a:r>
              <a:rPr lang="ru-RU" dirty="0">
                <a:solidFill>
                  <a:srgbClr val="008000"/>
                </a:solidFill>
                <a:latin typeface="Century Schoolbook" pitchFamily="18" charset="0"/>
              </a:rPr>
              <a:t>является </a:t>
            </a:r>
            <a:r>
              <a:rPr lang="ru-RU" i="1" dirty="0">
                <a:solidFill>
                  <a:srgbClr val="660033"/>
                </a:solidFill>
                <a:latin typeface="Century Schoolbook" pitchFamily="18" charset="0"/>
              </a:rPr>
              <a:t>устойчивость ландшафтов</a:t>
            </a:r>
            <a:r>
              <a:rPr lang="ru-RU" i="1" dirty="0">
                <a:solidFill>
                  <a:srgbClr val="008000"/>
                </a:solidFill>
                <a:latin typeface="Century Schoolbook" pitchFamily="18" charset="0"/>
              </a:rPr>
              <a:t>,</a:t>
            </a:r>
            <a:r>
              <a:rPr lang="ru-RU" dirty="0">
                <a:solidFill>
                  <a:srgbClr val="008000"/>
                </a:solidFill>
                <a:latin typeface="Century Schoolbook" pitchFamily="18" charset="0"/>
              </a:rPr>
              <a:t> кото­рая дает возможность оценить экологическую емкость. </a:t>
            </a:r>
          </a:p>
        </p:txBody>
      </p:sp>
    </p:spTree>
    <p:extLst>
      <p:ext uri="{BB962C8B-B14F-4D97-AF65-F5344CB8AC3E}">
        <p14:creationId xmlns:p14="http://schemas.microsoft.com/office/powerpoint/2010/main" val="393346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opowerpoint.ru/wp-content/uploads/2014/01/Bordo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FF00"/>
                </a:solidFill>
                <a:latin typeface="Century Schoolbook" pitchFamily="18" charset="0"/>
              </a:rPr>
              <a:t>Категория территориальной организации общества</a:t>
            </a:r>
            <a:r>
              <a:rPr lang="ru-RU" sz="3200" i="1" dirty="0">
                <a:solidFill>
                  <a:srgbClr val="FFFF00"/>
                </a:solidFill>
                <a:latin typeface="Century Schoolbook" pitchFamily="18" charset="0"/>
              </a:rPr>
              <a:t/>
            </a:r>
            <a:br>
              <a:rPr lang="ru-RU" sz="3200" i="1" dirty="0">
                <a:solidFill>
                  <a:srgbClr val="FFFF00"/>
                </a:solidFill>
                <a:latin typeface="Century Schoolbook" pitchFamily="18" charset="0"/>
              </a:rPr>
            </a:br>
            <a:endParaRPr lang="ru-RU" sz="3200" i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20840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Современным центром всей системы географических наук, свое­образным «ядром» ее интеграции становится проблема </a:t>
            </a:r>
            <a:r>
              <a:rPr lang="ru-RU" sz="2400" b="1" dirty="0">
                <a:solidFill>
                  <a:srgbClr val="FF0066"/>
                </a:solidFill>
                <a:latin typeface="Century Schoolbook" pitchFamily="18" charset="0"/>
              </a:rPr>
              <a:t>территори­альной организации общества,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органически связанная с общегео­графической концепцией территории и территориальных ресурсов. </a:t>
            </a:r>
            <a:endParaRPr lang="ru-RU" sz="24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endParaRPr lang="ru-RU" sz="2400" dirty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Но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прежде чем рассмотреть эту проблему, </a:t>
            </a:r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обращают внимание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на бо­лее общее понятие — </a:t>
            </a:r>
            <a:r>
              <a:rPr lang="ru-RU" sz="2400" b="1" dirty="0">
                <a:solidFill>
                  <a:srgbClr val="FF0066"/>
                </a:solidFill>
                <a:latin typeface="Century Schoolbook" pitchFamily="18" charset="0"/>
              </a:rPr>
              <a:t>территориальной организации (ТО),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являю­щейся основной и предельной для системы географии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7714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opowerpoint.ru/wp-content/uploads/2013/03/Raduga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472" y="188640"/>
            <a:ext cx="835292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CC00"/>
                </a:solidFill>
                <a:latin typeface="Century Schoolbook" pitchFamily="18" charset="0"/>
              </a:rPr>
              <a:t>Аспекты территориальной организации</a:t>
            </a:r>
            <a:endParaRPr lang="ru-RU" sz="2800" b="1" i="1" dirty="0">
              <a:solidFill>
                <a:srgbClr val="00CC00"/>
              </a:solidFill>
              <a:latin typeface="Century Schoolbook" pitchFamily="18" charset="0"/>
            </a:endParaRPr>
          </a:p>
          <a:p>
            <a:pPr lvl="0" algn="ctr"/>
            <a:endParaRPr lang="ru-RU" sz="2000" i="1" dirty="0" smtClean="0">
              <a:latin typeface="Century Schoolbook" pitchFamily="18" charset="0"/>
            </a:endParaRPr>
          </a:p>
          <a:p>
            <a:pPr marL="457200" lvl="0" indent="-457200" algn="ctr">
              <a:buFont typeface="+mj-lt"/>
              <a:buAutoNum type="arabicParenR"/>
            </a:pPr>
            <a:r>
              <a:rPr lang="ru-RU" sz="1900" i="1" dirty="0" smtClean="0">
                <a:solidFill>
                  <a:srgbClr val="660033"/>
                </a:solidFill>
                <a:latin typeface="Century Schoolbook" pitchFamily="18" charset="0"/>
              </a:rPr>
              <a:t>Размещение</a:t>
            </a:r>
            <a:r>
              <a:rPr lang="ru-RU" sz="1900" i="1" dirty="0">
                <a:solidFill>
                  <a:srgbClr val="660033"/>
                </a:solidFill>
                <a:latin typeface="Century Schoolbook" pitchFamily="18" charset="0"/>
              </a:rPr>
              <a:t>,</a:t>
            </a:r>
            <a:r>
              <a:rPr lang="ru-RU" sz="1900" dirty="0">
                <a:solidFill>
                  <a:srgbClr val="660033"/>
                </a:solidFill>
                <a:latin typeface="Century Schoolbook" pitchFamily="18" charset="0"/>
              </a:rPr>
              <a:t> </a:t>
            </a:r>
            <a:r>
              <a:rPr lang="ru-RU" sz="1900" dirty="0">
                <a:solidFill>
                  <a:srgbClr val="008000"/>
                </a:solidFill>
                <a:latin typeface="Century Schoolbook" pitchFamily="18" charset="0"/>
              </a:rPr>
              <a:t>представляющее собой локализацию на поверхно­сти Земли объектов и их сетей в виде точек, линий, ареалов</a:t>
            </a:r>
            <a:r>
              <a:rPr lang="ru-RU" sz="1900" dirty="0" smtClean="0">
                <a:solidFill>
                  <a:srgbClr val="008000"/>
                </a:solidFill>
                <a:latin typeface="Century Schoolbook" pitchFamily="18" charset="0"/>
              </a:rPr>
              <a:t>.</a:t>
            </a:r>
          </a:p>
          <a:p>
            <a:pPr marL="457200" lvl="0" indent="-457200" algn="ctr">
              <a:buFont typeface="+mj-lt"/>
              <a:buAutoNum type="arabicParenR"/>
            </a:pPr>
            <a:endParaRPr lang="ru-RU" sz="1900" dirty="0">
              <a:solidFill>
                <a:srgbClr val="008000"/>
              </a:solidFill>
              <a:latin typeface="Century Schoolbook" pitchFamily="18" charset="0"/>
            </a:endParaRPr>
          </a:p>
          <a:p>
            <a:pPr marL="457200" lvl="0" indent="-457200" algn="ctr">
              <a:buFont typeface="+mj-lt"/>
              <a:buAutoNum type="arabicParenR"/>
            </a:pPr>
            <a:r>
              <a:rPr lang="ru-RU" sz="1900" i="1" dirty="0">
                <a:solidFill>
                  <a:srgbClr val="660033"/>
                </a:solidFill>
                <a:latin typeface="Century Schoolbook" pitchFamily="18" charset="0"/>
              </a:rPr>
              <a:t>Территориальные различия,</a:t>
            </a:r>
            <a:r>
              <a:rPr lang="ru-RU" sz="1900" dirty="0">
                <a:solidFill>
                  <a:srgbClr val="660033"/>
                </a:solidFill>
                <a:latin typeface="Century Schoolbook" pitchFamily="18" charset="0"/>
              </a:rPr>
              <a:t> </a:t>
            </a:r>
            <a:r>
              <a:rPr lang="ru-RU" sz="1900" dirty="0">
                <a:solidFill>
                  <a:srgbClr val="008000"/>
                </a:solidFill>
                <a:latin typeface="Century Schoolbook" pitchFamily="18" charset="0"/>
              </a:rPr>
              <a:t>т.е. дифференциация земной поверхности по плотностным, структурным и иным (качественным и количественным) характеристикам (так называемые «различия от места к месту</a:t>
            </a:r>
            <a:r>
              <a:rPr lang="ru-RU" sz="1900" dirty="0" smtClean="0">
                <a:solidFill>
                  <a:srgbClr val="008000"/>
                </a:solidFill>
                <a:latin typeface="Century Schoolbook" pitchFamily="18" charset="0"/>
              </a:rPr>
              <a:t>»).</a:t>
            </a:r>
          </a:p>
          <a:p>
            <a:pPr marL="457200" lvl="0" indent="-457200" algn="ctr">
              <a:buFont typeface="+mj-lt"/>
              <a:buAutoNum type="arabicParenR"/>
            </a:pPr>
            <a:endParaRPr lang="ru-RU" sz="1900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marL="457200" lvl="0" indent="-457200" algn="ctr">
              <a:buFont typeface="+mj-lt"/>
              <a:buAutoNum type="arabicParenR"/>
            </a:pPr>
            <a:r>
              <a:rPr lang="ru-RU" sz="1900" i="1" dirty="0" smtClean="0">
                <a:solidFill>
                  <a:srgbClr val="660033"/>
                </a:solidFill>
                <a:latin typeface="Century Schoolbook" pitchFamily="18" charset="0"/>
              </a:rPr>
              <a:t>Пространственные </a:t>
            </a:r>
            <a:r>
              <a:rPr lang="ru-RU" sz="1900" i="1" dirty="0">
                <a:solidFill>
                  <a:srgbClr val="660033"/>
                </a:solidFill>
                <a:latin typeface="Century Schoolbook" pitchFamily="18" charset="0"/>
              </a:rPr>
              <a:t>отношения </a:t>
            </a:r>
            <a:r>
              <a:rPr lang="ru-RU" sz="1900" i="1" dirty="0">
                <a:solidFill>
                  <a:srgbClr val="008000"/>
                </a:solidFill>
                <a:latin typeface="Century Schoolbook" pitchFamily="18" charset="0"/>
              </a:rPr>
              <a:t>—</a:t>
            </a:r>
            <a:r>
              <a:rPr lang="ru-RU" sz="1900" dirty="0">
                <a:solidFill>
                  <a:srgbClr val="008000"/>
                </a:solidFill>
                <a:latin typeface="Century Schoolbook" pitchFamily="18" charset="0"/>
              </a:rPr>
              <a:t> взаиморасположение объектов, определяющее возможности их взаимовлияния и взаи­модействия</a:t>
            </a:r>
            <a:r>
              <a:rPr lang="ru-RU" sz="1900" dirty="0" smtClean="0">
                <a:solidFill>
                  <a:srgbClr val="008000"/>
                </a:solidFill>
                <a:latin typeface="Century Schoolbook" pitchFamily="18" charset="0"/>
              </a:rPr>
              <a:t>.</a:t>
            </a:r>
          </a:p>
          <a:p>
            <a:pPr marL="457200" lvl="0" indent="-457200" algn="ctr">
              <a:buFont typeface="+mj-lt"/>
              <a:buAutoNum type="arabicParenR"/>
            </a:pPr>
            <a:endParaRPr lang="ru-RU" sz="1900" dirty="0">
              <a:solidFill>
                <a:srgbClr val="008000"/>
              </a:solidFill>
              <a:latin typeface="Century Schoolbook" pitchFamily="18" charset="0"/>
            </a:endParaRPr>
          </a:p>
          <a:p>
            <a:pPr marL="457200" lvl="0" indent="-457200" algn="ctr">
              <a:buFont typeface="+mj-lt"/>
              <a:buAutoNum type="arabicParenR"/>
            </a:pPr>
            <a:r>
              <a:rPr lang="ru-RU" sz="1900" i="1" dirty="0">
                <a:solidFill>
                  <a:srgbClr val="660033"/>
                </a:solidFill>
                <a:latin typeface="Century Schoolbook" pitchFamily="18" charset="0"/>
              </a:rPr>
              <a:t>Пространственные</a:t>
            </a:r>
            <a:r>
              <a:rPr lang="ru-RU" sz="1900" dirty="0">
                <a:solidFill>
                  <a:srgbClr val="660033"/>
                </a:solidFill>
                <a:latin typeface="Century Schoolbook" pitchFamily="18" charset="0"/>
              </a:rPr>
              <a:t> (горизонтальные) </a:t>
            </a:r>
            <a:r>
              <a:rPr lang="ru-RU" sz="1900" i="1" dirty="0">
                <a:solidFill>
                  <a:srgbClr val="660033"/>
                </a:solidFill>
                <a:latin typeface="Century Schoolbook" pitchFamily="18" charset="0"/>
              </a:rPr>
              <a:t>связи </a:t>
            </a:r>
            <a:r>
              <a:rPr lang="ru-RU" sz="1900" i="1" dirty="0">
                <a:solidFill>
                  <a:srgbClr val="008000"/>
                </a:solidFill>
                <a:latin typeface="Century Schoolbook" pitchFamily="18" charset="0"/>
              </a:rPr>
              <a:t>—</a:t>
            </a:r>
            <a:r>
              <a:rPr lang="ru-RU" sz="1900" dirty="0">
                <a:solidFill>
                  <a:srgbClr val="008000"/>
                </a:solidFill>
                <a:latin typeface="Century Schoolbook" pitchFamily="18" charset="0"/>
              </a:rPr>
              <a:t> реализованные пространственные </a:t>
            </a:r>
            <a:r>
              <a:rPr lang="ru-RU" sz="1900" dirty="0" smtClean="0">
                <a:solidFill>
                  <a:srgbClr val="008000"/>
                </a:solidFill>
                <a:latin typeface="Century Schoolbook" pitchFamily="18" charset="0"/>
              </a:rPr>
              <a:t>отношения, выражающиеся </a:t>
            </a:r>
            <a:r>
              <a:rPr lang="ru-RU" sz="1900" dirty="0">
                <a:solidFill>
                  <a:srgbClr val="008000"/>
                </a:solidFill>
                <a:latin typeface="Century Schoolbook" pitchFamily="18" charset="0"/>
              </a:rPr>
              <a:t>в потоках людей, ве­щей, энергии, капитала,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6610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uchportal.ru/_ld/562/94598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+mj-lt"/>
              <a:buAutoNum type="arabicParenR" startAt="5"/>
            </a:pPr>
            <a:r>
              <a:rPr lang="ru-RU" sz="1600" i="1" dirty="0">
                <a:solidFill>
                  <a:srgbClr val="CC3399"/>
                </a:solidFill>
                <a:latin typeface="Century Schoolbook" pitchFamily="18" charset="0"/>
              </a:rPr>
              <a:t>Территориальные системы</a:t>
            </a:r>
            <a:r>
              <a:rPr lang="ru-RU" sz="1600" dirty="0">
                <a:solidFill>
                  <a:srgbClr val="CC3399"/>
                </a:solidFill>
                <a:latin typeface="Century Schoolbook" pitchFamily="18" charset="0"/>
              </a:rPr>
              <a:t> </a:t>
            </a:r>
            <a:r>
              <a:rPr lang="ru-RU" sz="1600" dirty="0">
                <a:solidFill>
                  <a:srgbClr val="660033"/>
                </a:solidFill>
                <a:latin typeface="Century Schoolbook" pitchFamily="18" charset="0"/>
              </a:rPr>
              <a:t>как группы однородных (сходных по своей природе) объектов, скрепленных производственными </a:t>
            </a:r>
            <a:r>
              <a:rPr lang="ru-RU" sz="1600" dirty="0" smtClean="0">
                <a:solidFill>
                  <a:srgbClr val="660033"/>
                </a:solidFill>
                <a:latin typeface="Century Schoolbook" pitchFamily="18" charset="0"/>
              </a:rPr>
              <a:t>свя­зями.</a:t>
            </a:r>
          </a:p>
          <a:p>
            <a:pPr marL="342900" lvl="0" indent="-342900" algn="ctr">
              <a:buFont typeface="+mj-lt"/>
              <a:buAutoNum type="arabicParenR" startAt="5"/>
            </a:pPr>
            <a:endParaRPr lang="ru-RU" sz="1600" dirty="0">
              <a:solidFill>
                <a:srgbClr val="660033"/>
              </a:solidFill>
              <a:latin typeface="Century Schoolbook" pitchFamily="18" charset="0"/>
            </a:endParaRPr>
          </a:p>
          <a:p>
            <a:pPr marL="342900" lvl="0" indent="-342900" algn="ctr">
              <a:buFont typeface="+mj-lt"/>
              <a:buAutoNum type="arabicParenR" startAt="5"/>
            </a:pPr>
            <a:r>
              <a:rPr lang="ru-RU" sz="1600" i="1" dirty="0">
                <a:solidFill>
                  <a:srgbClr val="CC3399"/>
                </a:solidFill>
                <a:latin typeface="Century Schoolbook" pitchFamily="18" charset="0"/>
              </a:rPr>
              <a:t>Территориальные комплексы</a:t>
            </a:r>
            <a:r>
              <a:rPr lang="ru-RU" sz="1600" dirty="0">
                <a:solidFill>
                  <a:srgbClr val="CC3399"/>
                </a:solidFill>
                <a:latin typeface="Century Schoolbook" pitchFamily="18" charset="0"/>
              </a:rPr>
              <a:t> </a:t>
            </a:r>
            <a:r>
              <a:rPr lang="ru-RU" sz="1600" dirty="0">
                <a:solidFill>
                  <a:srgbClr val="660033"/>
                </a:solidFill>
                <a:latin typeface="Century Schoolbook" pitchFamily="18" charset="0"/>
              </a:rPr>
              <a:t>— сочетания разнородных объек­тов в определенном месте, скрепленные «вертикальными» связями</a:t>
            </a:r>
            <a:r>
              <a:rPr lang="ru-RU" sz="1600" dirty="0" smtClean="0">
                <a:solidFill>
                  <a:srgbClr val="660033"/>
                </a:solidFill>
                <a:latin typeface="Century Schoolbook" pitchFamily="18" charset="0"/>
              </a:rPr>
              <a:t>.</a:t>
            </a:r>
          </a:p>
          <a:p>
            <a:pPr marL="342900" lvl="0" indent="-342900" algn="ctr">
              <a:buFont typeface="+mj-lt"/>
              <a:buAutoNum type="arabicParenR" startAt="5"/>
            </a:pPr>
            <a:endParaRPr lang="ru-RU" sz="1600" dirty="0">
              <a:solidFill>
                <a:srgbClr val="660033"/>
              </a:solidFill>
              <a:latin typeface="Century Schoolbook" pitchFamily="18" charset="0"/>
            </a:endParaRPr>
          </a:p>
          <a:p>
            <a:pPr marL="342900" lvl="0" indent="-342900" algn="ctr">
              <a:buFont typeface="+mj-lt"/>
              <a:buAutoNum type="arabicParenR" startAt="5"/>
            </a:pPr>
            <a:r>
              <a:rPr lang="ru-RU" sz="1600" i="1" dirty="0">
                <a:solidFill>
                  <a:srgbClr val="CC3399"/>
                </a:solidFill>
                <a:latin typeface="Century Schoolbook" pitchFamily="18" charset="0"/>
              </a:rPr>
              <a:t>Территориальные структуры</a:t>
            </a:r>
            <a:r>
              <a:rPr lang="ru-RU" sz="1600" dirty="0">
                <a:solidFill>
                  <a:srgbClr val="660033"/>
                </a:solidFill>
                <a:latin typeface="Century Schoolbook" pitchFamily="18" charset="0"/>
              </a:rPr>
              <a:t>, отражающие взаиморасположе­ние и способ сочленения территориальных систем </a:t>
            </a:r>
            <a:r>
              <a:rPr lang="ru-RU" sz="1600" dirty="0" smtClean="0">
                <a:solidFill>
                  <a:srgbClr val="660033"/>
                </a:solidFill>
                <a:latin typeface="Century Schoolbook" pitchFamily="18" charset="0"/>
              </a:rPr>
              <a:t>или комплексов (например</a:t>
            </a:r>
            <a:r>
              <a:rPr lang="ru-RU" sz="1600" dirty="0">
                <a:solidFill>
                  <a:srgbClr val="660033"/>
                </a:solidFill>
                <a:latin typeface="Century Schoolbook" pitchFamily="18" charset="0"/>
              </a:rPr>
              <a:t>, </a:t>
            </a:r>
            <a:r>
              <a:rPr lang="ru-RU" sz="1600" dirty="0" smtClean="0">
                <a:solidFill>
                  <a:srgbClr val="660033"/>
                </a:solidFill>
                <a:latin typeface="Century Schoolbook" pitchFamily="18" charset="0"/>
              </a:rPr>
              <a:t>территориальная структура </a:t>
            </a:r>
            <a:r>
              <a:rPr lang="ru-RU" sz="1600" dirty="0">
                <a:solidFill>
                  <a:srgbClr val="660033"/>
                </a:solidFill>
                <a:latin typeface="Century Schoolbook" pitchFamily="18" charset="0"/>
              </a:rPr>
              <a:t>рас­селения населения), в случае же с комплексами — об интегральных структурах, например об экономическом районировании страны</a:t>
            </a:r>
            <a:r>
              <a:rPr lang="ru-RU" sz="1600" dirty="0" smtClean="0">
                <a:solidFill>
                  <a:srgbClr val="660033"/>
                </a:solidFill>
                <a:latin typeface="Century Schoolbook" pitchFamily="18" charset="0"/>
              </a:rPr>
              <a:t>.</a:t>
            </a:r>
          </a:p>
          <a:p>
            <a:pPr marL="342900" lvl="0" indent="-342900" algn="ctr">
              <a:buFont typeface="+mj-lt"/>
              <a:buAutoNum type="arabicParenR" startAt="5"/>
            </a:pPr>
            <a:endParaRPr lang="ru-RU" sz="1600" dirty="0">
              <a:solidFill>
                <a:srgbClr val="660033"/>
              </a:solidFill>
              <a:latin typeface="Century Schoolbook" pitchFamily="18" charset="0"/>
            </a:endParaRPr>
          </a:p>
          <a:p>
            <a:pPr marL="342900" lvl="0" indent="-342900" algn="ctr">
              <a:buFont typeface="+mj-lt"/>
              <a:buAutoNum type="arabicParenR" startAt="5"/>
            </a:pPr>
            <a:r>
              <a:rPr lang="ru-RU" sz="1600" i="1" dirty="0">
                <a:solidFill>
                  <a:srgbClr val="CC3399"/>
                </a:solidFill>
                <a:latin typeface="Century Schoolbook" pitchFamily="18" charset="0"/>
              </a:rPr>
              <a:t>Пространственные процессы</a:t>
            </a:r>
            <a:r>
              <a:rPr lang="ru-RU" sz="1600" i="1" dirty="0">
                <a:solidFill>
                  <a:srgbClr val="660033"/>
                </a:solidFill>
                <a:latin typeface="Century Schoolbook" pitchFamily="18" charset="0"/>
              </a:rPr>
              <a:t>,</a:t>
            </a:r>
            <a:r>
              <a:rPr lang="ru-RU" sz="1600" dirty="0">
                <a:solidFill>
                  <a:srgbClr val="660033"/>
                </a:solidFill>
                <a:latin typeface="Century Schoolbook" pitchFamily="18" charset="0"/>
              </a:rPr>
              <a:t> представляющие собой любые относительно устойчивые изменения на земной поверхности, харак­теризующиеся горизонтальным вектором развития. Различаются процессы на содержательном (например, размещение, расселение, освоение) и формализованном (концентрация и </a:t>
            </a:r>
            <a:r>
              <a:rPr lang="ru-RU" sz="1600" dirty="0" err="1">
                <a:solidFill>
                  <a:srgbClr val="660033"/>
                </a:solidFill>
                <a:latin typeface="Century Schoolbook" pitchFamily="18" charset="0"/>
              </a:rPr>
              <a:t>деконцентрация</a:t>
            </a:r>
            <a:r>
              <a:rPr lang="ru-RU" sz="1600" dirty="0">
                <a:solidFill>
                  <a:srgbClr val="660033"/>
                </a:solidFill>
                <a:latin typeface="Century Schoolbook" pitchFamily="18" charset="0"/>
              </a:rPr>
              <a:t>, поляризация, стратификация и т. д.) уровнях</a:t>
            </a:r>
            <a:r>
              <a:rPr lang="ru-RU" sz="1600" dirty="0" smtClean="0">
                <a:solidFill>
                  <a:srgbClr val="660033"/>
                </a:solidFill>
                <a:latin typeface="Century Schoolbook" pitchFamily="18" charset="0"/>
              </a:rPr>
              <a:t>.</a:t>
            </a:r>
          </a:p>
          <a:p>
            <a:pPr marL="342900" lvl="0" indent="-342900" algn="ctr">
              <a:buFont typeface="+mj-lt"/>
              <a:buAutoNum type="arabicParenR" startAt="5"/>
            </a:pPr>
            <a:endParaRPr lang="ru-RU" sz="1600" dirty="0">
              <a:solidFill>
                <a:srgbClr val="660033"/>
              </a:solidFill>
              <a:latin typeface="Century Schoolbook" pitchFamily="18" charset="0"/>
            </a:endParaRPr>
          </a:p>
          <a:p>
            <a:pPr marL="342900" lvl="0" indent="-342900" algn="ctr">
              <a:buFont typeface="+mj-lt"/>
              <a:buAutoNum type="arabicParenR" startAt="5"/>
            </a:pPr>
            <a:r>
              <a:rPr lang="ru-RU" sz="1600" i="1" dirty="0">
                <a:solidFill>
                  <a:srgbClr val="CC3399"/>
                </a:solidFill>
                <a:latin typeface="Century Schoolbook" pitchFamily="18" charset="0"/>
              </a:rPr>
              <a:t>Пространственная морфология,</a:t>
            </a:r>
            <a:r>
              <a:rPr lang="ru-RU" sz="1600" dirty="0">
                <a:solidFill>
                  <a:srgbClr val="CC3399"/>
                </a:solidFill>
                <a:latin typeface="Century Schoolbook" pitchFamily="18" charset="0"/>
              </a:rPr>
              <a:t> </a:t>
            </a:r>
            <a:r>
              <a:rPr lang="ru-RU" sz="1600" dirty="0">
                <a:solidFill>
                  <a:srgbClr val="660033"/>
                </a:solidFill>
                <a:latin typeface="Century Schoolbook" pitchFamily="18" charset="0"/>
              </a:rPr>
              <a:t>т.е. форма и конфигурация («рисунок») отдельных объектов, систем и комплексов</a:t>
            </a:r>
            <a:r>
              <a:rPr lang="ru-RU" sz="1600" dirty="0" smtClean="0">
                <a:solidFill>
                  <a:srgbClr val="660033"/>
                </a:solidFill>
                <a:latin typeface="Century Schoolbook" pitchFamily="18" charset="0"/>
              </a:rPr>
              <a:t>.</a:t>
            </a:r>
          </a:p>
          <a:p>
            <a:pPr marL="342900" lvl="0" indent="-342900" algn="ctr">
              <a:buFont typeface="+mj-lt"/>
              <a:buAutoNum type="arabicParenR" startAt="5"/>
            </a:pPr>
            <a:endParaRPr lang="ru-RU" sz="1600" dirty="0">
              <a:solidFill>
                <a:srgbClr val="660033"/>
              </a:solidFill>
              <a:latin typeface="Century Schoolbook" pitchFamily="18" charset="0"/>
            </a:endParaRPr>
          </a:p>
          <a:p>
            <a:pPr marL="342900" lvl="0" indent="-342900" algn="ctr">
              <a:buFont typeface="+mj-lt"/>
              <a:buAutoNum type="arabicParenR" startAt="5"/>
            </a:pPr>
            <a:r>
              <a:rPr lang="ru-RU" sz="1600" i="1" dirty="0">
                <a:solidFill>
                  <a:srgbClr val="CC3399"/>
                </a:solidFill>
                <a:latin typeface="Century Schoolbook" pitchFamily="18" charset="0"/>
              </a:rPr>
              <a:t>Территориальное управление</a:t>
            </a:r>
            <a:r>
              <a:rPr lang="ru-RU" sz="1600" dirty="0">
                <a:solidFill>
                  <a:srgbClr val="CC3399"/>
                </a:solidFill>
                <a:latin typeface="Century Schoolbook" pitchFamily="18" charset="0"/>
              </a:rPr>
              <a:t> </a:t>
            </a:r>
            <a:r>
              <a:rPr lang="ru-RU" sz="1600" dirty="0">
                <a:solidFill>
                  <a:srgbClr val="660033"/>
                </a:solidFill>
                <a:latin typeface="Century Schoolbook" pitchFamily="18" charset="0"/>
              </a:rPr>
              <a:t>как совокупность мер целенаправленного воздействия на различные (вышеназванные) аспекты территориальной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9740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BBCABB-980C-46E9-800D-0A36FF31D818}"/>
</file>

<file path=customXml/itemProps2.xml><?xml version="1.0" encoding="utf-8"?>
<ds:datastoreItem xmlns:ds="http://schemas.openxmlformats.org/officeDocument/2006/customXml" ds:itemID="{E0378FAC-A4BB-4DA5-B02C-AF8E844CD2C1}"/>
</file>

<file path=customXml/itemProps3.xml><?xml version="1.0" encoding="utf-8"?>
<ds:datastoreItem xmlns:ds="http://schemas.openxmlformats.org/officeDocument/2006/customXml" ds:itemID="{77DAD738-4E0D-486B-8934-9E390375D462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1173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Территориальная организация общества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Категория территориальной организации общества </vt:lpstr>
      <vt:lpstr>Презентация PowerPoint</vt:lpstr>
      <vt:lpstr>Презентация PowerPoint</vt:lpstr>
      <vt:lpstr>Закономерности ТОО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Территориальная организация общества включает в себя:</vt:lpstr>
      <vt:lpstr>Презентация PowerPoint</vt:lpstr>
      <vt:lpstr>Отраслевые, межотраслевые и интегральные формы территориальной организации общества</vt:lpstr>
      <vt:lpstr>Презентация PowerPoint</vt:lpstr>
      <vt:lpstr>Методы изучения ТОС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seven</dc:creator>
  <cp:lastModifiedBy>ййй</cp:lastModifiedBy>
  <cp:revision>21</cp:revision>
  <dcterms:created xsi:type="dcterms:W3CDTF">2013-11-27T16:59:36Z</dcterms:created>
  <dcterms:modified xsi:type="dcterms:W3CDTF">2015-03-08T11:59:59Z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