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99CC"/>
    <a:srgbClr val="FF66FF"/>
    <a:srgbClr val="CC3399"/>
    <a:srgbClr val="CC00FF"/>
    <a:srgbClr val="660033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4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4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0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9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5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5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2425-5612-4FB4-A2D1-CD9107ADE2FA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327B-0751-4DD4-8D7D-99538BE8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9.radikal.ru/i641/1212/de/fe067cc388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8" y="0"/>
            <a:ext cx="9156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695" y="4149080"/>
            <a:ext cx="7772400" cy="23066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Территориальные </a:t>
            </a:r>
            <a:b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</a:br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социально-экономические системы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(ТСЭС)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otoshop-orange.org/wp-content/images/backgrounds/backgrounds_001/bg000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492896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FF00"/>
                </a:solidFill>
                <a:latin typeface="Century Schoolbook" pitchFamily="18" charset="0"/>
              </a:rPr>
              <a:t>Отрасль</a:t>
            </a:r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 –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совокупность предприятий сходных по назначению выпускаемой продукции, используемому сырью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00FF00"/>
                </a:solidFill>
                <a:latin typeface="Century Schoolbook" pitchFamily="18" charset="0"/>
              </a:rPr>
              <a:t>ЭПЦ</a:t>
            </a:r>
            <a:r>
              <a:rPr lang="ru-RU" dirty="0">
                <a:solidFill>
                  <a:srgbClr val="00FF00"/>
                </a:solidFill>
                <a:latin typeface="Century Schoolbook" pitchFamily="18" charset="0"/>
              </a:rPr>
              <a:t> –</a:t>
            </a:r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вся совокупность производственных процессов развертывающихся в территориальном комплексе, на основе сочетания данного вида энергии и сырья от первичных до получения всех видов готовой 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продукции.</a:t>
            </a:r>
          </a:p>
          <a:p>
            <a:pPr algn="ctr"/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00FF00"/>
                </a:solidFill>
                <a:latin typeface="Century Schoolbook" pitchFamily="18" charset="0"/>
              </a:rPr>
              <a:t>Экономическая эффективность</a:t>
            </a:r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 – воздействие производственной специализации на сбалансированность хозяйства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ТСЭС</a:t>
            </a:r>
          </a:p>
          <a:p>
            <a:pPr algn="ctr"/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00FF00"/>
                </a:solidFill>
                <a:latin typeface="Century Schoolbook" pitchFamily="18" charset="0"/>
              </a:rPr>
              <a:t>Социальная эффективность</a:t>
            </a:r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 – воздействие благосостояния населения отражающего степень удовлетворения материальными и духовными потребностями на сбалансированность ТСЭС</a:t>
            </a:r>
          </a:p>
        </p:txBody>
      </p:sp>
    </p:spTree>
    <p:extLst>
      <p:ext uri="{BB962C8B-B14F-4D97-AF65-F5344CB8AC3E}">
        <p14:creationId xmlns:p14="http://schemas.microsoft.com/office/powerpoint/2010/main" val="27296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hameleons.com/uploads/posts/2012-03/1332264046_1aapsdstlrdtmplt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05068"/>
              </p:ext>
            </p:extLst>
          </p:nvPr>
        </p:nvGraphicFramePr>
        <p:xfrm>
          <a:off x="323528" y="1268760"/>
          <a:ext cx="8496944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234"/>
                <a:gridCol w="2966432"/>
                <a:gridCol w="2399278"/>
              </a:tblGrid>
              <a:tr h="4824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Производственная инфраструктура –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комплекс инженерно-технических сооружений и устройств обеспечивающих необходимые материально-технические условия, территориальной организации и развития хозяйства.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Виды производственной инфраструктуры: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Транспортные сооружения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Подвижной транспортный состав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Линии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электропередач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Связь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Тепловые коммуникации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Складские помещения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Погрузочно-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разрузочное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 оборудование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Социальная инфраструктура–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сочетание учреждений, заведений и сооружений разных форм собственности обеспечивающих необходимые социально-экономические условия для территориальной организации производства и населения и эффективную жизнедеятельность населения.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Виды социальной инфраструктуры: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Жилищный фонд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Детские дошкольные учреждения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Образование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Здравоохранение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Предприятия торговли обслуживающие население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Экологическая инфраструктура </a:t>
                      </a:r>
                      <a:endParaRPr lang="ru-RU" sz="1200" i="1" dirty="0" smtClean="0"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–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комплекс инженерно-технических сооружений обеспечивающих экологически устойчивое функционирование территории с окружающей средой, имеющий тесные взаимосвязи с промышленностью, с/х и производственной инфраструктурой.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Виды экологической инфраструктуры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Очистительные сооружения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Водозаборные сооружения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Газораспределительные сооружения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Особо охраняемые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</a:rPr>
                        <a:t>природные территории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Инфраструктура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 – это сочетание обслуживающих производств учреждений и устройств, обеспечивающих рациональное развитие и территориальную организацию производственных сил,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высокий уровень жизни населения и сохранение окружающей среды.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oto-ramki.com/fon/fon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9208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FF00"/>
                </a:solidFill>
                <a:latin typeface="Century Schoolbook" pitchFamily="18" charset="0"/>
              </a:rPr>
              <a:t>Системы могут быть классифицированы по различным </a:t>
            </a:r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признакам. </a:t>
            </a:r>
            <a:r>
              <a:rPr lang="ru-RU" dirty="0">
                <a:solidFill>
                  <a:srgbClr val="00FF00"/>
                </a:solidFill>
                <a:latin typeface="Century Schoolbook" pitchFamily="18" charset="0"/>
              </a:rPr>
              <a:t>Особую группу систем, не поддающихся точному и подробному описанию, составляют большие </a:t>
            </a:r>
            <a:r>
              <a:rPr lang="ru-RU" dirty="0" smtClean="0">
                <a:solidFill>
                  <a:srgbClr val="00FF00"/>
                </a:solidFill>
                <a:latin typeface="Century Schoolbook" pitchFamily="18" charset="0"/>
              </a:rPr>
              <a:t>системы - ТСЭС. </a:t>
            </a:r>
            <a:r>
              <a:rPr lang="ru-RU" dirty="0">
                <a:solidFill>
                  <a:srgbClr val="00FF00"/>
                </a:solidFill>
                <a:latin typeface="Century Schoolbook" pitchFamily="18" charset="0"/>
              </a:rPr>
              <a:t>Их характерными признаками являются наличие структуры, наличие единой цели функционирования, устойчивость к внешним и внутренним возмущениям, комплексный состав, способность к развитию. </a:t>
            </a:r>
            <a:endParaRPr lang="ru-RU" dirty="0" smtClean="0">
              <a:solidFill>
                <a:srgbClr val="00FF00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latin typeface="Century Schoolbook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Century Schoolbook" pitchFamily="18" charset="0"/>
              </a:rPr>
              <a:t>Классификация систем</a:t>
            </a:r>
            <a:endParaRPr lang="ru-RU" sz="3200" b="1" dirty="0">
              <a:solidFill>
                <a:srgbClr val="800000"/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http://thelib.ru/books/00/17/54/00175409/i_00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71" y="2887935"/>
            <a:ext cx="53435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rinasorokina.ru/wp-content/uploads/2012/06/fon-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9791" y="548680"/>
            <a:ext cx="6660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Структура территориальной </a:t>
            </a:r>
            <a:endParaRPr lang="ru-RU" sz="28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социально-экономической 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системы</a:t>
            </a:r>
            <a:endParaRPr lang="ru-R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http://thelib.ru/books/00/17/54/00175409/i_01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5" y="2492896"/>
            <a:ext cx="70181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stehin.com/wp-content/uploads/2009/10/fon_niti_g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</a:rPr>
              <a:t>Территориальная социально-экономическая система (</a:t>
            </a:r>
            <a:r>
              <a:rPr lang="ru-RU" sz="2000" b="1" u="sng" dirty="0" smtClean="0">
                <a:solidFill>
                  <a:srgbClr val="FFFF00"/>
                </a:solidFill>
                <a:latin typeface="Century Schoolbook" pitchFamily="18" charset="0"/>
              </a:rPr>
              <a:t>ТСЭС</a:t>
            </a:r>
            <a:r>
              <a:rPr lang="ru-RU" sz="2000" b="1" dirty="0" smtClean="0">
                <a:solidFill>
                  <a:srgbClr val="FFFF00"/>
                </a:solidFill>
                <a:latin typeface="Century Schoolbook" pitchFamily="18" charset="0"/>
              </a:rPr>
              <a:t>) </a:t>
            </a:r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</a:rPr>
              <a:t>- совокупность всех экономико- и социально-географических объектов определенной территории с установившимися между ними связями. </a:t>
            </a:r>
            <a:endParaRPr lang="ru-RU" sz="2000" b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FF00"/>
                </a:solidFill>
                <a:latin typeface="Century Schoolbook" pitchFamily="18" charset="0"/>
              </a:rPr>
              <a:t>Это </a:t>
            </a:r>
            <a:r>
              <a:rPr lang="ru-RU" sz="2000" b="1" dirty="0">
                <a:solidFill>
                  <a:srgbClr val="00FF00"/>
                </a:solidFill>
                <a:latin typeface="Century Schoolbook" pitchFamily="18" charset="0"/>
              </a:rPr>
              <a:t>сложившееся и функционирующее на определенной территории сочетание всех элементов народного хозяйства (не только производственных), будь то поселения промышленные или сельскохозяйственные предприятия, звенья производственной и социальной структуры и др. </a:t>
            </a:r>
          </a:p>
        </p:txBody>
      </p:sp>
    </p:spTree>
    <p:extLst>
      <p:ext uri="{BB962C8B-B14F-4D97-AF65-F5344CB8AC3E}">
        <p14:creationId xmlns:p14="http://schemas.microsoft.com/office/powerpoint/2010/main" val="2200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-ramki.com/fony/fon-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51344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C3399"/>
                </a:solidFill>
                <a:latin typeface="Century Schoolbook" pitchFamily="18" charset="0"/>
              </a:rPr>
              <a:t>Каждая ТСЭС — очень сложное образование, структура которого формировалась под воздействием как природных, так и общественных факторов. ТСЭС различаются не только функциональной структурой, но и размерами территории. ТСЭС по отношению к территориально-производственному комплексу являлись новой категорией с более высоким уровнем обобщения</a:t>
            </a:r>
            <a:r>
              <a:rPr lang="ru-RU" sz="2000" dirty="0" smtClean="0">
                <a:solidFill>
                  <a:srgbClr val="CC3399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entury Schoolbook" pitchFamily="18" charset="0"/>
              </a:rPr>
              <a:t>Категории ТСЭС</a:t>
            </a: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  <a:latin typeface="Century Schoolbook" pitchFamily="18" charset="0"/>
              </a:rPr>
              <a:t>ТС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 – совокупность районов, центров, пунктов, объединенных между собой общностью функционирования и поведения</a:t>
            </a:r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6600C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oto-ramki.com/fon/fon-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8"/>
            <a:ext cx="9144000" cy="6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92458"/>
              </p:ext>
            </p:extLst>
          </p:nvPr>
        </p:nvGraphicFramePr>
        <p:xfrm>
          <a:off x="143507" y="3140968"/>
          <a:ext cx="8640962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024336"/>
                <a:gridCol w="2376266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</a:rPr>
                        <a:t>Классификация ТПК по генезису: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исторически сложившееся;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новые;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формирующиеся.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</a:rPr>
                        <a:t>Классификация по удельному весу: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высокоурбанизированные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600" dirty="0" err="1" smtClean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среднеурбанизированные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слабоурбанизированные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  <a:latin typeface="Century Schoolbook" pitchFamily="18" charset="0"/>
                        </a:rPr>
                        <a:t>Классификация по особенностям территориальной структуры: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моноцентричные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полицентриные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·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  <a:latin typeface="Century Schoolbook" pitchFamily="18" charset="0"/>
                        </a:rPr>
                        <a:t>децентричные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21300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99"/>
                </a:solidFill>
                <a:latin typeface="Century Schoolbook" pitchFamily="18" charset="0"/>
              </a:rPr>
              <a:t>ТПК</a:t>
            </a:r>
            <a:r>
              <a:rPr lang="ru-RU" dirty="0">
                <a:solidFill>
                  <a:srgbClr val="6600CC"/>
                </a:solidFill>
                <a:latin typeface="Century Schoolbook" pitchFamily="18" charset="0"/>
              </a:rPr>
              <a:t> – взаимообусловленное экономическое сочетание предприятий в одной промышленной точке или целом районе, при котором достигается определенный экономический эффект.</a:t>
            </a:r>
          </a:p>
        </p:txBody>
      </p:sp>
    </p:spTree>
    <p:extLst>
      <p:ext uri="{BB962C8B-B14F-4D97-AF65-F5344CB8AC3E}">
        <p14:creationId xmlns:p14="http://schemas.microsoft.com/office/powerpoint/2010/main" val="30943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otoshop-orange.org/wp-content/images/backgrounds/backgrounds_001/bg00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entury Schoolbook" pitchFamily="18" charset="0"/>
              </a:rPr>
              <a:t>ТОС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 – ведущая форма пространственной организации общества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Century Schoolbook" pitchFamily="18" charset="0"/>
              </a:rPr>
              <a:t>ГРТ</a:t>
            </a:r>
            <a:r>
              <a:rPr lang="ru-RU" dirty="0">
                <a:solidFill>
                  <a:schemeClr val="tx2"/>
                </a:solidFill>
                <a:latin typeface="Century Schoolbook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– объективный процесс специализации районов и обмена услугами и товарами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Century Schoolbook" pitchFamily="18" charset="0"/>
              </a:rPr>
              <a:t>ТРТ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 – пространственная дифференциация трудовой деятельности которая выражается в закреплении определенных отраслей, за определенными районами н/х.</a:t>
            </a:r>
          </a:p>
          <a:p>
            <a:pPr algn="ctr"/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Виды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ТРТ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:</a:t>
            </a: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entury Schoolbook" pitchFamily="18" charset="0"/>
              </a:rPr>
              <a:t>· всемирное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,</a:t>
            </a:r>
          </a:p>
          <a:p>
            <a:pPr algn="ctr"/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entury Schoolbook" pitchFamily="18" charset="0"/>
              </a:rPr>
              <a:t>· международное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,</a:t>
            </a:r>
          </a:p>
          <a:p>
            <a:pPr algn="ctr"/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entury Schoolbook" pitchFamily="18" charset="0"/>
              </a:rPr>
              <a:t>· внутрирайонное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,</a:t>
            </a:r>
          </a:p>
          <a:p>
            <a:pPr algn="ctr"/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entury Schoolbook" pitchFamily="18" charset="0"/>
              </a:rPr>
              <a:t>· внутриобластное</a:t>
            </a:r>
          </a:p>
        </p:txBody>
      </p:sp>
    </p:spTree>
    <p:extLst>
      <p:ext uri="{BB962C8B-B14F-4D97-AF65-F5344CB8AC3E}">
        <p14:creationId xmlns:p14="http://schemas.microsoft.com/office/powerpoint/2010/main" val="9255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otoshop-orange.org/wp-content/images/backgrounds/backgrounds_001/bg000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66247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</a:rPr>
              <a:t>Экономический узел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 – экономическое, экологическое и социально эффективное сочетание предприятий расположенных в одном или нескольких населенных пунктах с ярко выраженными специализированными, тесными экономическими, социальными и производственно-технологическими связями, при радиально используемых условиях и ресурсах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  <a:latin typeface="Century Schoolbook" pitchFamily="18" charset="0"/>
              </a:rPr>
              <a:t>Экономический центр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 – группа предприятий в одном населенном пункте объединенных общими условиями и ресурсами в географическом положении инфраструктурой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</a:rPr>
              <a:t>Экономический пункт</a:t>
            </a:r>
            <a:r>
              <a:rPr lang="ru-RU" sz="2000" dirty="0">
                <a:solidFill>
                  <a:srgbClr val="FFFF00"/>
                </a:solidFill>
                <a:latin typeface="Century Schoolbook" pitchFamily="18" charset="0"/>
              </a:rPr>
              <a:t> – </a:t>
            </a:r>
            <a:r>
              <a:rPr lang="ru-RU" sz="2000" dirty="0">
                <a:solidFill>
                  <a:srgbClr val="00FF00"/>
                </a:solidFill>
                <a:latin typeface="Century Schoolbook" pitchFamily="18" charset="0"/>
              </a:rPr>
              <a:t>поселения с одним хозяйственным объектом расположенным как правило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35065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otoshop-orange.org/wp-content/images/backgrounds/backgrounds_001/bg000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 Schoolbook" pitchFamily="18" charset="0"/>
              </a:rPr>
              <a:t>Функциональная </a:t>
            </a:r>
            <a:r>
              <a:rPr lang="ru-RU" b="1" dirty="0" smtClean="0">
                <a:solidFill>
                  <a:srgbClr val="FFFF00"/>
                </a:solidFill>
                <a:latin typeface="Century Schoolbook" pitchFamily="18" charset="0"/>
              </a:rPr>
              <a:t>классификация экономических пунктов: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промышленные узлы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агропромышленные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транспортные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индустриально-строительные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</a:t>
            </a:r>
            <a:r>
              <a:rPr lang="ru-RU" dirty="0" smtClean="0">
                <a:solidFill>
                  <a:srgbClr val="FFFF00"/>
                </a:solidFill>
                <a:latin typeface="Century Schoolbook" pitchFamily="18" charset="0"/>
              </a:rPr>
              <a:t>рекреационные</a:t>
            </a: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Century Schoolbook" pitchFamily="18" charset="0"/>
              </a:rPr>
              <a:t>Классификация по мощности</a:t>
            </a:r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· Малые, средние, большие (города)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· Большие, средние, малые (ВВП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)</a:t>
            </a: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FF66FF"/>
                </a:solidFill>
                <a:latin typeface="Century Schoolbook" pitchFamily="18" charset="0"/>
              </a:rPr>
              <a:t>Классификация по территориальным размерам:</a:t>
            </a:r>
            <a:endParaRPr lang="ru-RU" dirty="0">
              <a:solidFill>
                <a:srgbClr val="FF66FF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66FF"/>
                </a:solidFill>
                <a:latin typeface="Century Schoolbook" pitchFamily="18" charset="0"/>
              </a:rPr>
              <a:t>· Малые(зона часовой доступности</a:t>
            </a:r>
          </a:p>
          <a:p>
            <a:pPr algn="ctr"/>
            <a:r>
              <a:rPr lang="ru-RU" dirty="0">
                <a:solidFill>
                  <a:srgbClr val="FF66FF"/>
                </a:solidFill>
                <a:latin typeface="Century Schoolbook" pitchFamily="18" charset="0"/>
              </a:rPr>
              <a:t>· Средние (2 часа))</a:t>
            </a:r>
          </a:p>
          <a:p>
            <a:pPr algn="ctr"/>
            <a:r>
              <a:rPr lang="ru-RU" dirty="0">
                <a:solidFill>
                  <a:srgbClr val="FF66FF"/>
                </a:solidFill>
                <a:latin typeface="Century Schoolbook" pitchFamily="18" charset="0"/>
              </a:rPr>
              <a:t>· </a:t>
            </a:r>
            <a:r>
              <a:rPr lang="ru-RU" dirty="0" smtClean="0">
                <a:solidFill>
                  <a:srgbClr val="FF66FF"/>
                </a:solidFill>
                <a:latin typeface="Century Schoolbook" pitchFamily="18" charset="0"/>
              </a:rPr>
              <a:t>Большие</a:t>
            </a: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Century Schoolbook" pitchFamily="18" charset="0"/>
              </a:rPr>
              <a:t>Классификация по степени зрелости</a:t>
            </a:r>
            <a:endParaRPr lang="ru-RU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Зарождающиеся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Развития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Зрелости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 Schoolbook" pitchFamily="18" charset="0"/>
              </a:rPr>
              <a:t>·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549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898CB5-C2BF-4456-B110-05E13D7FF421}"/>
</file>

<file path=customXml/itemProps2.xml><?xml version="1.0" encoding="utf-8"?>
<ds:datastoreItem xmlns:ds="http://schemas.openxmlformats.org/officeDocument/2006/customXml" ds:itemID="{815BF862-3C68-4826-AEC3-E75F06C5126C}"/>
</file>

<file path=customXml/itemProps3.xml><?xml version="1.0" encoding="utf-8"?>
<ds:datastoreItem xmlns:ds="http://schemas.openxmlformats.org/officeDocument/2006/customXml" ds:itemID="{DD46C157-6B65-4A70-B8CD-2765264B067F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320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Территориальные  социально-экономические системы (ТСЭС)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Территориальные социально-эконмические системы (ТСЭС)</dc:title>
  <dc:creator>ййй</dc:creator>
  <cp:lastModifiedBy>Marina</cp:lastModifiedBy>
  <cp:revision>13</cp:revision>
  <dcterms:created xsi:type="dcterms:W3CDTF">2015-03-15T06:37:30Z</dcterms:created>
  <dcterms:modified xsi:type="dcterms:W3CDTF">2015-12-01T16:57:01Z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