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48B2-78FD-41D0-8EAF-7FF1607F8AA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648B2-78FD-41D0-8EAF-7FF1607F8AA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975DD-0700-4BB0-B4F1-F206DCEC90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428868"/>
            <a:ext cx="7772400" cy="2100276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rgbClr val="C00000"/>
                </a:solidFill>
                <a:latin typeface="Book Antiqua" pitchFamily="18" charset="0"/>
              </a:rPr>
              <a:t>ОРГАНИЗАЦИЯ </a:t>
            </a:r>
            <a:r>
              <a:rPr lang="ru-RU" sz="4000" b="1" i="1" dirty="0" smtClean="0">
                <a:solidFill>
                  <a:srgbClr val="C00000"/>
                </a:solidFill>
                <a:latin typeface="Book Antiqua" pitchFamily="18" charset="0"/>
              </a:rPr>
              <a:t>ИССЛЕДОВАНИЙ.  </a:t>
            </a:r>
            <a:br>
              <a:rPr lang="ru-RU" sz="4000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4000" b="1" i="1" dirty="0" smtClean="0">
                <a:solidFill>
                  <a:srgbClr val="C00000"/>
                </a:solidFill>
                <a:latin typeface="Book Antiqua" pitchFamily="18" charset="0"/>
              </a:rPr>
              <a:t>МЕТОДИКА   </a:t>
            </a:r>
            <a:r>
              <a:rPr lang="ru-RU" sz="4000" b="1" i="1" dirty="0">
                <a:solidFill>
                  <a:srgbClr val="C00000"/>
                </a:solidFill>
                <a:latin typeface="Book Antiqua" pitchFamily="18" charset="0"/>
              </a:rPr>
              <a:t>СБОРА   И   ОБРАБОТКИ   МАТЕРИАЛОВ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857256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Подготовительный этап</a:t>
            </a:r>
            <a:endParaRPr lang="ru-RU" b="1" i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48831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>
                <a:solidFill>
                  <a:srgbClr val="7030A0"/>
                </a:solidFill>
                <a:latin typeface="Bookman Old Style" pitchFamily="18" charset="0"/>
              </a:rPr>
              <a:t>Прежде чем собирать </a:t>
            </a:r>
            <a:r>
              <a:rPr lang="ru-RU" sz="2800" dirty="0" smtClean="0">
                <a:solidFill>
                  <a:srgbClr val="7030A0"/>
                </a:solidFill>
                <a:latin typeface="Bookman Old Style" pitchFamily="18" charset="0"/>
              </a:rPr>
              <a:t>материал</a:t>
            </a:r>
            <a:r>
              <a:rPr lang="ru-RU" sz="2800" dirty="0">
                <a:solidFill>
                  <a:srgbClr val="7030A0"/>
                </a:solidFill>
                <a:latin typeface="Bookman Old Style" pitchFamily="18" charset="0"/>
              </a:rPr>
              <a:t>, необходимо определить основную научную идею, четко сформулировать название темы, ее цель и задачи; составить схематический план, в котором намечаются основные разделы будущей работы и ее направление.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1595020"/>
            <a:ext cx="75724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Когда литература и другие источники изучены, необ­ходимо составить программу исследований и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подготовиться </a:t>
            </a: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к полевому этапу. По каждому разделу программы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разрабатываются </a:t>
            </a: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и заготавливаются определенные формы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таблиц</a:t>
            </a: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. Составляется перечень картографического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материала</a:t>
            </a: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, которым необходимо будет пользоваться в процессе изучения темы (например, карта района, схематический план города, план землеустройства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).</a:t>
            </a:r>
            <a:endParaRPr lang="ru-RU" sz="26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917596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Полевой этап исследований</a:t>
            </a:r>
            <a:endParaRPr lang="ru-RU" b="1" i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78"/>
            <a:ext cx="82296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Методы и приемы сбора первичных материалов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разнообразны </a:t>
            </a: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и требуют глубоких знаний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методики исследования</a:t>
            </a: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. При сборе материала, особенно статистического,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необходимо </a:t>
            </a: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проявлять исключительную тщательность и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аккуратность </a:t>
            </a: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(записать точные названия источников,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единицы </a:t>
            </a:r>
            <a:r>
              <a:rPr lang="ru-RU" sz="2600" dirty="0">
                <a:solidFill>
                  <a:srgbClr val="002060"/>
                </a:solidFill>
                <a:latin typeface="Bookman Old Style" pitchFamily="18" charset="0"/>
              </a:rPr>
              <a:t>измерения, годы, на которые составлены сведения, и т. д.). Большую помощь может оказать </a:t>
            </a:r>
            <a:r>
              <a:rPr lang="ru-RU" sz="2600" dirty="0" smtClean="0">
                <a:solidFill>
                  <a:srgbClr val="002060"/>
                </a:solidFill>
                <a:latin typeface="Bookman Old Style" pitchFamily="18" charset="0"/>
              </a:rPr>
              <a:t>фотоматериал.</a:t>
            </a:r>
            <a:endParaRPr lang="ru-RU" sz="26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846158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Методика сбора материалов</a:t>
            </a:r>
            <a:endParaRPr lang="ru-RU" b="1" i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8229600" cy="43291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Главное требование к сбору информации — ее надежность и достоверность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Очень важно также умение отобрать нужную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информацию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, избегая двух крайностей: с одной стороны, недостаток информации, с другой — ее изобилие и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неумение 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отобрать главное; и в том, и в другом случае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исследователь 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не сможет раскрыть суть явления. Третье условие — определенность информации: применяемые факты и данные должны отвечать цели исследования и быть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однозначными.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785926"/>
            <a:ext cx="816736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 учетом этих условий применяется более экономный способ сбора информации —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выборка.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Выборка бывает нескольких видов: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</a:rPr>
              <a:t>а)	элементарная, или метод «ключей», т. е. изучение наиболее типичных </a:t>
            </a: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</a:rPr>
              <a:t>объектов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</a:rPr>
              <a:t>б)	простая систематическая выборка,   предполагающая отбор элементов из всей совокупности </a:t>
            </a:r>
            <a:endParaRPr lang="ru-RU" sz="20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</a:rPr>
              <a:t>систематическим 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</a:rPr>
              <a:t>регулярным </a:t>
            </a: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</a:rPr>
              <a:t>способом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</a:rPr>
              <a:t>в)	простая случайная выборка — отбор элементов совокупности случайным </a:t>
            </a: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</a:rPr>
              <a:t>образом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</a:rPr>
              <a:t>г)</a:t>
            </a:r>
            <a:r>
              <a:rPr lang="ru-RU" sz="2000" dirty="0">
                <a:solidFill>
                  <a:srgbClr val="002060"/>
                </a:solidFill>
                <a:latin typeface="Bookman Old Style" pitchFamily="18" charset="0"/>
              </a:rPr>
              <a:t>	выборка типическая стратифицированная, заклю­чающаяся в том, что генеральная совокупность расчленяется на части и выборка извлекается из каждой части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eed4soft.ru/uploads/taginator/Nov-2012/fony-dlya-prezentaci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Оформление материалов исследования</a:t>
            </a:r>
            <a:endParaRPr lang="ru-RU" b="1" i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8258204" cy="402592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dirty="0">
                <a:solidFill>
                  <a:srgbClr val="002060"/>
                </a:solidFill>
                <a:latin typeface="Bookman Old Style" pitchFamily="18" charset="0"/>
              </a:rPr>
              <a:t>После </a:t>
            </a: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обработки </a:t>
            </a:r>
            <a:r>
              <a:rPr lang="ru-RU" sz="2200" dirty="0">
                <a:solidFill>
                  <a:srgbClr val="002060"/>
                </a:solidFill>
                <a:latin typeface="Bookman Old Style" pitchFamily="18" charset="0"/>
              </a:rPr>
              <a:t>данных требуется представить полученные </a:t>
            </a: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результаты </a:t>
            </a:r>
            <a:r>
              <a:rPr lang="ru-RU" sz="2200" dirty="0">
                <a:solidFill>
                  <a:srgbClr val="002060"/>
                </a:solidFill>
                <a:latin typeface="Bookman Old Style" pitchFamily="18" charset="0"/>
              </a:rPr>
              <a:t>в форме, соответствующей требованиям для </a:t>
            </a: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оформления </a:t>
            </a:r>
            <a:r>
              <a:rPr lang="ru-RU" sz="2200" dirty="0">
                <a:solidFill>
                  <a:srgbClr val="002060"/>
                </a:solidFill>
                <a:latin typeface="Bookman Old Style" pitchFamily="18" charset="0"/>
              </a:rPr>
              <a:t>научных </a:t>
            </a: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работ.</a:t>
            </a:r>
          </a:p>
          <a:p>
            <a:pPr algn="just">
              <a:buNone/>
            </a:pPr>
            <a:r>
              <a:rPr lang="ru-RU" sz="2200" dirty="0">
                <a:solidFill>
                  <a:srgbClr val="002060"/>
                </a:solidFill>
                <a:latin typeface="Bookman Old Style" pitchFamily="18" charset="0"/>
              </a:rPr>
              <a:t>Каждая научная </a:t>
            </a: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работа </a:t>
            </a:r>
            <a:r>
              <a:rPr lang="ru-RU" sz="2200" dirty="0">
                <a:solidFill>
                  <a:srgbClr val="002060"/>
                </a:solidFill>
                <a:latin typeface="Bookman Old Style" pitchFamily="18" charset="0"/>
              </a:rPr>
              <a:t>состоит из следующих главнейших структурных </a:t>
            </a:r>
            <a:r>
              <a:rPr lang="ru-RU" sz="2200" dirty="0" smtClean="0">
                <a:solidFill>
                  <a:srgbClr val="002060"/>
                </a:solidFill>
                <a:latin typeface="Bookman Old Style" pitchFamily="18" charset="0"/>
              </a:rPr>
              <a:t>элементов: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dirty="0" smtClean="0">
                <a:solidFill>
                  <a:srgbClr val="C00000"/>
                </a:solidFill>
                <a:latin typeface="Bookman Old Style" pitchFamily="18" charset="0"/>
              </a:rPr>
              <a:t>Введение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dirty="0" smtClean="0">
                <a:solidFill>
                  <a:srgbClr val="C00000"/>
                </a:solidFill>
                <a:latin typeface="Bookman Old Style" pitchFamily="18" charset="0"/>
              </a:rPr>
              <a:t>Основная часть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dirty="0" smtClean="0">
                <a:solidFill>
                  <a:srgbClr val="C00000"/>
                </a:solidFill>
                <a:latin typeface="Bookman Old Style" pitchFamily="18" charset="0"/>
              </a:rPr>
              <a:t>Заключение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dirty="0" smtClean="0">
                <a:solidFill>
                  <a:srgbClr val="C00000"/>
                </a:solidFill>
                <a:latin typeface="Bookman Old Style" pitchFamily="18" charset="0"/>
              </a:rPr>
              <a:t>Список использованных источников</a:t>
            </a:r>
          </a:p>
          <a:p>
            <a:pPr algn="just">
              <a:buFont typeface="Wingdings" pitchFamily="2" charset="2"/>
              <a:buChar char="q"/>
            </a:pPr>
            <a:r>
              <a:rPr lang="ru-RU" sz="2200" dirty="0" smtClean="0">
                <a:solidFill>
                  <a:srgbClr val="C00000"/>
                </a:solidFill>
                <a:latin typeface="Bookman Old Style" pitchFamily="18" charset="0"/>
              </a:rPr>
              <a:t>Приложения </a:t>
            </a:r>
            <a:endParaRPr lang="ru-RU" sz="22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900igr.net/datas/ekonomika/Adaptatsija-personala/0014-014-Spasibo-za-vnim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76E1B8-0C79-4F59-9595-C412C37C5879}"/>
</file>

<file path=customXml/itemProps2.xml><?xml version="1.0" encoding="utf-8"?>
<ds:datastoreItem xmlns:ds="http://schemas.openxmlformats.org/officeDocument/2006/customXml" ds:itemID="{DA50E34A-89D1-4038-A21F-FC711414E9A8}"/>
</file>

<file path=customXml/itemProps3.xml><?xml version="1.0" encoding="utf-8"?>
<ds:datastoreItem xmlns:ds="http://schemas.openxmlformats.org/officeDocument/2006/customXml" ds:itemID="{5CBBE0B3-E9D2-4098-A38B-AECFB7E192CC}"/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287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ОРГАНИЗАЦИЯ ИССЛЕДОВАНИЙ.   МЕТОДИКА   СБОРА   И   ОБРАБОТКИ   МАТЕРИАЛОВ </vt:lpstr>
      <vt:lpstr>Подготовительный этап</vt:lpstr>
      <vt:lpstr>Слайд 3</vt:lpstr>
      <vt:lpstr>Полевой этап исследований</vt:lpstr>
      <vt:lpstr>Методика сбора материалов</vt:lpstr>
      <vt:lpstr>Слайд 6</vt:lpstr>
      <vt:lpstr>Оформление материалов исследования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ИССЛЕДОВАНИЙ.   МЕТОДИКА   СБОРА   И   ОБРАБОТКИ   МАТЕРИАЛОВ </dc:title>
  <dc:creator>seven</dc:creator>
  <cp:lastModifiedBy>seven</cp:lastModifiedBy>
  <cp:revision>6</cp:revision>
  <dcterms:created xsi:type="dcterms:W3CDTF">2013-11-27T18:45:32Z</dcterms:created>
  <dcterms:modified xsi:type="dcterms:W3CDTF">2013-11-27T19:11:43Z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