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4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73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3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3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2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7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8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0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7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20F5-A197-4450-ABD9-2D9A264824F9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0C42-B02F-45EE-8FAC-6DB0DFFE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 Slides For Powerpoint F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5472608" cy="38884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C0066"/>
                </a:solidFill>
                <a:latin typeface="Century" pitchFamily="18" charset="0"/>
              </a:rPr>
              <a:t>Методы комплексного </a:t>
            </a:r>
            <a:br>
              <a:rPr lang="ru-RU" sz="3200" dirty="0" smtClean="0">
                <a:solidFill>
                  <a:srgbClr val="CC0066"/>
                </a:solidFill>
                <a:latin typeface="Century" pitchFamily="18" charset="0"/>
              </a:rPr>
            </a:br>
            <a:r>
              <a:rPr lang="ru-RU" sz="3200" dirty="0" smtClean="0">
                <a:solidFill>
                  <a:srgbClr val="CC0066"/>
                </a:solidFill>
                <a:latin typeface="Century" pitchFamily="18" charset="0"/>
              </a:rPr>
              <a:t>физико-географического анализа для оценки природно-ресурсного потенциала территории </a:t>
            </a:r>
            <a:endParaRPr lang="ru-RU" sz="3200" dirty="0">
              <a:solidFill>
                <a:srgbClr val="CC0066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4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verikolataria.ucoz.ru/_ph/7/4373288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692696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Природно-ресурсный потенциал — это часть социально-экономического потенциала, так же как природные ресурсы — часть национального богатства</a:t>
            </a:r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.</a:t>
            </a:r>
          </a:p>
          <a:p>
            <a:pPr algn="ctr"/>
            <a:endParaRPr lang="ru-RU" dirty="0" smtClean="0">
              <a:solidFill>
                <a:srgbClr val="0000FF"/>
              </a:solidFill>
              <a:latin typeface="Century" pitchFamily="18" charset="0"/>
            </a:endParaRPr>
          </a:p>
          <a:p>
            <a:pPr algn="ctr"/>
            <a:r>
              <a:rPr lang="ru-RU" b="1" dirty="0">
                <a:solidFill>
                  <a:srgbClr val="CC0066"/>
                </a:solidFill>
                <a:latin typeface="Century" pitchFamily="18" charset="0"/>
              </a:rPr>
              <a:t>Природно-ресурсный потенциал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 — способность всех компонентов природных ресурсов страны, региона, мира (с учетом их состояния, месторасположения, условий залегания и других характеристик) обеспечивать собственное воспроизводство и восстановление, производство продуктов и услуг, поддержание соответствующих условий жизнедеятельности населения.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Здесь подчеркивается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, что природно-ресурсный потенциал характеризуется не арифметической суммой природных ресурсов, а их способностью (возможностью), которую надо оценить.</a:t>
            </a:r>
            <a:r>
              <a:rPr lang="ru-RU" b="1" dirty="0">
                <a:solidFill>
                  <a:srgbClr val="0000FF"/>
                </a:solidFill>
                <a:latin typeface="Century" pitchFamily="18" charset="0"/>
              </a:rPr>
              <a:t> 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Эта</a:t>
            </a:r>
            <a:r>
              <a:rPr lang="ru-RU" b="1" dirty="0">
                <a:solidFill>
                  <a:srgbClr val="0000FF"/>
                </a:solidFill>
                <a:latin typeface="Century" pitchFamily="18" charset="0"/>
              </a:rPr>
              <a:t> 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способность оценивается с позиции обеспечения</a:t>
            </a:r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:</a:t>
            </a:r>
          </a:p>
          <a:p>
            <a:pPr algn="ctr"/>
            <a:endParaRPr lang="ru-RU" dirty="0">
              <a:solidFill>
                <a:srgbClr val="0000FF"/>
              </a:solidFill>
              <a:latin typeface="Century" pitchFamily="18" charset="0"/>
            </a:endParaRP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условий 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жизни людей</a:t>
            </a:r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;</a:t>
            </a:r>
          </a:p>
          <a:p>
            <a:pPr algn="ctr"/>
            <a:endParaRPr lang="ru-RU" sz="900" dirty="0">
              <a:solidFill>
                <a:srgbClr val="0000FF"/>
              </a:solidFill>
              <a:latin typeface="Century" pitchFamily="18" charset="0"/>
            </a:endParaRP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условий 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деятельности людей (производственной и непроизводственной</a:t>
            </a:r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);</a:t>
            </a:r>
          </a:p>
          <a:p>
            <a:pPr algn="ctr"/>
            <a:endParaRPr lang="ru-RU" sz="900" dirty="0">
              <a:solidFill>
                <a:srgbClr val="0000FF"/>
              </a:solidFill>
              <a:latin typeface="Century" pitchFamily="18" charset="0"/>
            </a:endParaRP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Century" pitchFamily="18" charset="0"/>
              </a:rPr>
              <a:t>естественного </a:t>
            </a:r>
            <a:r>
              <a:rPr lang="ru-RU" dirty="0">
                <a:solidFill>
                  <a:srgbClr val="0000FF"/>
                </a:solidFill>
                <a:latin typeface="Century" pitchFamily="18" charset="0"/>
              </a:rPr>
              <a:t>воспроизводства и восстановления природных компонентов.</a:t>
            </a:r>
          </a:p>
          <a:p>
            <a:pPr algn="ctr"/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jepestruturas.com.br/wp-includes/js/imgareaselect/cool-backgrounds-for-powerpoint-slides-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02"/>
            <a:ext cx="9144000" cy="686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6183" y="260648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latin typeface="Century" pitchFamily="18" charset="0"/>
              </a:rPr>
              <a:t>Природно-ресурсный потенциал определяется следующими факторами: наличием и объемом тех или иных видов природных ресурсов на территории страны или региона; их сочетанием, сбалансированностью, качественным состоянием, геологическим расположением, а также рациональностью природопользования; удельным весом отходов и конечного продукта в объеме изъятых у природы ресурсов.</a:t>
            </a:r>
          </a:p>
          <a:p>
            <a:pPr algn="ctr"/>
            <a:r>
              <a:rPr lang="ru-RU" dirty="0">
                <a:solidFill>
                  <a:srgbClr val="FFFF00"/>
                </a:solidFill>
                <a:latin typeface="Century" pitchFamily="18" charset="0"/>
              </a:rPr>
              <a:t>Факторами сохранения и наращивания природно-ресурсного потенциала являются</a:t>
            </a:r>
            <a:r>
              <a:rPr lang="ru-RU" dirty="0" smtClean="0">
                <a:solidFill>
                  <a:srgbClr val="FFFF00"/>
                </a:solidFill>
                <a:latin typeface="Century" pitchFamily="18" charset="0"/>
              </a:rPr>
              <a:t>:</a:t>
            </a:r>
          </a:p>
          <a:p>
            <a:pPr algn="ctr"/>
            <a:endParaRPr lang="ru-RU" dirty="0">
              <a:latin typeface="Century" pitchFamily="18" charset="0"/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660033"/>
                </a:solidFill>
                <a:latin typeface="Century" pitchFamily="18" charset="0"/>
              </a:rPr>
              <a:t>воспроизводство </a:t>
            </a:r>
            <a:r>
              <a:rPr lang="ru-RU" dirty="0">
                <a:solidFill>
                  <a:srgbClr val="660033"/>
                </a:solidFill>
                <a:latin typeface="Century" pitchFamily="18" charset="0"/>
              </a:rPr>
              <a:t>и восстановление природных ресурсов</a:t>
            </a:r>
            <a:r>
              <a:rPr lang="ru-RU" dirty="0" smtClean="0">
                <a:solidFill>
                  <a:srgbClr val="660033"/>
                </a:solidFill>
                <a:latin typeface="Century" pitchFamily="18" charset="0"/>
              </a:rPr>
              <a:t>;</a:t>
            </a:r>
          </a:p>
          <a:p>
            <a:pPr marL="285750" indent="-285750" algn="ctr">
              <a:buFont typeface="Wingdings" pitchFamily="2" charset="2"/>
              <a:buChar char="q"/>
            </a:pPr>
            <a:endParaRPr lang="ru-RU" dirty="0" smtClean="0">
              <a:solidFill>
                <a:srgbClr val="660033"/>
              </a:solidFill>
              <a:latin typeface="Century" pitchFamily="18" charset="0"/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>
                <a:solidFill>
                  <a:srgbClr val="660033"/>
                </a:solidFill>
                <a:latin typeface="Century" pitchFamily="18" charset="0"/>
              </a:rPr>
              <a:t>  замена традиционных видов природных ресурсов нетрадиционными, относимыми в разряд «неисчерпаемых» (солнечная энергия, энергия приливов и отливов, </a:t>
            </a:r>
            <a:r>
              <a:rPr lang="ru-RU" dirty="0" err="1">
                <a:solidFill>
                  <a:srgbClr val="660033"/>
                </a:solidFill>
                <a:latin typeface="Century" pitchFamily="18" charset="0"/>
              </a:rPr>
              <a:t>внутриземное</a:t>
            </a:r>
            <a:r>
              <a:rPr lang="ru-RU" dirty="0">
                <a:solidFill>
                  <a:srgbClr val="660033"/>
                </a:solidFill>
                <a:latin typeface="Century" pitchFamily="18" charset="0"/>
              </a:rPr>
              <a:t> тепло и др</a:t>
            </a:r>
            <a:r>
              <a:rPr lang="ru-RU" dirty="0" smtClean="0">
                <a:solidFill>
                  <a:srgbClr val="660033"/>
                </a:solidFill>
                <a:latin typeface="Century" pitchFamily="18" charset="0"/>
              </a:rPr>
              <a:t>.);</a:t>
            </a:r>
          </a:p>
          <a:p>
            <a:pPr marL="285750" indent="-285750" algn="ctr">
              <a:buFont typeface="Wingdings" pitchFamily="2" charset="2"/>
              <a:buChar char="q"/>
            </a:pPr>
            <a:endParaRPr lang="ru-RU" dirty="0">
              <a:solidFill>
                <a:srgbClr val="660033"/>
              </a:solidFill>
              <a:latin typeface="Century" pitchFamily="18" charset="0"/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660033"/>
                </a:solidFill>
                <a:latin typeface="Century" pitchFamily="18" charset="0"/>
              </a:rPr>
              <a:t>использование </a:t>
            </a:r>
            <a:r>
              <a:rPr lang="ru-RU" dirty="0">
                <a:solidFill>
                  <a:srgbClr val="660033"/>
                </a:solidFill>
                <a:latin typeface="Century" pitchFamily="18" charset="0"/>
              </a:rPr>
              <a:t>искусственно создаваемых заменителей вместо природных</a:t>
            </a:r>
            <a:r>
              <a:rPr lang="ru-RU" dirty="0" smtClean="0">
                <a:solidFill>
                  <a:srgbClr val="660033"/>
                </a:solidFill>
                <a:latin typeface="Century" pitchFamily="18" charset="0"/>
              </a:rPr>
              <a:t>;</a:t>
            </a:r>
          </a:p>
          <a:p>
            <a:pPr marL="285750" indent="-285750" algn="ctr">
              <a:buFont typeface="Wingdings" pitchFamily="2" charset="2"/>
              <a:buChar char="q"/>
            </a:pPr>
            <a:endParaRPr lang="ru-RU" dirty="0">
              <a:solidFill>
                <a:srgbClr val="660033"/>
              </a:solidFill>
              <a:latin typeface="Century" pitchFamily="18" charset="0"/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>
                <a:solidFill>
                  <a:srgbClr val="660033"/>
                </a:solidFill>
                <a:latin typeface="Century" pitchFamily="18" charset="0"/>
              </a:rPr>
              <a:t>в</a:t>
            </a:r>
            <a:r>
              <a:rPr lang="ru-RU" dirty="0" smtClean="0">
                <a:solidFill>
                  <a:srgbClr val="660033"/>
                </a:solidFill>
                <a:latin typeface="Century" pitchFamily="18" charset="0"/>
              </a:rPr>
              <a:t>недрение </a:t>
            </a:r>
            <a:r>
              <a:rPr lang="ru-RU" dirty="0">
                <a:solidFill>
                  <a:srgbClr val="660033"/>
                </a:solidFill>
                <a:latin typeface="Century" pitchFamily="18" charset="0"/>
              </a:rPr>
              <a:t>безотходных технологий и др.</a:t>
            </a:r>
          </a:p>
          <a:p>
            <a:pPr algn="ctr"/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http://www.taianhdep.net/wp-content/uploads/2013/07/anhnendepchopowerpoint_29072013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548680"/>
            <a:ext cx="77343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58BE0C-5972-4943-99AA-EFC2D22C63E4}"/>
</file>

<file path=customXml/itemProps2.xml><?xml version="1.0" encoding="utf-8"?>
<ds:datastoreItem xmlns:ds="http://schemas.openxmlformats.org/officeDocument/2006/customXml" ds:itemID="{FA37CFEF-B449-4B01-914F-6F568D3AC8FB}"/>
</file>

<file path=customXml/itemProps3.xml><?xml version="1.0" encoding="utf-8"?>
<ds:datastoreItem xmlns:ds="http://schemas.openxmlformats.org/officeDocument/2006/customXml" ds:itemID="{2B52F857-138C-42BF-82D4-BE270AA9A09D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Методы комплексного  физико-географического анализа для оценки природно-ресурсного потенциала территории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комплексного физико-географического анализа для оценки природно-ресурсного потенциала территории</dc:title>
  <dc:creator>ййй</dc:creator>
  <cp:lastModifiedBy>Marina</cp:lastModifiedBy>
  <cp:revision>6</cp:revision>
  <dcterms:created xsi:type="dcterms:W3CDTF">2015-02-28T12:35:10Z</dcterms:created>
  <dcterms:modified xsi:type="dcterms:W3CDTF">2015-12-01T16:44:30Z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