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00FF"/>
    <a:srgbClr val="66CCFF"/>
    <a:srgbClr val="660033"/>
    <a:srgbClr val="00CC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4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5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25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6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7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5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4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4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2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3CFF-82A2-4DD8-97D9-6859EECCDB02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E555-D5E2-4664-8733-EE8C589D1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07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urspresent.ru/uploads/fon-present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54" y="0"/>
            <a:ext cx="91513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Компоненты природы как объект комплексных физико-географических исследований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9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opowerpoint.ru/wp-content/uploads/2013/04/Priroda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99992" y="4095070"/>
            <a:ext cx="46805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Century Schoolbook" pitchFamily="18" charset="0"/>
              </a:rPr>
              <a:t>Объектом изучения </a:t>
            </a:r>
            <a:r>
              <a:rPr lang="ru-RU" dirty="0">
                <a:solidFill>
                  <a:srgbClr val="0000FF"/>
                </a:solidFill>
                <a:latin typeface="Century Schoolbook" pitchFamily="18" charset="0"/>
              </a:rPr>
              <a:t>комплексной физической географии явля­ются географическая оболочка как целостное природное образо­вание, особая планетарная система и слагающие ее природные территориальные и </a:t>
            </a:r>
            <a:r>
              <a:rPr lang="ru-RU" dirty="0" err="1">
                <a:solidFill>
                  <a:srgbClr val="0000FF"/>
                </a:solidFill>
                <a:latin typeface="Century Schoolbook" pitchFamily="18" charset="0"/>
              </a:rPr>
              <a:t>аквальные</a:t>
            </a:r>
            <a:r>
              <a:rPr lang="ru-RU" dirty="0">
                <a:solidFill>
                  <a:srgbClr val="0000FF"/>
                </a:solidFill>
                <a:latin typeface="Century Schoolbook" pitchFamily="18" charset="0"/>
              </a:rPr>
              <a:t> комплексы разной размерности, которые обособились в процессе развития географической оболочки.</a:t>
            </a:r>
          </a:p>
        </p:txBody>
      </p:sp>
    </p:spTree>
    <p:extLst>
      <p:ext uri="{BB962C8B-B14F-4D97-AF65-F5344CB8AC3E}">
        <p14:creationId xmlns:p14="http://schemas.microsoft.com/office/powerpoint/2010/main" val="34442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017.radikal.ru/i421/1202/d6/27ace588be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3429000"/>
            <a:ext cx="7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FF"/>
                </a:solidFill>
                <a:latin typeface="Century Schoolbook" pitchFamily="18" charset="0"/>
              </a:rPr>
              <a:t>Горизонтальная неоднородность географической оболочки </a:t>
            </a:r>
            <a:endParaRPr lang="ru-RU" sz="2000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r>
              <a:rPr lang="ru-RU" sz="2000" dirty="0" smtClean="0">
                <a:solidFill>
                  <a:srgbClr val="0000FF"/>
                </a:solidFill>
                <a:latin typeface="Century Schoolbook" pitchFamily="18" charset="0"/>
              </a:rPr>
              <a:t>вы­ражается </a:t>
            </a:r>
            <a:r>
              <a:rPr lang="ru-RU" sz="2000" dirty="0">
                <a:solidFill>
                  <a:srgbClr val="0000FF"/>
                </a:solidFill>
                <a:latin typeface="Century Schoolbook" pitchFamily="18" charset="0"/>
              </a:rPr>
              <a:t>в существовании </a:t>
            </a:r>
            <a:endParaRPr lang="ru-RU" sz="2000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endParaRPr lang="ru-RU" sz="2000" i="1" dirty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660033"/>
                </a:solidFill>
                <a:latin typeface="Century Schoolbook" pitchFamily="18" charset="0"/>
              </a:rPr>
              <a:t>природных территориальных (ПТК) </a:t>
            </a:r>
          </a:p>
          <a:p>
            <a:pPr algn="ctr"/>
            <a:endParaRPr lang="ru-RU" sz="2000" i="1" dirty="0" smtClean="0">
              <a:solidFill>
                <a:srgbClr val="660033"/>
              </a:solidFill>
              <a:latin typeface="Century Schoolbook" pitchFamily="18" charset="0"/>
            </a:endParaRPr>
          </a:p>
          <a:p>
            <a:pPr algn="ctr"/>
            <a:r>
              <a:rPr lang="ru-RU" sz="2000" dirty="0" smtClean="0">
                <a:solidFill>
                  <a:srgbClr val="660033"/>
                </a:solidFill>
                <a:latin typeface="Century Schoolbook" pitchFamily="18" charset="0"/>
              </a:rPr>
              <a:t>и </a:t>
            </a:r>
          </a:p>
          <a:p>
            <a:pPr algn="ctr"/>
            <a:r>
              <a:rPr lang="ru-RU" sz="2000" i="1" dirty="0" smtClean="0">
                <a:solidFill>
                  <a:srgbClr val="660033"/>
                </a:solidFill>
                <a:latin typeface="Century Schoolbook" pitchFamily="18" charset="0"/>
              </a:rPr>
              <a:t>природ­ных </a:t>
            </a:r>
            <a:r>
              <a:rPr lang="ru-RU" sz="2000" i="1" dirty="0" err="1">
                <a:solidFill>
                  <a:srgbClr val="660033"/>
                </a:solidFill>
                <a:latin typeface="Century Schoolbook" pitchFamily="18" charset="0"/>
              </a:rPr>
              <a:t>аквальных</a:t>
            </a:r>
            <a:r>
              <a:rPr lang="ru-RU" sz="2000" i="1" dirty="0">
                <a:solidFill>
                  <a:srgbClr val="660033"/>
                </a:solidFill>
                <a:latin typeface="Century Schoolbook" pitchFamily="18" charset="0"/>
              </a:rPr>
              <a:t> комплексов </a:t>
            </a:r>
            <a:r>
              <a:rPr lang="ru-RU" sz="2000" dirty="0" smtClean="0">
                <a:solidFill>
                  <a:srgbClr val="660033"/>
                </a:solidFill>
                <a:latin typeface="Century Schoolbook" pitchFamily="18" charset="0"/>
              </a:rPr>
              <a:t>(ПАК</a:t>
            </a:r>
            <a:r>
              <a:rPr lang="ru-RU" sz="2000" dirty="0">
                <a:solidFill>
                  <a:srgbClr val="660033"/>
                </a:solidFill>
                <a:latin typeface="Century Schoolbook" pitchFamily="18" charset="0"/>
              </a:rPr>
              <a:t>) — </a:t>
            </a:r>
            <a:endParaRPr lang="ru-RU" sz="2000" dirty="0" smtClean="0">
              <a:solidFill>
                <a:srgbClr val="660033"/>
              </a:solidFill>
              <a:latin typeface="Century Schoolbook" pitchFamily="18" charset="0"/>
            </a:endParaRPr>
          </a:p>
          <a:p>
            <a:pPr algn="ctr"/>
            <a:endParaRPr lang="ru-RU" sz="2000" i="1" dirty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r>
              <a:rPr lang="ru-RU" sz="2000" i="1" dirty="0" smtClean="0">
                <a:solidFill>
                  <a:srgbClr val="0000FF"/>
                </a:solidFill>
                <a:latin typeface="Century Schoolbook" pitchFamily="18" charset="0"/>
              </a:rPr>
              <a:t>исто­рически </a:t>
            </a:r>
            <a:r>
              <a:rPr lang="ru-RU" sz="2000" i="1" dirty="0">
                <a:solidFill>
                  <a:srgbClr val="0000FF"/>
                </a:solidFill>
                <a:latin typeface="Century Schoolbook" pitchFamily="18" charset="0"/>
              </a:rPr>
              <a:t>обусловленных </a:t>
            </a:r>
            <a:r>
              <a:rPr lang="ru-RU" sz="2000" dirty="0">
                <a:solidFill>
                  <a:srgbClr val="0000FF"/>
                </a:solidFill>
                <a:latin typeface="Century Schoolbook" pitchFamily="18" charset="0"/>
              </a:rPr>
              <a:t>и </a:t>
            </a:r>
            <a:r>
              <a:rPr lang="ru-RU" sz="2000" i="1" dirty="0">
                <a:solidFill>
                  <a:srgbClr val="0000FF"/>
                </a:solidFill>
                <a:latin typeface="Century Schoolbook" pitchFamily="18" charset="0"/>
              </a:rPr>
              <a:t>территориально ограниченных закономерных сочетаний взаимосвязанных компонентов природы.</a:t>
            </a:r>
            <a:endParaRPr lang="ru-RU" sz="2000" dirty="0">
              <a:solidFill>
                <a:srgbClr val="0000FF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422/093984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1196751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33CC"/>
                </a:solidFill>
                <a:latin typeface="Century Schoolbook" pitchFamily="18" charset="0"/>
              </a:rPr>
              <a:t>Общепринятой таксономической системы ПТК </a:t>
            </a:r>
            <a:endParaRPr lang="ru-RU" b="1" dirty="0" smtClean="0">
              <a:solidFill>
                <a:srgbClr val="FF33CC"/>
              </a:solidFill>
              <a:latin typeface="Century Schoolbook" pitchFamily="18" charset="0"/>
            </a:endParaRPr>
          </a:p>
          <a:p>
            <a:pPr algn="ctr"/>
            <a:r>
              <a:rPr lang="ru-RU" b="1" dirty="0" smtClean="0">
                <a:solidFill>
                  <a:srgbClr val="FF33CC"/>
                </a:solidFill>
                <a:latin typeface="Century Schoolbook" pitchFamily="18" charset="0"/>
              </a:rPr>
              <a:t>в </a:t>
            </a:r>
            <a:r>
              <a:rPr lang="ru-RU" b="1" dirty="0">
                <a:solidFill>
                  <a:srgbClr val="FF33CC"/>
                </a:solidFill>
                <a:latin typeface="Century Schoolbook" pitchFamily="18" charset="0"/>
              </a:rPr>
              <a:t>физической географии пока еще нет. </a:t>
            </a:r>
            <a:endParaRPr lang="ru-RU" b="1" dirty="0" smtClean="0">
              <a:solidFill>
                <a:srgbClr val="FF33CC"/>
              </a:solidFill>
              <a:latin typeface="Century Schoolbook" pitchFamily="18" charset="0"/>
            </a:endParaRPr>
          </a:p>
          <a:p>
            <a:pPr algn="ctr"/>
            <a:endParaRPr lang="ru-RU" dirty="0">
              <a:latin typeface="Century Schoolbook" pitchFamily="18" charset="0"/>
            </a:endParaRP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Century Schoolbook" pitchFamily="18" charset="0"/>
              </a:rPr>
              <a:t>Наиболее </a:t>
            </a:r>
            <a:r>
              <a:rPr lang="ru-RU" dirty="0">
                <a:solidFill>
                  <a:srgbClr val="0000FF"/>
                </a:solidFill>
                <a:latin typeface="Century Schoolbook" pitchFamily="18" charset="0"/>
              </a:rPr>
              <a:t>широко распространенной яв­ляется следующая система комплексов: </a:t>
            </a:r>
            <a:endParaRPr lang="ru-RU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r>
              <a:rPr lang="ru-RU" dirty="0" smtClean="0">
                <a:solidFill>
                  <a:srgbClr val="660033"/>
                </a:solidFill>
                <a:latin typeface="Century Schoolbook" pitchFamily="18" charset="0"/>
              </a:rPr>
              <a:t>географическая </a:t>
            </a:r>
            <a:r>
              <a:rPr lang="ru-RU" dirty="0">
                <a:solidFill>
                  <a:srgbClr val="660033"/>
                </a:solidFill>
                <a:latin typeface="Century Schoolbook" pitchFamily="18" charset="0"/>
              </a:rPr>
              <a:t>оболочка— суша — материк—страна—зона (горная область) — провинция — район—ландшафт—урочище—фация. </a:t>
            </a:r>
            <a:endParaRPr lang="ru-RU" dirty="0" smtClean="0">
              <a:solidFill>
                <a:srgbClr val="660033"/>
              </a:solidFill>
              <a:latin typeface="Century Schoolbook" pitchFamily="18" charset="0"/>
            </a:endParaRPr>
          </a:p>
          <a:p>
            <a:pPr algn="ctr"/>
            <a:endParaRPr lang="ru-RU" dirty="0">
              <a:latin typeface="Century Schoolbook" pitchFamily="18" charset="0"/>
            </a:endParaRP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Century Schoolbook" pitchFamily="18" charset="0"/>
              </a:rPr>
              <a:t>Наряду </a:t>
            </a:r>
            <a:r>
              <a:rPr lang="ru-RU" dirty="0">
                <a:solidFill>
                  <a:srgbClr val="0000FF"/>
                </a:solidFill>
                <a:latin typeface="Century Schoolbook" pitchFamily="18" charset="0"/>
              </a:rPr>
              <a:t>с ней существуют и другие системы, в том числе и двухрядные, имеющие на своих верхних ступенях самостоятельные системы зональных </a:t>
            </a:r>
            <a:endParaRPr lang="ru-RU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endParaRPr lang="ru-RU" dirty="0">
              <a:latin typeface="Century Schoolbook" pitchFamily="18" charset="0"/>
            </a:endParaRPr>
          </a:p>
          <a:p>
            <a:pPr algn="ctr"/>
            <a:r>
              <a:rPr lang="ru-RU" dirty="0" smtClean="0">
                <a:solidFill>
                  <a:srgbClr val="660033"/>
                </a:solidFill>
                <a:latin typeface="Century Schoolbook" pitchFamily="18" charset="0"/>
              </a:rPr>
              <a:t>(</a:t>
            </a:r>
            <a:r>
              <a:rPr lang="ru-RU" dirty="0">
                <a:solidFill>
                  <a:srgbClr val="660033"/>
                </a:solidFill>
                <a:latin typeface="Century Schoolbook" pitchFamily="18" charset="0"/>
              </a:rPr>
              <a:t>географи­ческий пояс —зона—</a:t>
            </a:r>
            <a:r>
              <a:rPr lang="ru-RU" dirty="0" err="1">
                <a:solidFill>
                  <a:srgbClr val="660033"/>
                </a:solidFill>
                <a:latin typeface="Century Schoolbook" pitchFamily="18" charset="0"/>
              </a:rPr>
              <a:t>подзона</a:t>
            </a:r>
            <a:r>
              <a:rPr lang="ru-RU" dirty="0">
                <a:solidFill>
                  <a:srgbClr val="660033"/>
                </a:solidFill>
                <a:latin typeface="Century Schoolbook" pitchFamily="18" charset="0"/>
              </a:rPr>
              <a:t>) и азональных (суша—континент— субконтинент—страна) единиц.</a:t>
            </a:r>
          </a:p>
        </p:txBody>
      </p:sp>
    </p:spTree>
    <p:extLst>
      <p:ext uri="{BB962C8B-B14F-4D97-AF65-F5344CB8AC3E}">
        <p14:creationId xmlns:p14="http://schemas.microsoft.com/office/powerpoint/2010/main" val="379297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edsovet.su/_ld/396/460442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1412776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CC66"/>
                </a:solidFill>
                <a:latin typeface="Century Schoolbook" pitchFamily="18" charset="0"/>
              </a:rPr>
              <a:t>Объектами </a:t>
            </a:r>
            <a:r>
              <a:rPr lang="ru-RU" sz="2400" i="1" dirty="0">
                <a:solidFill>
                  <a:srgbClr val="0000FF"/>
                </a:solidFill>
                <a:latin typeface="Century Schoolbook" pitchFamily="18" charset="0"/>
              </a:rPr>
              <a:t>полевых</a:t>
            </a:r>
            <a:r>
              <a:rPr lang="ru-RU" sz="2400" i="1" dirty="0">
                <a:solidFill>
                  <a:srgbClr val="00CC66"/>
                </a:solidFill>
                <a:latin typeface="Century Schoolbook" pitchFamily="18" charset="0"/>
              </a:rPr>
              <a:t> </a:t>
            </a:r>
            <a:r>
              <a:rPr lang="ru-RU" sz="2400" dirty="0">
                <a:solidFill>
                  <a:srgbClr val="00CC66"/>
                </a:solidFill>
                <a:latin typeface="Century Schoolbook" pitchFamily="18" charset="0"/>
              </a:rPr>
              <a:t>комплексных </a:t>
            </a:r>
            <a:endParaRPr lang="ru-RU" sz="2400" dirty="0" smtClean="0">
              <a:solidFill>
                <a:srgbClr val="00CC66"/>
              </a:solidFill>
              <a:latin typeface="Century Schoolbook" pitchFamily="18" charset="0"/>
            </a:endParaRPr>
          </a:p>
          <a:p>
            <a:pPr algn="ctr"/>
            <a:r>
              <a:rPr lang="ru-RU" sz="2400" dirty="0" smtClean="0">
                <a:solidFill>
                  <a:srgbClr val="00CC66"/>
                </a:solidFill>
                <a:latin typeface="Century Schoolbook" pitchFamily="18" charset="0"/>
              </a:rPr>
              <a:t>физико-географических </a:t>
            </a:r>
            <a:r>
              <a:rPr lang="ru-RU" sz="2400" dirty="0">
                <a:solidFill>
                  <a:srgbClr val="00CC66"/>
                </a:solidFill>
                <a:latin typeface="Century Schoolbook" pitchFamily="18" charset="0"/>
              </a:rPr>
              <a:t>иссле­дований обычно служат относительно небольшие и достаточно просто устроенные ПТК — </a:t>
            </a:r>
            <a:endParaRPr lang="ru-RU" sz="2400" dirty="0" smtClean="0">
              <a:solidFill>
                <a:srgbClr val="00CC66"/>
              </a:solidFill>
              <a:latin typeface="Century Schoolbook" pitchFamily="18" charset="0"/>
            </a:endParaRPr>
          </a:p>
          <a:p>
            <a:pPr algn="ctr"/>
            <a:endParaRPr lang="ru-RU" sz="2400" dirty="0">
              <a:latin typeface="Century Schoolbook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FF"/>
                </a:solidFill>
                <a:latin typeface="Century Schoolbook" pitchFamily="18" charset="0"/>
              </a:rPr>
              <a:t>ландшафт </a:t>
            </a:r>
            <a:r>
              <a:rPr lang="ru-RU" sz="2400" dirty="0">
                <a:solidFill>
                  <a:srgbClr val="0000FF"/>
                </a:solidFill>
                <a:latin typeface="Century Schoolbook" pitchFamily="18" charset="0"/>
              </a:rPr>
              <a:t>и его морфологические еди­ницы.</a:t>
            </a:r>
          </a:p>
        </p:txBody>
      </p:sp>
    </p:spTree>
    <p:extLst>
      <p:ext uri="{BB962C8B-B14F-4D97-AF65-F5344CB8AC3E}">
        <p14:creationId xmlns:p14="http://schemas.microsoft.com/office/powerpoint/2010/main" val="399395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rewalls.com/large/201105/322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404664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latin typeface="Century Schoolbook" pitchFamily="18" charset="0"/>
              </a:rPr>
              <a:t>Предметом исследования различных географических наук и их взаимодействия в системе “общество-человек-природа” является природа</a:t>
            </a:r>
            <a:r>
              <a:rPr lang="ru-RU" dirty="0" smtClean="0">
                <a:solidFill>
                  <a:srgbClr val="FFFF00"/>
                </a:solidFill>
                <a:latin typeface="Century Schoolbook" pitchFamily="18" charset="0"/>
              </a:rPr>
              <a:t>.</a:t>
            </a:r>
          </a:p>
          <a:p>
            <a:pPr algn="ctr"/>
            <a:endParaRPr lang="ru-RU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r>
              <a:rPr lang="ru-RU" b="1" i="1" u="sng" dirty="0">
                <a:solidFill>
                  <a:srgbClr val="FF33CC"/>
                </a:solidFill>
                <a:latin typeface="Century Schoolbook" pitchFamily="18" charset="0"/>
              </a:rPr>
              <a:t>Природная среда </a:t>
            </a:r>
            <a:r>
              <a:rPr lang="ru-RU" dirty="0">
                <a:solidFill>
                  <a:srgbClr val="FFFF00"/>
                </a:solidFill>
                <a:latin typeface="Century Schoolbook" pitchFamily="18" charset="0"/>
              </a:rPr>
              <a:t>– это примерно то же, что и географическая среда в ее первоначальном </a:t>
            </a:r>
            <a:r>
              <a:rPr lang="ru-RU" dirty="0" smtClean="0">
                <a:solidFill>
                  <a:srgbClr val="FFFF00"/>
                </a:solidFill>
                <a:latin typeface="Century Schoolbook" pitchFamily="18" charset="0"/>
              </a:rPr>
              <a:t>значении.</a:t>
            </a:r>
          </a:p>
          <a:p>
            <a:pPr algn="ctr"/>
            <a:endParaRPr lang="ru-RU" dirty="0" smtClean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endParaRPr lang="ru-RU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ctr"/>
            <a:r>
              <a:rPr lang="ru-RU" dirty="0">
                <a:solidFill>
                  <a:srgbClr val="FFFF00"/>
                </a:solidFill>
                <a:latin typeface="Century Schoolbook" pitchFamily="18" charset="0"/>
              </a:rPr>
              <a:t>По определению Колесникова </a:t>
            </a:r>
            <a:r>
              <a:rPr lang="ru-RU" b="1" i="1" u="sng" dirty="0">
                <a:solidFill>
                  <a:srgbClr val="FF33CC"/>
                </a:solidFill>
                <a:latin typeface="Century Schoolbook" pitchFamily="18" charset="0"/>
              </a:rPr>
              <a:t>географическая среда </a:t>
            </a:r>
            <a:r>
              <a:rPr lang="ru-RU" dirty="0">
                <a:solidFill>
                  <a:srgbClr val="FF33CC"/>
                </a:solidFill>
                <a:latin typeface="Century Schoolbook" pitchFamily="18" charset="0"/>
              </a:rPr>
              <a:t>– </a:t>
            </a:r>
            <a:r>
              <a:rPr lang="ru-RU" dirty="0">
                <a:solidFill>
                  <a:srgbClr val="FFFF00"/>
                </a:solidFill>
                <a:latin typeface="Century Schoolbook" pitchFamily="18" charset="0"/>
              </a:rPr>
              <a:t>часть земного природного в той или иной степени изученного окружения человеческого общества, с которым общество в данный момент непосредственно связано в своей жизни и производственной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73211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ropowerpoint.ru/wp-content/uploads/2013/02/Pole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844824"/>
            <a:ext cx="6768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FF"/>
                </a:solidFill>
                <a:latin typeface="Century Schoolbook" pitchFamily="18" charset="0"/>
              </a:rPr>
              <a:t>На разных ступенях развития общественные взаимоотношения между человеком и природой существенно изменялись. </a:t>
            </a:r>
            <a:endParaRPr lang="ru-RU" sz="2000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endParaRPr lang="ru-RU" sz="2000" dirty="0">
              <a:latin typeface="Century Schoolbook" pitchFamily="18" charset="0"/>
            </a:endParaRPr>
          </a:p>
          <a:p>
            <a:pPr algn="ctr"/>
            <a:r>
              <a:rPr lang="ru-RU" sz="2000" dirty="0" smtClean="0">
                <a:solidFill>
                  <a:srgbClr val="00CC66"/>
                </a:solidFill>
                <a:latin typeface="Century Schoolbook" pitchFamily="18" charset="0"/>
              </a:rPr>
              <a:t>Природная </a:t>
            </a:r>
            <a:r>
              <a:rPr lang="ru-RU" sz="2000" dirty="0">
                <a:solidFill>
                  <a:srgbClr val="00CC66"/>
                </a:solidFill>
                <a:latin typeface="Century Schoolbook" pitchFamily="18" charset="0"/>
              </a:rPr>
              <a:t>среда интересует географов с двух сторон</a:t>
            </a:r>
            <a:r>
              <a:rPr lang="ru-RU" sz="2000" dirty="0" smtClean="0">
                <a:solidFill>
                  <a:srgbClr val="00CC66"/>
                </a:solidFill>
                <a:latin typeface="Century Schoolbook" pitchFamily="18" charset="0"/>
              </a:rPr>
              <a:t>:</a:t>
            </a:r>
          </a:p>
          <a:p>
            <a:pPr algn="ctr"/>
            <a:endParaRPr lang="ru-RU" sz="2000" dirty="0">
              <a:latin typeface="Century Schoolbook" pitchFamily="18" charset="0"/>
            </a:endParaRPr>
          </a:p>
          <a:p>
            <a:pPr marL="285750" lvl="0" indent="-285750" algn="ctr">
              <a:buFont typeface="Wingdings" pitchFamily="2" charset="2"/>
              <a:buChar char="v"/>
            </a:pPr>
            <a:r>
              <a:rPr lang="ru-RU" sz="2000" dirty="0">
                <a:solidFill>
                  <a:srgbClr val="660033"/>
                </a:solidFill>
                <a:latin typeface="Century Schoolbook" pitchFamily="18" charset="0"/>
              </a:rPr>
              <a:t>как среда жизни и деятельности человека</a:t>
            </a:r>
            <a:r>
              <a:rPr lang="ru-RU" sz="2000" dirty="0" smtClean="0">
                <a:solidFill>
                  <a:srgbClr val="660033"/>
                </a:solidFill>
                <a:latin typeface="Century Schoolbook" pitchFamily="18" charset="0"/>
              </a:rPr>
              <a:t>;</a:t>
            </a:r>
          </a:p>
          <a:p>
            <a:pPr lvl="0" algn="ctr"/>
            <a:endParaRPr lang="ru-RU" sz="2000" dirty="0">
              <a:solidFill>
                <a:srgbClr val="660033"/>
              </a:solidFill>
              <a:latin typeface="Century Schoolbook" pitchFamily="18" charset="0"/>
            </a:endParaRPr>
          </a:p>
          <a:p>
            <a:pPr marL="285750" lvl="0" indent="-285750" algn="ctr">
              <a:buFont typeface="Wingdings" pitchFamily="2" charset="2"/>
              <a:buChar char="v"/>
            </a:pPr>
            <a:r>
              <a:rPr lang="ru-RU" sz="2000" dirty="0">
                <a:solidFill>
                  <a:srgbClr val="660033"/>
                </a:solidFill>
                <a:latin typeface="Century Schoolbook" pitchFamily="18" charset="0"/>
              </a:rPr>
              <a:t>как источник ресурсов для разнообразных направлений этой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92082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hameleons.com/uploads/posts/2010-04/1271959423_52452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" y="0"/>
            <a:ext cx="91431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476672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66CCFF"/>
                </a:solidFill>
                <a:latin typeface="Century Schoolbook" pitchFamily="18" charset="0"/>
              </a:rPr>
              <a:t>Ресурсы природы и условий жизни и деятельности человека образуют три определенных сочетания, которые имеют ландшафтную подчиненность. </a:t>
            </a:r>
            <a:endParaRPr lang="ru-RU" sz="2400" dirty="0" smtClean="0">
              <a:solidFill>
                <a:srgbClr val="66CCFF"/>
              </a:solidFill>
              <a:latin typeface="Century Schoolbook" pitchFamily="18" charset="0"/>
            </a:endParaRPr>
          </a:p>
          <a:p>
            <a:pPr algn="ctr"/>
            <a:endParaRPr lang="ru-RU" sz="2400" dirty="0">
              <a:latin typeface="Century Schoolbook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FF"/>
                </a:solidFill>
                <a:latin typeface="Century Schoolbook" pitchFamily="18" charset="0"/>
              </a:rPr>
              <a:t>В </a:t>
            </a:r>
            <a:r>
              <a:rPr lang="ru-RU" sz="2400" dirty="0">
                <a:solidFill>
                  <a:srgbClr val="0000FF"/>
                </a:solidFill>
                <a:latin typeface="Century Schoolbook" pitchFamily="18" charset="0"/>
              </a:rPr>
              <a:t>некоторых случаях, например, для большей части ископаемых ресурсов, ареалы их распространения не всегда совпадают с границами современных ландшафтов.</a:t>
            </a:r>
          </a:p>
        </p:txBody>
      </p:sp>
    </p:spTree>
    <p:extLst>
      <p:ext uri="{BB962C8B-B14F-4D97-AF65-F5344CB8AC3E}">
        <p14:creationId xmlns:p14="http://schemas.microsoft.com/office/powerpoint/2010/main" val="349430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humbs.dreamstime.com/thumb_597/1302028379TVAhw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3"/>
            <a:ext cx="9144000" cy="685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764704"/>
            <a:ext cx="66247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FF"/>
                </a:solidFill>
                <a:latin typeface="Century Schoolbook" pitchFamily="18" charset="0"/>
              </a:rPr>
              <a:t>Сложность структуры подсистем “общество и природа” определяет сложность и наличие разных уровней организации во всей системе в целом. </a:t>
            </a:r>
            <a:endParaRPr lang="ru-RU" sz="2000" dirty="0" smtClean="0">
              <a:solidFill>
                <a:srgbClr val="0000FF"/>
              </a:solidFill>
              <a:latin typeface="Century Schoolbook" pitchFamily="18" charset="0"/>
            </a:endParaRPr>
          </a:p>
          <a:p>
            <a:pPr algn="ctr"/>
            <a:endParaRPr lang="ru-RU" sz="2000" dirty="0">
              <a:latin typeface="Century Schoolbook" pitchFamily="18" charset="0"/>
            </a:endParaRPr>
          </a:p>
          <a:p>
            <a:pPr algn="ctr"/>
            <a:r>
              <a:rPr lang="ru-RU" sz="2000" dirty="0" smtClean="0">
                <a:solidFill>
                  <a:srgbClr val="990099"/>
                </a:solidFill>
                <a:latin typeface="Century Schoolbook" pitchFamily="18" charset="0"/>
              </a:rPr>
              <a:t>Это </a:t>
            </a:r>
            <a:r>
              <a:rPr lang="ru-RU" sz="2000" dirty="0">
                <a:solidFill>
                  <a:srgbClr val="990099"/>
                </a:solidFill>
                <a:latin typeface="Century Schoolbook" pitchFamily="18" charset="0"/>
              </a:rPr>
              <a:t>вызывает необходимость постановки многоотраслевых междисциплинарных исследований с целью проникновения в сущность взаимосвязей между обществом и природой и достижения максимальной эффективности направленных изменений приносимых в природу человеком. </a:t>
            </a:r>
            <a:endParaRPr lang="ru-RU" sz="2000" dirty="0">
              <a:solidFill>
                <a:srgbClr val="990099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1F4A9C-B661-41FB-AF27-A35BC33C72CF}"/>
</file>

<file path=customXml/itemProps2.xml><?xml version="1.0" encoding="utf-8"?>
<ds:datastoreItem xmlns:ds="http://schemas.openxmlformats.org/officeDocument/2006/customXml" ds:itemID="{3984031B-7612-4E07-8DB0-77E6C043F7E4}"/>
</file>

<file path=customXml/itemProps3.xml><?xml version="1.0" encoding="utf-8"?>
<ds:datastoreItem xmlns:ds="http://schemas.openxmlformats.org/officeDocument/2006/customXml" ds:itemID="{8C981665-D6A8-494C-8C9A-53304B5191F4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359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Компоненты природы как объект комплексных физико-географических исследований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Компоненты природы как объект комплексных физико-географических исследований</dc:title>
  <dc:creator>ййй</dc:creator>
  <cp:lastModifiedBy>ййй</cp:lastModifiedBy>
  <cp:revision>9</cp:revision>
  <dcterms:created xsi:type="dcterms:W3CDTF">2015-02-21T11:53:51Z</dcterms:created>
  <dcterms:modified xsi:type="dcterms:W3CDTF">2015-02-21T12:33:56Z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