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CC"/>
    <a:srgbClr val="D60093"/>
    <a:srgbClr val="008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6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13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7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8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0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5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A549-074C-49A0-8E06-290715ED0050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EB274-5D76-41F7-8DE0-516DFA548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9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-box.ru/images/stories/shablony_prezentaziy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3957" r="2338" b="4014"/>
          <a:stretch/>
        </p:blipFill>
        <p:spPr bwMode="auto">
          <a:xfrm>
            <a:off x="0" y="10476"/>
            <a:ext cx="9144000" cy="68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Классификация методов по историческому принципу</a:t>
            </a:r>
            <a:endParaRPr lang="ru-RU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91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aster-samouchitel.ru/images/02obs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lh4.ggpht.com/_X9pjnRZZJKA/TUEr1h8MgPI/AAAAAAAAGMc/MyPVy2Ew9Sc/s800/avfislrzdypxp4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6552728" cy="61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02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aster-samouchitel.ru/images/03ob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"/>
            <a:ext cx="9144000" cy="68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lh5.ggpht.com/_X9pjnRZZJKA/TUEtJaBmdqI/AAAAAAAAGNc/pOLSmooEEWc/s800/x1hk7cjgxh6qgx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9" y="2056779"/>
            <a:ext cx="6667942" cy="46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164" y="1412776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660033"/>
                </a:solidFill>
                <a:latin typeface="Cambria" pitchFamily="18" charset="0"/>
              </a:rPr>
              <a:t>Клавдий Птолемей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 (87-165 н. э.) считал, что с помощью астрономии и математики Земля может быть точно отображена на карте. Он пытался задавать положения географических объектов на поверхности Земли с помощью системы координат с параллелями и меридианами. </a:t>
            </a:r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endParaRPr lang="ru-RU" dirty="0" smtClean="0">
              <a:solidFill>
                <a:srgbClr val="660033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660033"/>
                </a:solidFill>
                <a:latin typeface="Cambria" pitchFamily="18" charset="0"/>
              </a:rPr>
              <a:t>Птолемей </a:t>
            </a:r>
            <a:r>
              <a:rPr lang="ru-RU" dirty="0">
                <a:solidFill>
                  <a:srgbClr val="660033"/>
                </a:solidFill>
                <a:latin typeface="Cambria" pitchFamily="18" charset="0"/>
              </a:rPr>
              <a:t>разработал две новых картографических проекции - коническую и стереографическую. В своем труде «География» он предложил список географических названий с указанием широты и долготы каждого места для облегчения поиска, были указаны масштаб, условные знаки с легендой, а также методика ориентации карт - так, чтобы север на карте был вверху, а восток справа. </a:t>
            </a:r>
          </a:p>
        </p:txBody>
      </p:sp>
    </p:spTree>
    <p:extLst>
      <p:ext uri="{BB962C8B-B14F-4D97-AF65-F5344CB8AC3E}">
        <p14:creationId xmlns:p14="http://schemas.microsoft.com/office/powerpoint/2010/main" val="8365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plam.ru/nauchlit/ocherki_po_istorii_geograficheskih_otkrytii_t_1/i_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4" y="1124744"/>
            <a:ext cx="83722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allday.ru/uploads/posts/2009-09/1254336572_old-paper-3-8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4191"/>
            <a:ext cx="9148936" cy="68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lib.rus.ec/i/22/207122/i_0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9" y="1196752"/>
            <a:ext cx="8020973" cy="43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tovie-prezentacii.ru/wp-content/uploads/2013/02/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3" y="0"/>
            <a:ext cx="9161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На начальных этапах познания картографический метод — ме­тод картографирования — используется как метод отображения объективной реальности. Карта служит специфической формой фиксации результатов наблюдений, накопления и хранения гео­графической информации</a:t>
            </a:r>
            <a:r>
              <a:rPr lang="ru-RU" dirty="0" smtClean="0">
                <a:solidFill>
                  <a:srgbClr val="008000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008000"/>
                </a:solidFill>
                <a:latin typeface="Century Schoolbook" pitchFamily="18" charset="0"/>
              </a:rPr>
              <a:t>Своеобразным протоколом полевых наблюдений является кар­та фактического материала, дальнейший анализ которой позволя­ет создать первичную тематическую (специальную) карту. Легенда к карте представляет собой результат классификации изображен­ных на ней объектов. Таким образом, в создании тематической карты используется не только картографический, но и сравни­тельный метод, применение которого позволяет провести класси­фикацию фактических данных, выявить определенные закономер­ности и на их основе выполнить генерализацию, т.е. перейти от конкретного к абстрактному, к формированию новых научных понятий.</a:t>
            </a:r>
          </a:p>
          <a:p>
            <a:pPr algn="ctr"/>
            <a:endParaRPr lang="ru-RU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tyana-chulan.ucoz.ru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604" y="213285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90033"/>
                </a:solidFill>
                <a:latin typeface="Century Schoolbook" pitchFamily="18" charset="0"/>
              </a:rPr>
              <a:t>Ландшафтная карта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, представляющая собой уменьшенное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err="1" smtClean="0">
                <a:solidFill>
                  <a:srgbClr val="0000FF"/>
                </a:solidFill>
                <a:latin typeface="Century Schoolbook" pitchFamily="18" charset="0"/>
              </a:rPr>
              <a:t>ге­нерализованное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изображение ПТК на плоскости, — это, прежде всего, пространственная знаковая модель природных территори­альных комплексов, полученная по определенным математиче­ским законам.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И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как всякая модель она сама служит источником новой информации о ПТК.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Картографический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метод исследова­ния как раз и направлен на получение и анализ этой информации с целью более глубокого познания объектов и явлений.</a:t>
            </a:r>
          </a:p>
        </p:txBody>
      </p:sp>
    </p:spTree>
    <p:extLst>
      <p:ext uri="{BB962C8B-B14F-4D97-AF65-F5344CB8AC3E}">
        <p14:creationId xmlns:p14="http://schemas.microsoft.com/office/powerpoint/2010/main" val="2281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prezi.ru/fl/image.raw?view=image&amp;type=img&amp;id=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5934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  <a:latin typeface="Century Schoolbook" pitchFamily="18" charset="0"/>
              </a:rPr>
              <a:t>Источником информации в этом случае служит не сама объек­тивная реальность, а ее картографическая модель. </a:t>
            </a:r>
            <a:endParaRPr lang="ru-RU" sz="2000" dirty="0" smtClean="0">
              <a:solidFill>
                <a:srgbClr val="990033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Century Schoolbook" pitchFamily="18" charset="0"/>
              </a:rPr>
              <a:t>Результаты </a:t>
            </a:r>
            <a:r>
              <a:rPr lang="ru-RU" sz="2000" dirty="0">
                <a:solidFill>
                  <a:srgbClr val="008000"/>
                </a:solidFill>
                <a:latin typeface="Century Schoolbook" pitchFamily="18" charset="0"/>
              </a:rPr>
              <a:t>та­ких опосредованных наблюдений в виде разнообразных качест­венных или количественных данных фиксируются в виде сло­весного описания, таблиц, матриц, графиков и т.д. и служат мате­риалом для выявления эмпирических закономерностей с помо­щью сравнительного, исторического, математических и логиче­ских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39263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ntik47.rusedu.net/gallery/3117/12_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7635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Еще более широкие перспективы для изучения взаимосвязей и зависимостей между объектами, установления основных факторов их формирования и причин наблюдаемого размещения </a:t>
            </a:r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открываются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при сопряженном изучении нескольких карт различного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со­держания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.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Сопоставляться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могут карты одинакового содержания, но составленные и изданные в разное время, либо карты, состав­ленные одновременно, но фиксирующие разные моменты време­ни (например, серия карт среднемесячных температур, серия па­леогеографических карт и т.д.).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Главная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цель сравнения разновре­менных карт — изучение динамики и развития изображенных на них объектов и явлений. При этом большое значение имеют точ­ность и достоверность сравниваемых карт.</a:t>
            </a:r>
          </a:p>
        </p:txBody>
      </p:sp>
    </p:spTree>
    <p:extLst>
      <p:ext uri="{BB962C8B-B14F-4D97-AF65-F5344CB8AC3E}">
        <p14:creationId xmlns:p14="http://schemas.microsoft.com/office/powerpoint/2010/main" val="13809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99.ltalk.ru/img1.liveinternet.ru/images/attach/c/2/65/653/65653470_1287792110_0c988404d3b3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9"/>
            <a:ext cx="9144000" cy="6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764704"/>
            <a:ext cx="6768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8000"/>
                </a:solidFill>
                <a:latin typeface="Century Schoolbook" pitchFamily="18" charset="0"/>
              </a:rPr>
              <a:t>Совершенствуются не только картографические методы и со­ставляемые карты, но и методы их анализа. В недалеком прошлом основным и едва ли не единственным приемом анализа карт был </a:t>
            </a:r>
            <a:r>
              <a:rPr lang="ru-RU" sz="2400" i="1" dirty="0">
                <a:solidFill>
                  <a:srgbClr val="D60093"/>
                </a:solidFill>
                <a:latin typeface="Century Schoolbook" pitchFamily="18" charset="0"/>
              </a:rPr>
              <a:t>визуальный анализ. </a:t>
            </a:r>
            <a:endParaRPr lang="ru-RU" sz="2400" i="1" dirty="0" smtClean="0">
              <a:solidFill>
                <a:srgbClr val="D60093"/>
              </a:solidFill>
              <a:latin typeface="Century Schoolbook" pitchFamily="18" charset="0"/>
            </a:endParaRPr>
          </a:p>
          <a:p>
            <a:pPr algn="ctr"/>
            <a:endParaRPr lang="ru-RU" sz="2400" i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Century Schoolbook" pitchFamily="18" charset="0"/>
              </a:rPr>
              <a:t>Его </a:t>
            </a:r>
            <a:r>
              <a:rPr lang="ru-RU" sz="2400" dirty="0">
                <a:solidFill>
                  <a:srgbClr val="008000"/>
                </a:solidFill>
                <a:latin typeface="Century Schoolbook" pitchFamily="18" charset="0"/>
              </a:rPr>
              <a:t>результат — качественное описание объек­тов с некоторыми количественными характеристиками, которые могли быть прочтены с карты или оценены глазомерно и пред­ставлены в виде отдельных показателей, таблиц, графиков. </a:t>
            </a:r>
          </a:p>
        </p:txBody>
      </p:sp>
    </p:spTree>
    <p:extLst>
      <p:ext uri="{BB962C8B-B14F-4D97-AF65-F5344CB8AC3E}">
        <p14:creationId xmlns:p14="http://schemas.microsoft.com/office/powerpoint/2010/main" val="12711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urspresent.ru/uploads/fon-present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entury Schoolbook" pitchFamily="18" charset="0"/>
              </a:rPr>
              <a:t>РАЗЛИЧАЮТ МЕ­ТОДЫ: </a:t>
            </a: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endParaRPr lang="ru-RU" sz="2000" dirty="0" smtClean="0">
              <a:latin typeface="Century Schoolbook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D60093"/>
                </a:solidFill>
                <a:latin typeface="Century Schoolbook" pitchFamily="18" charset="0"/>
              </a:rPr>
              <a:t>традиционные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(сравнительно-географический, 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историко-географический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, картографический), зародившиеся на заре челове­ческой культуры; </a:t>
            </a:r>
            <a:endParaRPr lang="ru-RU" sz="20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endParaRPr lang="ru-RU" sz="20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D60093"/>
                </a:solidFill>
                <a:latin typeface="Century Schoolbook" pitchFamily="18" charset="0"/>
              </a:rPr>
              <a:t>новые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(геофизические, геохимические, </a:t>
            </a:r>
            <a:endParaRPr lang="ru-RU" sz="20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Century Schoolbook" pitchFamily="18" charset="0"/>
              </a:rPr>
              <a:t>аэроме­тоды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), применяемые в физико-географических исследованиях </a:t>
            </a:r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с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30—50-х гг. </a:t>
            </a: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</a:rPr>
              <a:t>XX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в.; </a:t>
            </a:r>
          </a:p>
          <a:p>
            <a:pPr marL="285750" indent="-285750" algn="ctr">
              <a:buFont typeface="Wingdings" pitchFamily="2" charset="2"/>
              <a:buChar char="v"/>
            </a:pPr>
            <a:endParaRPr lang="ru-RU" sz="2000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D60093"/>
                </a:solidFill>
                <a:latin typeface="Century Schoolbook" pitchFamily="18" charset="0"/>
              </a:rPr>
              <a:t>новейшие</a:t>
            </a:r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(космические, математического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Century Schoolbook" pitchFamily="18" charset="0"/>
              </a:rPr>
              <a:t>моделирования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, геоинформационные и др.), появившиеся в фи­зической географии в 60 — 80-х гг. </a:t>
            </a:r>
            <a:r>
              <a:rPr lang="en-US" sz="2000" dirty="0">
                <a:solidFill>
                  <a:srgbClr val="002060"/>
                </a:solidFill>
                <a:latin typeface="Century Schoolbook" pitchFamily="18" charset="0"/>
              </a:rPr>
              <a:t>XX </a:t>
            </a:r>
            <a:r>
              <a:rPr lang="ru-RU" sz="2000" dirty="0">
                <a:solidFill>
                  <a:srgbClr val="002060"/>
                </a:solidFill>
                <a:latin typeface="Century Schoolbook" pitchFamily="18" charset="0"/>
              </a:rPr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27734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57606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Затем появился и стал широко применяться </a:t>
            </a:r>
            <a:r>
              <a:rPr lang="ru-RU" sz="2000" i="1" dirty="0">
                <a:solidFill>
                  <a:srgbClr val="990033"/>
                </a:solidFill>
                <a:latin typeface="Century Schoolbook" pitchFamily="18" charset="0"/>
              </a:rPr>
              <a:t>графический анализ</a:t>
            </a:r>
            <a:r>
              <a:rPr lang="ru-RU" sz="2000" i="1" dirty="0">
                <a:solidFill>
                  <a:srgbClr val="6600CC"/>
                </a:solidFill>
                <a:latin typeface="Century Schoolbook" pitchFamily="18" charset="0"/>
              </a:rPr>
              <a:t>,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который заключается в составлении по данным, получен­ным с карт, различных профилей, разрезов, графиков, диаграмм, блок-диаграмм и т.д. и дальнейшем их изучении.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i="1" dirty="0">
                <a:solidFill>
                  <a:srgbClr val="990033"/>
                </a:solidFill>
                <a:latin typeface="Century Schoolbook" pitchFamily="18" charset="0"/>
              </a:rPr>
              <a:t>Графоаналитиче­ские приемы анализа </a:t>
            </a:r>
            <a:endParaRPr lang="ru-RU" sz="2000" i="1" dirty="0" smtClean="0">
              <a:solidFill>
                <a:srgbClr val="990033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карт 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заключаются в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из­мерении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по картам количественных пространственных характери­стик объектов: длин линий, площадей, углов и направлений. На основании результатов измерений рассчитываются разнообразные </a:t>
            </a:r>
            <a:r>
              <a:rPr lang="ru-RU" sz="2000" dirty="0" err="1">
                <a:solidFill>
                  <a:srgbClr val="6600CC"/>
                </a:solidFill>
                <a:latin typeface="Century Schoolbook" pitchFamily="18" charset="0"/>
              </a:rPr>
              <a:t>морфоаналитические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 показатели.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6600CC"/>
                </a:solidFill>
                <a:latin typeface="Century Schoolbook" pitchFamily="18" charset="0"/>
              </a:rPr>
              <a:t>Графоаналитические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приемы ча­сто называют </a:t>
            </a:r>
            <a:r>
              <a:rPr lang="ru-RU" sz="2000" i="1" dirty="0">
                <a:solidFill>
                  <a:srgbClr val="990033"/>
                </a:solidFill>
                <a:latin typeface="Century Schoolbook" pitchFamily="18" charset="0"/>
              </a:rPr>
              <a:t>картометрией</a:t>
            </a:r>
            <a:r>
              <a:rPr lang="ru-RU" sz="2000" i="1" dirty="0">
                <a:solidFill>
                  <a:srgbClr val="6600CC"/>
                </a:solidFill>
                <a:latin typeface="Century Schoolbook" pitchFamily="18" charset="0"/>
              </a:rPr>
              <a:t>, </a:t>
            </a:r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или </a:t>
            </a:r>
            <a:r>
              <a:rPr lang="ru-RU" sz="2000" i="1" dirty="0">
                <a:solidFill>
                  <a:srgbClr val="990033"/>
                </a:solidFill>
                <a:latin typeface="Century Schoolbook" pitchFamily="18" charset="0"/>
              </a:rPr>
              <a:t>картометрическим анализом.</a:t>
            </a:r>
            <a:endParaRPr lang="ru-RU" sz="2000" dirty="0">
              <a:solidFill>
                <a:srgbClr val="990033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voyrebenok.ru/images/presentation/ecology/m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764704"/>
            <a:ext cx="59766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6600CC"/>
                </a:solidFill>
                <a:latin typeface="Century Schoolbook" pitchFamily="18" charset="0"/>
              </a:rPr>
              <a:t>Картографический метод исследования особенно широко используется на начальных этапах познания (при сборе и фикса­ции результатов наблюдений в природе и их систематизации), </a:t>
            </a:r>
            <a:endParaRPr lang="ru-RU" sz="2000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008000"/>
                </a:solidFill>
                <a:latin typeface="Century Schoolbook" pitchFamily="18" charset="0"/>
              </a:rPr>
              <a:t>а </a:t>
            </a:r>
            <a:r>
              <a:rPr lang="ru-RU" sz="2000" dirty="0">
                <a:solidFill>
                  <a:srgbClr val="008000"/>
                </a:solidFill>
                <a:latin typeface="Century Schoolbook" pitchFamily="18" charset="0"/>
              </a:rPr>
              <a:t>также для отражения выявленных в процессе изучения эмпири­ческих закономерностей и получения с готовых карт новой ин­формации, переработка которой с помощью других методов по­зволяет не только получать новые эмпирические закономерности, но и формировать теорию науки. </a:t>
            </a:r>
            <a:endParaRPr lang="ru-RU" sz="2000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dirty="0"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rgbClr val="D60093"/>
                </a:solidFill>
                <a:latin typeface="Century Schoolbook" pitchFamily="18" charset="0"/>
              </a:rPr>
              <a:t>Картографирование </a:t>
            </a:r>
            <a:r>
              <a:rPr lang="ru-RU" sz="2000" dirty="0">
                <a:solidFill>
                  <a:srgbClr val="D60093"/>
                </a:solidFill>
                <a:latin typeface="Century Schoolbook" pitchFamily="18" charset="0"/>
              </a:rPr>
              <a:t>результатов исследований — неотъемлемая часть комплексных физико-геогра­фических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2249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ropowerpoint.ru/wp-content/uploads/2013/12/NewYearBlue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0"/>
            <a:ext cx="9159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49" y="87625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entury Schoolbook" pitchFamily="18" charset="0"/>
              </a:rPr>
              <a:t>Традиционные методы</a:t>
            </a:r>
            <a:endParaRPr lang="ru-RU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3783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entury Schoolbook" pitchFamily="18" charset="0"/>
              </a:rPr>
              <a:t>Едва ли не самым древним и широко распространенным методом географических исследований являет­ся </a:t>
            </a:r>
            <a:endParaRPr lang="ru-RU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Century Schoolbook" pitchFamily="18" charset="0"/>
              </a:rPr>
              <a:t>сравнительно-географический</a:t>
            </a:r>
            <a:r>
              <a:rPr lang="ru-RU" b="1" i="1" dirty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endParaRPr lang="ru-RU" b="1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endParaRPr lang="ru-RU" b="1" i="1" dirty="0" smtClean="0"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entury Schoolbook" pitchFamily="18" charset="0"/>
              </a:rPr>
              <a:t>Различают два основных аспекта применения сравнительно-гео­графического </a:t>
            </a:r>
            <a:r>
              <a:rPr lang="ru-RU" dirty="0" smtClean="0">
                <a:solidFill>
                  <a:srgbClr val="002060"/>
                </a:solidFill>
                <a:latin typeface="Century Schoolbook" pitchFamily="18" charset="0"/>
              </a:rPr>
              <a:t>метода: </a:t>
            </a:r>
          </a:p>
          <a:p>
            <a:pPr algn="ctr"/>
            <a:endParaRPr lang="ru-RU" dirty="0" smtClean="0">
              <a:latin typeface="Century Schoolbook" pitchFamily="18" charset="0"/>
            </a:endParaRPr>
          </a:p>
          <a:p>
            <a:pPr algn="ctr"/>
            <a:r>
              <a:rPr lang="ru-RU" i="1" dirty="0">
                <a:solidFill>
                  <a:srgbClr val="D60093"/>
                </a:solidFill>
                <a:latin typeface="Century Schoolbook" pitchFamily="18" charset="0"/>
              </a:rPr>
              <a:t>Первый аспект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связан с использованием умо­заключений по аналогии (метод аналогий). Он заключается в сопо­ставлении слабо изученного или неизвестного объекта с хорошо изученным</a:t>
            </a:r>
            <a:r>
              <a:rPr lang="ru-RU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 smtClean="0">
              <a:latin typeface="Century Schoolbook" pitchFamily="18" charset="0"/>
            </a:endParaRPr>
          </a:p>
          <a:p>
            <a:pPr algn="ctr"/>
            <a:r>
              <a:rPr lang="ru-RU" i="1" dirty="0">
                <a:solidFill>
                  <a:srgbClr val="D60093"/>
                </a:solidFill>
                <a:latin typeface="Century Schoolbook" pitchFamily="18" charset="0"/>
              </a:rPr>
              <a:t>Второй аспект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состоит в исследовании одинаково изученных объектов. Возможны два пути сравнения таких объектов. Можно сравнивать объекты, находящиеся на </a:t>
            </a:r>
            <a:r>
              <a:rPr lang="ru-RU" i="1" dirty="0">
                <a:solidFill>
                  <a:srgbClr val="D60093"/>
                </a:solidFill>
                <a:latin typeface="Century Schoolbook" pitchFamily="18" charset="0"/>
              </a:rPr>
              <a:t>одинаковой стадии развития</a:t>
            </a:r>
            <a:r>
              <a:rPr lang="ru-RU" i="1" dirty="0">
                <a:solidFill>
                  <a:srgbClr val="0000FF"/>
                </a:solidFill>
                <a:latin typeface="Century Schoolbook" pitchFamily="18" charset="0"/>
              </a:rPr>
              <a:t>, </a:t>
            </a:r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что позволяет установить их сходство и различие, искать и нахо­дить факторы и причины, обусловливающие их сходство. </a:t>
            </a:r>
          </a:p>
        </p:txBody>
      </p:sp>
    </p:spTree>
    <p:extLst>
      <p:ext uri="{BB962C8B-B14F-4D97-AF65-F5344CB8AC3E}">
        <p14:creationId xmlns:p14="http://schemas.microsoft.com/office/powerpoint/2010/main" val="1131242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urspresent.ru/uploads/fon-present/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0" y="0"/>
            <a:ext cx="9165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5919" y="404664"/>
            <a:ext cx="67687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FF"/>
                </a:solidFill>
                <a:latin typeface="Century Schoolbook" pitchFamily="18" charset="0"/>
              </a:rPr>
              <a:t>Исторический метод </a:t>
            </a:r>
            <a:r>
              <a:rPr lang="ru-RU" dirty="0">
                <a:solidFill>
                  <a:srgbClr val="990033"/>
                </a:solidFill>
                <a:latin typeface="Century Schoolbook" pitchFamily="18" charset="0"/>
              </a:rPr>
              <a:t>познания природы также один из тради­ционных методов географических исследований, хотя он сформи­ровался значительно позднее сравнительного и картографическо­го методов и в значительной мере опирается на них</a:t>
            </a:r>
            <a:r>
              <a:rPr lang="ru-RU" dirty="0" smtClean="0">
                <a:solidFill>
                  <a:srgbClr val="990033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 smtClean="0">
              <a:solidFill>
                <a:srgbClr val="990033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990033"/>
                </a:solidFill>
                <a:latin typeface="Century Schoolbook" pitchFamily="18" charset="0"/>
              </a:rPr>
              <a:t>Исторический метод играет решающую роль во всех случаях, когда исследуемые объекты и процессы требуют своего рассмотрения в развитии и становлении, поэтому он является од­ним из основных методов комплексной физической географии</a:t>
            </a:r>
            <a:r>
              <a:rPr lang="ru-RU" dirty="0" smtClean="0">
                <a:solidFill>
                  <a:srgbClr val="990033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>
              <a:solidFill>
                <a:srgbClr val="990033"/>
              </a:solidFill>
              <a:latin typeface="Century Schoolbook" pitchFamily="18" charset="0"/>
            </a:endParaRPr>
          </a:p>
          <a:p>
            <a:pPr algn="ctr"/>
            <a:endParaRPr lang="ru-RU" dirty="0" smtClean="0">
              <a:solidFill>
                <a:srgbClr val="990033"/>
              </a:solidFill>
              <a:latin typeface="Century Schoolbook" pitchFamily="18" charset="0"/>
            </a:endParaRPr>
          </a:p>
          <a:p>
            <a:pPr algn="ctr"/>
            <a:r>
              <a:rPr lang="ru-RU" dirty="0">
                <a:solidFill>
                  <a:srgbClr val="990033"/>
                </a:solidFill>
                <a:latin typeface="Century Schoolbook" pitchFamily="18" charset="0"/>
              </a:rPr>
              <a:t>Задача исторического анализа в комплексных физико-геогра­фических исследованиях — проследить становление современных черт природы Земли, установить исходное состояние того или иного ПТК и ряд его конкретных переходных состояний (стадий разви­тия), изучить современное состояние как результат произошед­ших изменений, выявить движущие силы и условия процесса раз­вития.</a:t>
            </a:r>
          </a:p>
        </p:txBody>
      </p:sp>
    </p:spTree>
    <p:extLst>
      <p:ext uri="{BB962C8B-B14F-4D97-AF65-F5344CB8AC3E}">
        <p14:creationId xmlns:p14="http://schemas.microsoft.com/office/powerpoint/2010/main" val="91731944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76" y="0"/>
            <a:ext cx="9164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9269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Century Schoolbook" pitchFamily="18" charset="0"/>
              </a:rPr>
              <a:t>В современной физической географии мы можем выделить три основных аспекта исторического метода: </a:t>
            </a:r>
            <a:endParaRPr lang="ru-RU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i="1" dirty="0"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FF00FF"/>
                </a:solidFill>
                <a:latin typeface="Century Schoolbook" pitchFamily="18" charset="0"/>
              </a:rPr>
              <a:t>палеогеографический</a:t>
            </a:r>
            <a:r>
              <a:rPr lang="ru-RU" i="1" dirty="0">
                <a:solidFill>
                  <a:srgbClr val="FF00FF"/>
                </a:solidFill>
                <a:latin typeface="Century Schoolbook" pitchFamily="18" charset="0"/>
              </a:rPr>
              <a:t>,</a:t>
            </a:r>
            <a:r>
              <a:rPr lang="ru-RU" i="1" dirty="0">
                <a:solidFill>
                  <a:srgbClr val="6600CC"/>
                </a:solidFill>
                <a:latin typeface="Century Schoolbook" pitchFamily="18" charset="0"/>
              </a:rPr>
              <a:t> </a:t>
            </a:r>
            <a:r>
              <a:rPr lang="ru-RU" dirty="0">
                <a:solidFill>
                  <a:srgbClr val="6600CC"/>
                </a:solidFill>
                <a:latin typeface="Century Schoolbook" pitchFamily="18" charset="0"/>
              </a:rPr>
              <a:t>ос­нованный на изучении самых разнообразных «следов» бывших со­стояний ПТК; </a:t>
            </a:r>
            <a:endParaRPr lang="ru-RU" dirty="0" smtClean="0">
              <a:solidFill>
                <a:srgbClr val="6600CC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endParaRPr lang="ru-RU" i="1" dirty="0">
              <a:solidFill>
                <a:srgbClr val="6600CC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FF00FF"/>
                </a:solidFill>
                <a:latin typeface="Century Schoolbook" pitchFamily="18" charset="0"/>
              </a:rPr>
              <a:t>собственно </a:t>
            </a:r>
            <a:r>
              <a:rPr lang="ru-RU" i="1" dirty="0">
                <a:solidFill>
                  <a:srgbClr val="FF00FF"/>
                </a:solidFill>
                <a:latin typeface="Century Schoolbook" pitchFamily="18" charset="0"/>
              </a:rPr>
              <a:t>исторический</a:t>
            </a:r>
            <a:r>
              <a:rPr lang="ru-RU" i="1" dirty="0">
                <a:solidFill>
                  <a:srgbClr val="6600CC"/>
                </a:solidFill>
                <a:latin typeface="Century Schoolbook" pitchFamily="18" charset="0"/>
              </a:rPr>
              <a:t>, </a:t>
            </a:r>
            <a:r>
              <a:rPr lang="ru-RU" dirty="0">
                <a:solidFill>
                  <a:srgbClr val="6600CC"/>
                </a:solidFill>
                <a:latin typeface="Century Schoolbook" pitchFamily="18" charset="0"/>
              </a:rPr>
              <a:t>базирующийся на изуче­нии исторических документов о бывших состояниях ПТК (в том числе и отраженных в географических названиях и терминах</a:t>
            </a:r>
            <a:r>
              <a:rPr lang="ru-RU" dirty="0" smtClean="0">
                <a:solidFill>
                  <a:srgbClr val="6600CC"/>
                </a:solidFill>
                <a:latin typeface="Century Schoolbook" pitchFamily="18" charset="0"/>
              </a:rPr>
              <a:t>);</a:t>
            </a:r>
          </a:p>
          <a:p>
            <a:pPr algn="ctr"/>
            <a:endParaRPr lang="ru-RU" i="1" dirty="0">
              <a:solidFill>
                <a:srgbClr val="6600CC"/>
              </a:solidFill>
              <a:latin typeface="Century Schoolbook" pitchFamily="18" charset="0"/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ru-RU" i="1" dirty="0" smtClean="0">
                <a:solidFill>
                  <a:srgbClr val="FF00FF"/>
                </a:solidFill>
                <a:latin typeface="Century Schoolbook" pitchFamily="18" charset="0"/>
              </a:rPr>
              <a:t>динамический</a:t>
            </a:r>
            <a:r>
              <a:rPr lang="ru-RU" i="1" dirty="0">
                <a:solidFill>
                  <a:srgbClr val="6600CC"/>
                </a:solidFill>
                <a:latin typeface="Century Schoolbook" pitchFamily="18" charset="0"/>
              </a:rPr>
              <a:t>, </a:t>
            </a:r>
            <a:r>
              <a:rPr lang="ru-RU" dirty="0">
                <a:solidFill>
                  <a:srgbClr val="6600CC"/>
                </a:solidFill>
                <a:latin typeface="Century Schoolbook" pitchFamily="18" charset="0"/>
              </a:rPr>
              <a:t>изучающий современные изменения состояний, фик­сируемые преимущественно в процессе стационарных исследова­ний. Из этих трех аспектов самым ранним был, очевидно, </a:t>
            </a:r>
            <a:r>
              <a:rPr lang="ru-RU" dirty="0" smtClean="0">
                <a:solidFill>
                  <a:srgbClr val="6600CC"/>
                </a:solidFill>
                <a:latin typeface="Century Schoolbook" pitchFamily="18" charset="0"/>
              </a:rPr>
              <a:t>собственно </a:t>
            </a:r>
            <a:r>
              <a:rPr lang="ru-RU" dirty="0">
                <a:solidFill>
                  <a:srgbClr val="6600CC"/>
                </a:solidFill>
                <a:latin typeface="Century Schoolbook" pitchFamily="18" charset="0"/>
              </a:rPr>
              <a:t>исторический, позже появился и активно развивался па­леогеографический. </a:t>
            </a:r>
          </a:p>
        </p:txBody>
      </p:sp>
    </p:spTree>
    <p:extLst>
      <p:ext uri="{BB962C8B-B14F-4D97-AF65-F5344CB8AC3E}">
        <p14:creationId xmlns:p14="http://schemas.microsoft.com/office/powerpoint/2010/main" val="27387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urspresent.ru/uploads/fon-present/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1"/>
            <a:ext cx="9144000" cy="68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25249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entury Schoolbook" pitchFamily="18" charset="0"/>
              </a:rPr>
              <a:t>Картографический метод </a:t>
            </a:r>
            <a:r>
              <a:rPr lang="ru-RU" sz="2400" dirty="0">
                <a:solidFill>
                  <a:srgbClr val="FFFF00"/>
                </a:solidFill>
                <a:latin typeface="Century Schoolbook" pitchFamily="18" charset="0"/>
              </a:rPr>
              <a:t>познания действительности столь же широко распространенный и такой же (или почти такой же) древ­ний, как и сравнительно-географический. </a:t>
            </a:r>
            <a:endParaRPr lang="ru-RU" sz="2400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algn="ctr"/>
            <a:endParaRPr lang="ru-RU" sz="2400" dirty="0">
              <a:latin typeface="Century Schoolbook" pitchFamily="18" charset="0"/>
            </a:endParaRPr>
          </a:p>
          <a:p>
            <a:pPr algn="ctr"/>
            <a:endParaRPr lang="ru-RU" sz="2400" dirty="0" smtClean="0">
              <a:latin typeface="Century Schoolbook" pitchFamily="18" charset="0"/>
            </a:endParaRPr>
          </a:p>
          <a:p>
            <a:pPr algn="ctr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Прародителями совре­менных карт были наскальные рисунки древнего человека, рисун­ки на коже, резьба по дереву или кости, позже — первые прими­тивные «карты» для мореплавания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1389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.ru/MyShablony/Blue_un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"/>
            <a:ext cx="9144000" cy="68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5721" y="188640"/>
            <a:ext cx="7128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Основоположником греческого естествознания и греческой географии считается математик, путешественник и философ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Фалес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 из г. </a:t>
            </a:r>
            <a:r>
              <a:rPr lang="ru-RU" dirty="0" err="1">
                <a:solidFill>
                  <a:srgbClr val="FFC000"/>
                </a:solidFill>
                <a:latin typeface="Cambria" pitchFamily="18" charset="0"/>
              </a:rPr>
              <a:t>Милета</a:t>
            </a:r>
            <a:r>
              <a:rPr lang="ru-RU" dirty="0">
                <a:solidFill>
                  <a:srgbClr val="FFC000"/>
                </a:solidFill>
                <a:latin typeface="Cambria" pitchFamily="18" charset="0"/>
              </a:rPr>
              <a:t> (VI в. до н. э.). </a:t>
            </a:r>
            <a:endParaRPr lang="ru-RU" dirty="0" smtClean="0">
              <a:solidFill>
                <a:srgbClr val="FFC000"/>
              </a:solidFill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Ученику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Фалеса философу </a:t>
            </a:r>
            <a:r>
              <a:rPr lang="ru-RU" i="1" dirty="0">
                <a:solidFill>
                  <a:srgbClr val="FF0000"/>
                </a:solidFill>
                <a:latin typeface="Cambria" pitchFamily="18" charset="0"/>
              </a:rPr>
              <a:t>Анаксимандру</a:t>
            </a:r>
            <a:r>
              <a:rPr lang="ru-RU" dirty="0"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(VI в. до н. э.) приписывается составление первой географической карты. Вероятно, он первый установил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стороны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горизонта — север, юг, восток и запад — и свою карту сориентировал по этим странам света. Милетские географы впервые ввели в употребление понятие частей света и названия Азия (</a:t>
            </a:r>
            <a:r>
              <a:rPr lang="ru-RU" dirty="0" err="1">
                <a:solidFill>
                  <a:srgbClr val="002060"/>
                </a:solidFill>
                <a:latin typeface="Cambria" pitchFamily="18" charset="0"/>
              </a:rPr>
              <a:t>Асия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) и Европа.</a:t>
            </a:r>
          </a:p>
        </p:txBody>
      </p:sp>
      <p:pic>
        <p:nvPicPr>
          <p:cNvPr id="2052" name="Picture 4" descr="http://www.piplz.ru/photo/th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0574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kecult.files.wordpress.com/2011/02/anaximander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30894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freeppt.ru/Prew2/DinamicLight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kzdocs.docdat.com/pars_docs/refs/45/44102/44102_html_a8ab0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7051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.rus.ec/i/81/287381/i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7339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0/01/Anaximander_world_map-ru.svg/2000px-Anaximander_world_map-ru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3" y="3412655"/>
            <a:ext cx="3335027" cy="33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powerpoint.ru/wp-content/uploads/2013/01/Abstra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8"/>
            <a:ext cx="9144000" cy="68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69269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  <a:latin typeface="Cambria" pitchFamily="18" charset="0"/>
              </a:rPr>
              <a:t>Геродот знает в общих чертах только те части Азии, которые входили в его время в состав Персидской империи. Он называет Азией лишь юго-западную часть Азиатского материка, а именно — Аравию с Сирией, Малую Азию с Армянским нагорьем, Месопотамию, Иранское нагорье и Северо-Западную Индию. К востоку от последней он помещает неведомую пустыню; к северу от его Азии лежит Европа, к западу — Египет и Ливия. Египет соединен с Азией «узким мысом» (Суэцким перешейком и Синайским п-овом</a:t>
            </a:r>
            <a:r>
              <a:rPr lang="ru-RU" dirty="0" smtClean="0">
                <a:solidFill>
                  <a:srgbClr val="92D050"/>
                </a:solidFill>
                <a:latin typeface="Cambria" pitchFamily="18" charset="0"/>
              </a:rPr>
              <a:t>).</a:t>
            </a: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Лишь в начале V века до н.э.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Гекатей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Милетский составил первую правдоподобную карту земель, известных грекам. На ней схематически были изображены четыре средиземноморских полуострова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Апеннинский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Пиренейский, Балканский и Малая Азия), - но только полвека спустя почтенный "основатель истории" Геродот создал свой собственный картографический шедевр, дав при этом подробнейшее описание земель, которые он сумел "лично посетить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DA7407-8C0F-4EF0-8143-4D86BCA9142C}"/>
</file>

<file path=customXml/itemProps2.xml><?xml version="1.0" encoding="utf-8"?>
<ds:datastoreItem xmlns:ds="http://schemas.openxmlformats.org/officeDocument/2006/customXml" ds:itemID="{64F9C1F4-116B-4D04-A5B2-46E8C9436F1C}"/>
</file>

<file path=customXml/itemProps3.xml><?xml version="1.0" encoding="utf-8"?>
<ds:datastoreItem xmlns:ds="http://schemas.openxmlformats.org/officeDocument/2006/customXml" ds:itemID="{6DCBF7D9-8A42-444B-A945-CC4350734851}"/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1228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Классификация методов по историческому принципу</vt:lpstr>
      <vt:lpstr>Презентация PowerPoint</vt:lpstr>
      <vt:lpstr>Традиционные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методов по историческому принципу</dc:title>
  <dc:creator>ййй</dc:creator>
  <cp:lastModifiedBy>Marina</cp:lastModifiedBy>
  <cp:revision>12</cp:revision>
  <dcterms:created xsi:type="dcterms:W3CDTF">2015-01-19T17:21:59Z</dcterms:created>
  <dcterms:modified xsi:type="dcterms:W3CDTF">2015-12-01T16:46:49Z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