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12DC-B4F1-43DA-B4FE-EC322A376923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B57B-9E12-4D5D-97F1-0A583BDBC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48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12DC-B4F1-43DA-B4FE-EC322A376923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B57B-9E12-4D5D-97F1-0A583BDBC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12DC-B4F1-43DA-B4FE-EC322A376923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B57B-9E12-4D5D-97F1-0A583BDBC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75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12DC-B4F1-43DA-B4FE-EC322A376923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B57B-9E12-4D5D-97F1-0A583BDBC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74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12DC-B4F1-43DA-B4FE-EC322A376923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B57B-9E12-4D5D-97F1-0A583BDBC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015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12DC-B4F1-43DA-B4FE-EC322A376923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B57B-9E12-4D5D-97F1-0A583BDBC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192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12DC-B4F1-43DA-B4FE-EC322A376923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B57B-9E12-4D5D-97F1-0A583BDBC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310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12DC-B4F1-43DA-B4FE-EC322A376923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B57B-9E12-4D5D-97F1-0A583BDBC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34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12DC-B4F1-43DA-B4FE-EC322A376923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B57B-9E12-4D5D-97F1-0A583BDBC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292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12DC-B4F1-43DA-B4FE-EC322A376923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B57B-9E12-4D5D-97F1-0A583BDBC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0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12DC-B4F1-43DA-B4FE-EC322A376923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B57B-9E12-4D5D-97F1-0A583BDBC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19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B12DC-B4F1-43DA-B4FE-EC322A376923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5B57B-9E12-4D5D-97F1-0A583BDBC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76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D60093"/>
                </a:solidFill>
                <a:latin typeface="Bookman Old Style" pitchFamily="18" charset="0"/>
              </a:rPr>
              <a:t>Классификация </a:t>
            </a:r>
            <a:br>
              <a:rPr lang="ru-RU" dirty="0" smtClean="0">
                <a:solidFill>
                  <a:srgbClr val="D60093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rgbClr val="D60093"/>
                </a:solidFill>
                <a:latin typeface="Bookman Old Style" pitchFamily="18" charset="0"/>
              </a:rPr>
              <a:t>методов исследований</a:t>
            </a:r>
            <a:endParaRPr lang="ru-RU" dirty="0">
              <a:solidFill>
                <a:srgbClr val="D60093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76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freeppt.ru/Prew/NightFlowersSlaid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162833"/>
            <a:ext cx="8352928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FFFF00"/>
                </a:solidFill>
                <a:latin typeface="Constantia" pitchFamily="18" charset="0"/>
              </a:rPr>
              <a:t>Классификация методов по степени их </a:t>
            </a:r>
            <a:r>
              <a:rPr lang="ru-RU" sz="2800" dirty="0" smtClean="0">
                <a:solidFill>
                  <a:srgbClr val="FFFF00"/>
                </a:solidFill>
                <a:latin typeface="Constantia" pitchFamily="18" charset="0"/>
              </a:rPr>
              <a:t>универсализации</a:t>
            </a:r>
          </a:p>
          <a:p>
            <a:pPr algn="ctr"/>
            <a:endParaRPr lang="ru-RU" dirty="0" smtClean="0">
              <a:latin typeface="Constantia" pitchFamily="18" charset="0"/>
            </a:endParaRPr>
          </a:p>
          <a:p>
            <a:pPr algn="ctr"/>
            <a:endParaRPr lang="ru-RU" dirty="0">
              <a:latin typeface="Constantia" pitchFamily="18" charset="0"/>
            </a:endParaRPr>
          </a:p>
          <a:p>
            <a:pPr algn="ctr"/>
            <a:endParaRPr lang="ru-RU" dirty="0" smtClean="0">
              <a:latin typeface="Constantia" pitchFamily="18" charset="0"/>
            </a:endParaRPr>
          </a:p>
          <a:p>
            <a:pPr algn="ctr"/>
            <a:endParaRPr lang="ru-RU" dirty="0" smtClean="0">
              <a:latin typeface="Constantia" pitchFamily="18" charset="0"/>
            </a:endParaRPr>
          </a:p>
          <a:p>
            <a:pPr algn="ctr"/>
            <a:r>
              <a:rPr lang="ru-RU" sz="2400" b="1" i="1" dirty="0">
                <a:solidFill>
                  <a:srgbClr val="D60093"/>
                </a:solidFill>
                <a:latin typeface="Constantia" pitchFamily="18" charset="0"/>
              </a:rPr>
              <a:t>Общие</a:t>
            </a:r>
            <a:r>
              <a:rPr lang="ru-RU" sz="2400" b="1" i="1" dirty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Constantia" pitchFamily="18" charset="0"/>
              </a:rPr>
              <a:t>методы используются всеми естественными науками при изучении любого из их объектов. Наиболее общим методом иссле­дования природы является </a:t>
            </a:r>
            <a:r>
              <a:rPr lang="ru-RU" sz="2400" i="1" dirty="0">
                <a:solidFill>
                  <a:srgbClr val="002060"/>
                </a:solidFill>
                <a:latin typeface="Constantia" pitchFamily="18" charset="0"/>
              </a:rPr>
              <a:t>диалектический, </a:t>
            </a:r>
            <a:r>
              <a:rPr lang="ru-RU" sz="2400" dirty="0">
                <a:solidFill>
                  <a:srgbClr val="002060"/>
                </a:solidFill>
                <a:latin typeface="Constantia" pitchFamily="18" charset="0"/>
              </a:rPr>
              <a:t>который конкретизи­руется в двух различных формах: в виде </a:t>
            </a:r>
            <a:r>
              <a:rPr lang="ru-RU" sz="2400" i="1" dirty="0">
                <a:solidFill>
                  <a:srgbClr val="FF0000"/>
                </a:solidFill>
                <a:latin typeface="Constantia" pitchFamily="18" charset="0"/>
              </a:rPr>
              <a:t>сравнительного </a:t>
            </a:r>
            <a:r>
              <a:rPr lang="ru-RU" sz="2400" dirty="0">
                <a:solidFill>
                  <a:srgbClr val="002060"/>
                </a:solidFill>
                <a:latin typeface="Constantia" pitchFamily="18" charset="0"/>
              </a:rPr>
              <a:t>метода, с помощью которого раскрывается всеобщая связь явлений, и </a:t>
            </a:r>
            <a:r>
              <a:rPr lang="ru-RU" sz="2400" i="1" dirty="0">
                <a:solidFill>
                  <a:srgbClr val="FF0000"/>
                </a:solidFill>
                <a:latin typeface="Constantia" pitchFamily="18" charset="0"/>
              </a:rPr>
              <a:t>исто­рического</a:t>
            </a:r>
            <a:r>
              <a:rPr lang="ru-RU" sz="2400" i="1" dirty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400" dirty="0">
                <a:solidFill>
                  <a:srgbClr val="002060"/>
                </a:solidFill>
                <a:latin typeface="Constantia" pitchFamily="18" charset="0"/>
              </a:rPr>
              <a:t>служащего для раскрытия и обоснования принципа раз­вития в природе</a:t>
            </a:r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</a:rPr>
              <a:t>.</a:t>
            </a:r>
          </a:p>
          <a:p>
            <a:pPr algn="ctr"/>
            <a:endParaRPr lang="ru-RU" sz="17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14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freeppt.ru/Prew/GreenSlaid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91"/>
            <a:ext cx="9144000" cy="684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55776" y="404664"/>
            <a:ext cx="619268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D60093"/>
                </a:solidFill>
                <a:latin typeface="Constantia" pitchFamily="18" charset="0"/>
              </a:rPr>
              <a:t>Особенные</a:t>
            </a:r>
            <a:r>
              <a:rPr lang="ru-RU" sz="2000" b="1" i="1" dirty="0">
                <a:solidFill>
                  <a:srgbClr val="008000"/>
                </a:solidFill>
                <a:latin typeface="Constantia" pitchFamily="18" charset="0"/>
              </a:rPr>
              <a:t> </a:t>
            </a:r>
            <a:r>
              <a:rPr lang="ru-RU" sz="2000" dirty="0">
                <a:solidFill>
                  <a:srgbClr val="008000"/>
                </a:solidFill>
                <a:latin typeface="Constantia" pitchFamily="18" charset="0"/>
              </a:rPr>
              <a:t>методы тоже находят применение во всем естество­знании и не ограничиваются рамками одной какой-либо формы движения материи. Однако они касаются не всего исследуемого объекта в целом, а лишь одной определенной его стороны (явле­ния, количественной стороны и т.д.) или же определенных при­емов исследования, таких как </a:t>
            </a:r>
            <a:r>
              <a:rPr lang="ru-RU" sz="2000" i="1" dirty="0">
                <a:solidFill>
                  <a:srgbClr val="D60093"/>
                </a:solidFill>
                <a:latin typeface="Constantia" pitchFamily="18" charset="0"/>
              </a:rPr>
              <a:t>наблюдение, эксперимент, измере­ние, индукция </a:t>
            </a:r>
            <a:r>
              <a:rPr lang="ru-RU" sz="2000" dirty="0">
                <a:solidFill>
                  <a:srgbClr val="D60093"/>
                </a:solidFill>
                <a:latin typeface="Constantia" pitchFamily="18" charset="0"/>
              </a:rPr>
              <a:t>и </a:t>
            </a:r>
            <a:r>
              <a:rPr lang="ru-RU" sz="2000" i="1" dirty="0">
                <a:solidFill>
                  <a:srgbClr val="D60093"/>
                </a:solidFill>
                <a:latin typeface="Constantia" pitchFamily="18" charset="0"/>
              </a:rPr>
              <a:t>дедукция, анализ </a:t>
            </a:r>
            <a:r>
              <a:rPr lang="ru-RU" sz="2000" dirty="0">
                <a:solidFill>
                  <a:srgbClr val="D60093"/>
                </a:solidFill>
                <a:latin typeface="Constantia" pitchFamily="18" charset="0"/>
              </a:rPr>
              <a:t>и </a:t>
            </a:r>
            <a:r>
              <a:rPr lang="ru-RU" sz="2000" i="1" dirty="0">
                <a:solidFill>
                  <a:srgbClr val="D60093"/>
                </a:solidFill>
                <a:latin typeface="Constantia" pitchFamily="18" charset="0"/>
              </a:rPr>
              <a:t>синтез, формализация, модели­рование </a:t>
            </a:r>
            <a:r>
              <a:rPr lang="ru-RU" sz="2000" dirty="0">
                <a:solidFill>
                  <a:srgbClr val="008000"/>
                </a:solidFill>
                <a:latin typeface="Constantia" pitchFamily="18" charset="0"/>
              </a:rPr>
              <a:t>и т.д</a:t>
            </a:r>
            <a:r>
              <a:rPr lang="ru-RU" sz="2000" dirty="0" smtClean="0">
                <a:solidFill>
                  <a:srgbClr val="008000"/>
                </a:solidFill>
                <a:latin typeface="Constantia" pitchFamily="18" charset="0"/>
              </a:rPr>
              <a:t>.</a:t>
            </a:r>
          </a:p>
          <a:p>
            <a:pPr algn="ctr"/>
            <a:endParaRPr lang="ru-RU" sz="2000" dirty="0">
              <a:latin typeface="Constantia" pitchFamily="18" charset="0"/>
            </a:endParaRPr>
          </a:p>
          <a:p>
            <a:pPr algn="ctr"/>
            <a:r>
              <a:rPr lang="ru-RU" sz="2000" b="1" i="1" dirty="0">
                <a:solidFill>
                  <a:srgbClr val="D60093"/>
                </a:solidFill>
                <a:latin typeface="Constantia" pitchFamily="18" charset="0"/>
              </a:rPr>
              <a:t>Частные</a:t>
            </a:r>
            <a:r>
              <a:rPr lang="ru-RU" sz="2000" b="1" i="1" dirty="0">
                <a:solidFill>
                  <a:srgbClr val="008000"/>
                </a:solidFill>
                <a:latin typeface="Constantia" pitchFamily="18" charset="0"/>
              </a:rPr>
              <a:t> </a:t>
            </a:r>
            <a:r>
              <a:rPr lang="ru-RU" sz="2000" dirty="0">
                <a:solidFill>
                  <a:srgbClr val="008000"/>
                </a:solidFill>
                <a:latin typeface="Constantia" pitchFamily="18" charset="0"/>
              </a:rPr>
              <a:t>методы — это специальные методы, связанные со специфическим характером той или иной формы движения мате­рии (химические, физические, биологические, геологические). Одни из них применяются только в пределах отдельных естествен­ных наук, другие используются при изучении объектов в смежных науках, но на уровне определенной формы движения материи.</a:t>
            </a:r>
          </a:p>
        </p:txBody>
      </p:sp>
    </p:spTree>
    <p:extLst>
      <p:ext uri="{BB962C8B-B14F-4D97-AF65-F5344CB8AC3E}">
        <p14:creationId xmlns:p14="http://schemas.microsoft.com/office/powerpoint/2010/main" val="110438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pedsovet.su/_ld/423/599146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91680" y="1772816"/>
            <a:ext cx="63367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7030A0"/>
                </a:solidFill>
                <a:latin typeface="Constantia" pitchFamily="18" charset="0"/>
              </a:rPr>
              <a:t>общие, </a:t>
            </a:r>
            <a:r>
              <a:rPr lang="ru-RU" sz="2000" dirty="0">
                <a:solidFill>
                  <a:srgbClr val="7030A0"/>
                </a:solidFill>
                <a:latin typeface="Constantia" pitchFamily="18" charset="0"/>
              </a:rPr>
              <a:t>представляющие собой конкретизацию диалектическо­го метода, — </a:t>
            </a:r>
            <a:r>
              <a:rPr lang="ru-RU" sz="2000" i="1" dirty="0">
                <a:solidFill>
                  <a:srgbClr val="FF0000"/>
                </a:solidFill>
                <a:latin typeface="Constantia" pitchFamily="18" charset="0"/>
              </a:rPr>
              <a:t>сравнительно-географический </a:t>
            </a:r>
            <a:r>
              <a:rPr lang="ru-RU" sz="2000" dirty="0">
                <a:solidFill>
                  <a:srgbClr val="FF0000"/>
                </a:solidFill>
                <a:latin typeface="Constantia" pitchFamily="18" charset="0"/>
              </a:rPr>
              <a:t>и </a:t>
            </a:r>
            <a:r>
              <a:rPr lang="ru-RU" sz="2000" i="1" dirty="0" smtClean="0">
                <a:solidFill>
                  <a:srgbClr val="FF0000"/>
                </a:solidFill>
                <a:latin typeface="Constantia" pitchFamily="18" charset="0"/>
              </a:rPr>
              <a:t>историко-географический, исторический;</a:t>
            </a:r>
          </a:p>
          <a:p>
            <a:pPr algn="ctr"/>
            <a:endParaRPr lang="ru-RU" sz="2000" dirty="0">
              <a:solidFill>
                <a:srgbClr val="7030A0"/>
              </a:solidFill>
              <a:latin typeface="Constantia" pitchFamily="18" charset="0"/>
            </a:endParaRPr>
          </a:p>
          <a:p>
            <a:pPr algn="ctr"/>
            <a:r>
              <a:rPr lang="ru-RU" sz="2000" b="1" i="1" dirty="0">
                <a:solidFill>
                  <a:srgbClr val="7030A0"/>
                </a:solidFill>
                <a:latin typeface="Constantia" pitchFamily="18" charset="0"/>
              </a:rPr>
              <a:t>особенные, </a:t>
            </a:r>
            <a:r>
              <a:rPr lang="ru-RU" sz="2000" dirty="0">
                <a:solidFill>
                  <a:srgbClr val="7030A0"/>
                </a:solidFill>
                <a:latin typeface="Constantia" pitchFamily="18" charset="0"/>
              </a:rPr>
              <a:t>используемые во всех географических науках, — </a:t>
            </a:r>
            <a:r>
              <a:rPr lang="ru-RU" sz="2000" i="1" dirty="0">
                <a:solidFill>
                  <a:srgbClr val="FF0000"/>
                </a:solidFill>
                <a:latin typeface="Constantia" pitchFamily="18" charset="0"/>
              </a:rPr>
              <a:t>картографический, математический, моделирования, прогнозирова­ния, районирования, эксперимента</a:t>
            </a:r>
            <a:r>
              <a:rPr lang="ru-RU" sz="2000" i="1" dirty="0" smtClean="0">
                <a:solidFill>
                  <a:srgbClr val="FF0000"/>
                </a:solidFill>
                <a:latin typeface="Constantia" pitchFamily="18" charset="0"/>
              </a:rPr>
              <a:t>;</a:t>
            </a:r>
          </a:p>
          <a:p>
            <a:pPr algn="ctr"/>
            <a:endParaRPr lang="ru-RU" sz="2000" dirty="0">
              <a:solidFill>
                <a:srgbClr val="7030A0"/>
              </a:solidFill>
              <a:latin typeface="Constantia" pitchFamily="18" charset="0"/>
            </a:endParaRPr>
          </a:p>
          <a:p>
            <a:pPr algn="ctr"/>
            <a:r>
              <a:rPr lang="ru-RU" sz="2000" b="1" i="1" dirty="0">
                <a:solidFill>
                  <a:srgbClr val="7030A0"/>
                </a:solidFill>
                <a:latin typeface="Constantia" pitchFamily="18" charset="0"/>
              </a:rPr>
              <a:t>частные, </a:t>
            </a:r>
            <a:r>
              <a:rPr lang="ru-RU" sz="2000" dirty="0">
                <a:solidFill>
                  <a:srgbClr val="7030A0"/>
                </a:solidFill>
                <a:latin typeface="Constantia" pitchFamily="18" charset="0"/>
              </a:rPr>
              <a:t>применяемые во всех естественно-географических (физико-географических) науках, — </a:t>
            </a:r>
            <a:r>
              <a:rPr lang="ru-RU" sz="2000" i="1" dirty="0">
                <a:solidFill>
                  <a:srgbClr val="FF0000"/>
                </a:solidFill>
                <a:latin typeface="Constantia" pitchFamily="18" charset="0"/>
              </a:rPr>
              <a:t>геохимический, геофизический, палеогеографический, </a:t>
            </a:r>
            <a:r>
              <a:rPr lang="ru-RU" sz="2000" i="1" dirty="0" err="1">
                <a:solidFill>
                  <a:srgbClr val="FF0000"/>
                </a:solidFill>
                <a:latin typeface="Constantia" pitchFamily="18" charset="0"/>
              </a:rPr>
              <a:t>аэрометоды</a:t>
            </a:r>
            <a:r>
              <a:rPr lang="ru-RU" sz="2000" i="1" dirty="0">
                <a:solidFill>
                  <a:srgbClr val="FF0000"/>
                </a:solidFill>
                <a:latin typeface="Constantia" pitchFamily="18" charset="0"/>
              </a:rPr>
              <a:t>, космические методы.</a:t>
            </a:r>
            <a:endParaRPr lang="ru-RU" sz="2000" dirty="0">
              <a:solidFill>
                <a:srgbClr val="FF000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7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edsovet.su/_ld/365/331709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D60093"/>
                </a:solidFill>
                <a:latin typeface="Bookman Old Style" pitchFamily="18" charset="0"/>
              </a:rPr>
              <a:t>Классификация   методов   по   степени   универсальности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342263"/>
            <a:ext cx="75608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Constantia" pitchFamily="18" charset="0"/>
              </a:rPr>
              <a:t>К </a:t>
            </a:r>
            <a:r>
              <a:rPr lang="ru-RU" i="1" dirty="0">
                <a:solidFill>
                  <a:srgbClr val="FF0000"/>
                </a:solidFill>
                <a:latin typeface="Constantia" pitchFamily="18" charset="0"/>
              </a:rPr>
              <a:t>общенаучным методам</a:t>
            </a:r>
            <a:r>
              <a:rPr lang="ru-RU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Constantia" pitchFamily="18" charset="0"/>
              </a:rPr>
              <a:t>относятся уже рассмотренные методы материалистической диалектики, исторический, системный подход. </a:t>
            </a:r>
            <a:endParaRPr lang="ru-RU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algn="ctr"/>
            <a:endParaRPr lang="ru-RU" dirty="0">
              <a:solidFill>
                <a:srgbClr val="002060"/>
              </a:solidFill>
              <a:latin typeface="Constantia" pitchFamily="18" charset="0"/>
            </a:endParaRPr>
          </a:p>
          <a:p>
            <a:pPr algn="ctr"/>
            <a:endParaRPr lang="ru-RU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algn="ctr"/>
            <a:r>
              <a:rPr lang="ru-RU" i="1" dirty="0">
                <a:solidFill>
                  <a:srgbClr val="FF0000"/>
                </a:solidFill>
                <a:latin typeface="Constantia" pitchFamily="18" charset="0"/>
              </a:rPr>
              <a:t>Междисциплинарные методы</a:t>
            </a:r>
            <a:r>
              <a:rPr lang="ru-RU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Constantia" pitchFamily="18" charset="0"/>
              </a:rPr>
              <a:t>являются общими для группы наук. В физико-географических исследованиях к ним относятся геохимический, геофизический, </a:t>
            </a:r>
            <a:r>
              <a:rPr lang="ru-RU" dirty="0" err="1">
                <a:solidFill>
                  <a:srgbClr val="002060"/>
                </a:solidFill>
                <a:latin typeface="Constantia" pitchFamily="18" charset="0"/>
              </a:rPr>
              <a:t>геоэкологический</a:t>
            </a:r>
            <a:r>
              <a:rPr lang="ru-RU" dirty="0">
                <a:solidFill>
                  <a:srgbClr val="002060"/>
                </a:solidFill>
                <a:latin typeface="Constantia" pitchFamily="18" charset="0"/>
              </a:rPr>
              <a:t> и математические. </a:t>
            </a:r>
            <a:endParaRPr lang="ru-RU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algn="ctr"/>
            <a:endParaRPr lang="ru-RU" dirty="0">
              <a:solidFill>
                <a:srgbClr val="002060"/>
              </a:solidFill>
              <a:latin typeface="Constantia" pitchFamily="18" charset="0"/>
            </a:endParaRPr>
          </a:p>
          <a:p>
            <a:pPr algn="ctr"/>
            <a:endParaRPr lang="ru-RU" dirty="0">
              <a:solidFill>
                <a:srgbClr val="002060"/>
              </a:solidFill>
              <a:latin typeface="Constantia" pitchFamily="18" charset="0"/>
            </a:endParaRPr>
          </a:p>
          <a:p>
            <a:pPr algn="ctr"/>
            <a:r>
              <a:rPr lang="ru-RU" i="1" dirty="0">
                <a:solidFill>
                  <a:srgbClr val="FF0000"/>
                </a:solidFill>
                <a:latin typeface="Constantia" pitchFamily="18" charset="0"/>
              </a:rPr>
              <a:t>Специфические методы</a:t>
            </a:r>
            <a:r>
              <a:rPr lang="ru-RU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Constantia" pitchFamily="18" charset="0"/>
              </a:rPr>
              <a:t>исследований включают сравнительно-географический, </a:t>
            </a:r>
            <a:r>
              <a:rPr lang="ru-RU" dirty="0" smtClean="0">
                <a:solidFill>
                  <a:srgbClr val="002060"/>
                </a:solidFill>
                <a:latin typeface="Constantia" pitchFamily="18" charset="0"/>
              </a:rPr>
              <a:t>картографический, сравнительно-описательный </a:t>
            </a:r>
            <a:r>
              <a:rPr lang="ru-RU" dirty="0">
                <a:solidFill>
                  <a:srgbClr val="002060"/>
                </a:solidFill>
                <a:latin typeface="Constantia" pitchFamily="18" charset="0"/>
              </a:rPr>
              <a:t>и </a:t>
            </a:r>
            <a:r>
              <a:rPr lang="ru-RU" dirty="0" smtClean="0">
                <a:solidFill>
                  <a:srgbClr val="002060"/>
                </a:solidFill>
                <a:latin typeface="Constantia" pitchFamily="18" charset="0"/>
              </a:rPr>
              <a:t>литературно-картографический, </a:t>
            </a:r>
            <a:r>
              <a:rPr lang="ru-RU" dirty="0">
                <a:solidFill>
                  <a:srgbClr val="002060"/>
                </a:solidFill>
                <a:latin typeface="Constantia" pitchFamily="18" charset="0"/>
              </a:rPr>
              <a:t>ландшафтный, дистанционного зондирования, палеогеографический. </a:t>
            </a:r>
            <a:endParaRPr lang="ru-RU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Constantia" pitchFamily="18" charset="0"/>
              </a:rPr>
              <a:t>Специфические </a:t>
            </a:r>
            <a:r>
              <a:rPr lang="ru-RU" dirty="0">
                <a:solidFill>
                  <a:srgbClr val="002060"/>
                </a:solidFill>
                <a:latin typeface="Constantia" pitchFamily="18" charset="0"/>
              </a:rPr>
              <a:t>методы также включают метод балансов (специфический метод геофизических исследований) и метод сопряженного анализа (специфический геохимический метод).</a:t>
            </a:r>
          </a:p>
          <a:p>
            <a:pPr algn="ctr"/>
            <a:endParaRPr lang="ru-RU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5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1E8E25-DE18-4CD8-8FEE-357B1BEE20A3}"/>
</file>

<file path=customXml/itemProps2.xml><?xml version="1.0" encoding="utf-8"?>
<ds:datastoreItem xmlns:ds="http://schemas.openxmlformats.org/officeDocument/2006/customXml" ds:itemID="{6D9F9389-73A3-4E6C-9FFA-17B58AF3352D}"/>
</file>

<file path=customXml/itemProps3.xml><?xml version="1.0" encoding="utf-8"?>
<ds:datastoreItem xmlns:ds="http://schemas.openxmlformats.org/officeDocument/2006/customXml" ds:itemID="{5F01273A-D720-4D0D-9372-D01949E3E7DC}"/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326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Классификация  методов исследований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 методов исследований</dc:title>
  <dc:creator>ййй</dc:creator>
  <cp:lastModifiedBy>Marina</cp:lastModifiedBy>
  <cp:revision>5</cp:revision>
  <dcterms:created xsi:type="dcterms:W3CDTF">2015-01-13T17:29:43Z</dcterms:created>
  <dcterms:modified xsi:type="dcterms:W3CDTF">2015-12-01T16:47:25Z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