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1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BCCB-2B9D-49F5-B7F7-4FDB6A53F5CB}" type="datetimeFigureOut">
              <a:rPr lang="ru-RU" smtClean="0"/>
              <a:pPr/>
              <a:t>09.06.2013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A3125-4251-4FB6-986E-407D271960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BCCB-2B9D-49F5-B7F7-4FDB6A53F5CB}" type="datetimeFigureOut">
              <a:rPr lang="ru-RU" smtClean="0"/>
              <a:pPr/>
              <a:t>09.06.2013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A3125-4251-4FB6-986E-407D271960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BCCB-2B9D-49F5-B7F7-4FDB6A53F5CB}" type="datetimeFigureOut">
              <a:rPr lang="ru-RU" smtClean="0"/>
              <a:pPr/>
              <a:t>09.06.2013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A3125-4251-4FB6-986E-407D271960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BCCB-2B9D-49F5-B7F7-4FDB6A53F5CB}" type="datetimeFigureOut">
              <a:rPr lang="ru-RU" smtClean="0"/>
              <a:pPr/>
              <a:t>09.06.2013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A3125-4251-4FB6-986E-407D271960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BCCB-2B9D-49F5-B7F7-4FDB6A53F5CB}" type="datetimeFigureOut">
              <a:rPr lang="ru-RU" smtClean="0"/>
              <a:pPr/>
              <a:t>09.06.2013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A3125-4251-4FB6-986E-407D271960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BCCB-2B9D-49F5-B7F7-4FDB6A53F5CB}" type="datetimeFigureOut">
              <a:rPr lang="ru-RU" smtClean="0"/>
              <a:pPr/>
              <a:t>09.06.2013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A3125-4251-4FB6-986E-407D271960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BCCB-2B9D-49F5-B7F7-4FDB6A53F5CB}" type="datetimeFigureOut">
              <a:rPr lang="ru-RU" smtClean="0"/>
              <a:pPr/>
              <a:t>09.06.2013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A3125-4251-4FB6-986E-407D271960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BCCB-2B9D-49F5-B7F7-4FDB6A53F5CB}" type="datetimeFigureOut">
              <a:rPr lang="ru-RU" smtClean="0"/>
              <a:pPr/>
              <a:t>09.06.2013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A3125-4251-4FB6-986E-407D271960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BCCB-2B9D-49F5-B7F7-4FDB6A53F5CB}" type="datetimeFigureOut">
              <a:rPr lang="ru-RU" smtClean="0"/>
              <a:pPr/>
              <a:t>09.06.2013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A3125-4251-4FB6-986E-407D271960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BCCB-2B9D-49F5-B7F7-4FDB6A53F5CB}" type="datetimeFigureOut">
              <a:rPr lang="ru-RU" smtClean="0"/>
              <a:pPr/>
              <a:t>09.06.2013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A3125-4251-4FB6-986E-407D271960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BCCB-2B9D-49F5-B7F7-4FDB6A53F5CB}" type="datetimeFigureOut">
              <a:rPr lang="ru-RU" smtClean="0"/>
              <a:pPr/>
              <a:t>09.06.2013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C9A3125-4251-4FB6-986E-407D271960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AEBCCB-2B9D-49F5-B7F7-4FDB6A53F5CB}" type="datetimeFigureOut">
              <a:rPr lang="ru-RU" smtClean="0"/>
              <a:pPr/>
              <a:t>09.06.2013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C9A3125-4251-4FB6-986E-407D2719603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trips dir="ru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57232"/>
            <a:ext cx="7772400" cy="292895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Субтропические </a:t>
            </a:r>
            <a:r>
              <a:rPr lang="ru-RU" dirty="0" err="1" smtClean="0"/>
              <a:t>гумидные</a:t>
            </a:r>
            <a:r>
              <a:rPr lang="ru-RU" dirty="0" smtClean="0"/>
              <a:t> (влажные лесные)</a:t>
            </a:r>
            <a:br>
              <a:rPr lang="ru-RU" dirty="0" smtClean="0"/>
            </a:br>
            <a:r>
              <a:rPr lang="ru-RU" dirty="0" smtClean="0"/>
              <a:t>ландшафты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143380"/>
            <a:ext cx="6400800" cy="2000264"/>
          </a:xfrm>
        </p:spPr>
        <p:txBody>
          <a:bodyPr/>
          <a:lstStyle/>
          <a:p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S≈</a:t>
            </a:r>
            <a:r>
              <a:rPr lang="be-BY" sz="3200" dirty="0" smtClean="0">
                <a:solidFill>
                  <a:schemeClr val="tx1"/>
                </a:solidFill>
              </a:rPr>
              <a:t> 1,5 – 2 млн. км</a:t>
            </a:r>
            <a:r>
              <a:rPr lang="be-BY" sz="3200" baseline="30000" dirty="0" smtClean="0">
                <a:solidFill>
                  <a:schemeClr val="tx1"/>
                </a:solidFill>
              </a:rPr>
              <a:t>2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428760"/>
          </a:xfrm>
        </p:spPr>
        <p:txBody>
          <a:bodyPr/>
          <a:lstStyle/>
          <a:p>
            <a:pPr algn="ctr"/>
            <a:r>
              <a:rPr lang="ru-RU" dirty="0" smtClean="0"/>
              <a:t> Средняя температура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en-US" sz="9600" dirty="0" smtClean="0"/>
              <a:t>≈</a:t>
            </a:r>
            <a:r>
              <a:rPr lang="ru-RU" sz="9600" dirty="0" smtClean="0"/>
              <a:t> 18</a:t>
            </a:r>
            <a:r>
              <a:rPr lang="ru-RU" sz="9600" b="1" dirty="0" smtClean="0"/>
              <a:t> °С</a:t>
            </a:r>
            <a:endParaRPr lang="ru-RU" sz="9600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34704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Температура самого холодного и теплого месяцев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6600" dirty="0" smtClean="0"/>
              <a:t> </a:t>
            </a:r>
            <a:r>
              <a:rPr lang="en-US" sz="6600" dirty="0" smtClean="0"/>
              <a:t>T</a:t>
            </a:r>
            <a:r>
              <a:rPr lang="en-US" sz="6600" baseline="-25000" dirty="0" smtClean="0"/>
              <a:t>1</a:t>
            </a:r>
            <a:r>
              <a:rPr lang="ru-RU" sz="6600" baseline="-25000" dirty="0" smtClean="0"/>
              <a:t> </a:t>
            </a:r>
            <a:r>
              <a:rPr lang="ru-RU" sz="6600" dirty="0" smtClean="0"/>
              <a:t> = </a:t>
            </a:r>
            <a:r>
              <a:rPr lang="ru-RU" sz="6600" dirty="0" smtClean="0"/>
              <a:t>-5</a:t>
            </a:r>
            <a:r>
              <a:rPr lang="ru-RU" sz="6600" b="1" dirty="0" smtClean="0"/>
              <a:t>°С</a:t>
            </a:r>
            <a:endParaRPr lang="ru-RU" sz="6600" b="1" dirty="0" smtClean="0"/>
          </a:p>
          <a:p>
            <a:pPr algn="ctr">
              <a:buNone/>
            </a:pPr>
            <a:r>
              <a:rPr lang="ru-RU" sz="6600" dirty="0" smtClean="0"/>
              <a:t> </a:t>
            </a:r>
            <a:r>
              <a:rPr lang="en-US" sz="6600" dirty="0" smtClean="0"/>
              <a:t>T</a:t>
            </a:r>
            <a:r>
              <a:rPr lang="en-US" sz="6600" baseline="-25000" dirty="0" smtClean="0"/>
              <a:t>2</a:t>
            </a:r>
            <a:r>
              <a:rPr lang="ru-RU" sz="6600" baseline="-25000" dirty="0" smtClean="0"/>
              <a:t> </a:t>
            </a:r>
            <a:r>
              <a:rPr lang="ru-RU" sz="6600" dirty="0" smtClean="0"/>
              <a:t>= 24-28</a:t>
            </a:r>
            <a:r>
              <a:rPr lang="ru-RU" sz="6600" b="1" dirty="0" smtClean="0"/>
              <a:t>°С</a:t>
            </a:r>
            <a:endParaRPr lang="ru-RU" sz="6600" dirty="0" smtClean="0"/>
          </a:p>
          <a:p>
            <a:pPr>
              <a:buNone/>
            </a:pPr>
            <a:endParaRPr lang="ru-RU" sz="2800" b="1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34704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Максимальные и минимальные температуры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dirty="0" smtClean="0"/>
              <a:t> </a:t>
            </a:r>
            <a:r>
              <a:rPr lang="en-US" sz="3200" dirty="0" err="1" smtClean="0"/>
              <a:t>t</a:t>
            </a:r>
            <a:r>
              <a:rPr lang="en-US" sz="3200" baseline="-25000" dirty="0" err="1" smtClean="0"/>
              <a:t>min</a:t>
            </a:r>
            <a:r>
              <a:rPr lang="en-US" sz="3200" dirty="0" smtClean="0"/>
              <a:t> =</a:t>
            </a:r>
            <a:r>
              <a:rPr lang="ru-RU" sz="3200" dirty="0" smtClean="0"/>
              <a:t> -13</a:t>
            </a:r>
            <a:r>
              <a:rPr lang="ru-RU" sz="3200" b="1" dirty="0" smtClean="0"/>
              <a:t> °С</a:t>
            </a:r>
            <a:endParaRPr lang="ru-RU" sz="3200" dirty="0" smtClean="0"/>
          </a:p>
          <a:p>
            <a:pPr algn="ctr">
              <a:buNone/>
            </a:pPr>
            <a:r>
              <a:rPr lang="ru-RU" sz="3200" dirty="0" smtClean="0"/>
              <a:t> </a:t>
            </a:r>
            <a:r>
              <a:rPr lang="en-US" sz="3200" dirty="0" err="1" smtClean="0"/>
              <a:t>t</a:t>
            </a:r>
            <a:r>
              <a:rPr lang="en-US" sz="3200" baseline="-25000" dirty="0" err="1" smtClean="0"/>
              <a:t>max</a:t>
            </a:r>
            <a:r>
              <a:rPr lang="en-US" sz="3200" dirty="0" smtClean="0"/>
              <a:t> =</a:t>
            </a:r>
            <a:r>
              <a:rPr lang="ru-RU" sz="3200" dirty="0" smtClean="0"/>
              <a:t> 42,2</a:t>
            </a:r>
            <a:r>
              <a:rPr lang="ru-RU" sz="3200" b="1" dirty="0" smtClean="0"/>
              <a:t> °С</a:t>
            </a:r>
          </a:p>
          <a:p>
            <a:pPr algn="ctr">
              <a:buNone/>
            </a:pPr>
            <a:endParaRPr lang="ru-RU" sz="3200" b="1" dirty="0" smtClean="0"/>
          </a:p>
          <a:p>
            <a:pPr algn="ctr">
              <a:buNone/>
            </a:pPr>
            <a:r>
              <a:rPr lang="ru-RU" sz="2400" dirty="0" smtClean="0"/>
              <a:t>(по о.Тасмания)</a:t>
            </a:r>
            <a:endParaRPr lang="ru-RU" sz="2400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Количество осадков – </a:t>
            </a:r>
            <a:r>
              <a:rPr lang="en-US" dirty="0" smtClean="0"/>
              <a:t>r</a:t>
            </a:r>
            <a:r>
              <a:rPr lang="be-BY" dirty="0" smtClean="0"/>
              <a:t>, </a:t>
            </a:r>
            <a:r>
              <a:rPr lang="be-BY" sz="3600" dirty="0" smtClean="0"/>
              <a:t>мм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algn="ctr">
              <a:buNone/>
            </a:pPr>
            <a:r>
              <a:rPr lang="be-BY" sz="5400" u="sng" dirty="0" smtClean="0"/>
              <a:t>не менее 1000</a:t>
            </a:r>
          </a:p>
          <a:p>
            <a:pPr algn="ctr">
              <a:buNone/>
            </a:pPr>
            <a:endParaRPr lang="be-BY" dirty="0" smtClean="0"/>
          </a:p>
          <a:p>
            <a:pPr>
              <a:buNone/>
            </a:pPr>
            <a:r>
              <a:rPr lang="be-BY" dirty="0" smtClean="0"/>
              <a:t> 	</a:t>
            </a:r>
            <a:r>
              <a:rPr lang="ru-RU" dirty="0" smtClean="0"/>
              <a:t>Североамериканский подтип -  </a:t>
            </a:r>
            <a:r>
              <a:rPr lang="be-BY" dirty="0" smtClean="0"/>
              <a:t>1000 – 1500 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8"/>
          </a:xfrm>
        </p:spPr>
        <p:txBody>
          <a:bodyPr/>
          <a:lstStyle/>
          <a:p>
            <a:pPr algn="ctr"/>
            <a:r>
              <a:rPr lang="ru-RU" dirty="0" smtClean="0"/>
              <a:t>Испарение, </a:t>
            </a:r>
            <a:r>
              <a:rPr lang="ru-RU" sz="3600" dirty="0" smtClean="0"/>
              <a:t>мм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en-US" sz="9600" dirty="0" smtClean="0"/>
              <a:t>≈ </a:t>
            </a:r>
            <a:r>
              <a:rPr lang="ru-RU" sz="9600" dirty="0" smtClean="0"/>
              <a:t>900</a:t>
            </a:r>
            <a:endParaRPr lang="ru-RU" sz="9600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50019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Коэффициент увлажнения Высоцкого-Иванова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9600" smtClean="0"/>
              <a:t>1-</a:t>
            </a:r>
            <a:r>
              <a:rPr lang="en-US" sz="9600" smtClean="0"/>
              <a:t>5</a:t>
            </a:r>
            <a:endParaRPr lang="ru-RU" sz="9600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25717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Коэффициент </a:t>
            </a:r>
            <a:r>
              <a:rPr lang="ru-RU" dirty="0" err="1" smtClean="0"/>
              <a:t>континентальности</a:t>
            </a:r>
            <a:r>
              <a:rPr lang="ru-RU" sz="2000" dirty="0" smtClean="0"/>
              <a:t>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be-BY" dirty="0" smtClean="0"/>
              <a:t> К</a:t>
            </a:r>
            <a:r>
              <a:rPr lang="be-BY" baseline="-25000" dirty="0" smtClean="0"/>
              <a:t>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algn="ctr">
              <a:buNone/>
            </a:pPr>
            <a:r>
              <a:rPr lang="ru-RU" sz="9600" dirty="0" smtClean="0"/>
              <a:t>7-8</a:t>
            </a:r>
            <a:endParaRPr lang="ru-RU" sz="9600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428760"/>
          </a:xfrm>
        </p:spPr>
        <p:txBody>
          <a:bodyPr/>
          <a:lstStyle/>
          <a:p>
            <a:pPr algn="ctr"/>
            <a:r>
              <a:rPr lang="ru-RU" dirty="0" smtClean="0"/>
              <a:t>Поверхностные воды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418148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Устья рек</a:t>
            </a:r>
            <a:r>
              <a:rPr lang="en-US" dirty="0" smtClean="0"/>
              <a:t>:</a:t>
            </a:r>
            <a:r>
              <a:rPr lang="ru-RU" dirty="0" smtClean="0"/>
              <a:t> Рио-Гранде, </a:t>
            </a:r>
            <a:r>
              <a:rPr lang="ru-RU" dirty="0" err="1" smtClean="0"/>
              <a:t>Бразос</a:t>
            </a:r>
            <a:r>
              <a:rPr lang="ru-RU" dirty="0" smtClean="0"/>
              <a:t>, </a:t>
            </a:r>
            <a:r>
              <a:rPr lang="ru-RU" dirty="0" err="1" smtClean="0"/>
              <a:t>Ред-Ривер</a:t>
            </a:r>
            <a:r>
              <a:rPr lang="ru-RU" dirty="0" smtClean="0"/>
              <a:t>, Арканзас, Миссури, </a:t>
            </a:r>
            <a:r>
              <a:rPr lang="ru-RU" dirty="0" err="1" smtClean="0"/>
              <a:t>Огаой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Реки</a:t>
            </a:r>
            <a:r>
              <a:rPr lang="en-US" dirty="0" smtClean="0"/>
              <a:t>:</a:t>
            </a:r>
            <a:r>
              <a:rPr lang="ru-RU" dirty="0" smtClean="0"/>
              <a:t> Миссисипи, Хуанхэ, Янцзы, Сицзян, </a:t>
            </a:r>
            <a:r>
              <a:rPr lang="ru-RU" dirty="0" err="1" smtClean="0"/>
              <a:t>Сан-Франсиску</a:t>
            </a:r>
            <a:r>
              <a:rPr lang="ru-RU" dirty="0" smtClean="0"/>
              <a:t>, </a:t>
            </a:r>
            <a:r>
              <a:rPr lang="ru-RU" dirty="0" err="1" smtClean="0"/>
              <a:t>Парана,Теймар-Макуори</a:t>
            </a:r>
            <a:r>
              <a:rPr lang="ru-RU" dirty="0" smtClean="0"/>
              <a:t> и </a:t>
            </a:r>
            <a:r>
              <a:rPr lang="ru-RU" dirty="0" err="1" smtClean="0"/>
              <a:t>Деруэнт</a:t>
            </a:r>
            <a:r>
              <a:rPr lang="ru-RU" dirty="0" smtClean="0"/>
              <a:t> (на о. Тасмания)</a:t>
            </a:r>
            <a:r>
              <a:rPr lang="en-US" dirty="0" smtClean="0"/>
              <a:t>; </a:t>
            </a:r>
            <a:r>
              <a:rPr lang="ru-RU" dirty="0" smtClean="0"/>
              <a:t>Великий канал.</a:t>
            </a:r>
          </a:p>
          <a:p>
            <a:pPr>
              <a:buNone/>
            </a:pPr>
            <a:r>
              <a:rPr lang="ru-RU" dirty="0" smtClean="0"/>
              <a:t>Озера</a:t>
            </a:r>
            <a:r>
              <a:rPr lang="en-US" dirty="0" smtClean="0"/>
              <a:t>: </a:t>
            </a:r>
            <a:r>
              <a:rPr lang="ru-RU" dirty="0" err="1" smtClean="0"/>
              <a:t>Дунтинху</a:t>
            </a:r>
            <a:r>
              <a:rPr lang="ru-RU" dirty="0" smtClean="0"/>
              <a:t> и </a:t>
            </a:r>
            <a:r>
              <a:rPr lang="ru-RU" dirty="0" err="1" smtClean="0"/>
              <a:t>Поянху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Водохранилища</a:t>
            </a:r>
            <a:r>
              <a:rPr lang="en-US" dirty="0" smtClean="0"/>
              <a:t>:</a:t>
            </a:r>
            <a:r>
              <a:rPr lang="ru-RU" dirty="0" smtClean="0"/>
              <a:t> </a:t>
            </a:r>
            <a:r>
              <a:rPr lang="ru-RU" dirty="0" err="1" smtClean="0"/>
              <a:t>Фурнас</a:t>
            </a:r>
            <a:r>
              <a:rPr lang="ru-RU" dirty="0" smtClean="0"/>
              <a:t> и </a:t>
            </a:r>
            <a:r>
              <a:rPr lang="ru-RU" dirty="0" err="1" smtClean="0"/>
              <a:t>Рио-Гранди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071570"/>
          </a:xfrm>
        </p:spPr>
        <p:txBody>
          <a:bodyPr/>
          <a:lstStyle/>
          <a:p>
            <a:pPr algn="ctr"/>
            <a:r>
              <a:rPr lang="ru-RU" dirty="0" smtClean="0"/>
              <a:t>Природные зоны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610112"/>
          </a:xfrm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2800" dirty="0" smtClean="0"/>
              <a:t>Субтропические </a:t>
            </a:r>
            <a:r>
              <a:rPr lang="ru-RU" sz="2800" dirty="0" err="1" smtClean="0"/>
              <a:t>гумидные</a:t>
            </a:r>
            <a:r>
              <a:rPr lang="ru-RU" sz="2800" dirty="0" smtClean="0"/>
              <a:t> </a:t>
            </a:r>
          </a:p>
          <a:p>
            <a:pPr algn="ctr">
              <a:buNone/>
            </a:pPr>
            <a:r>
              <a:rPr lang="ru-RU" sz="2800" dirty="0" smtClean="0"/>
              <a:t>(влажные лесные)</a:t>
            </a:r>
            <a:br>
              <a:rPr lang="ru-RU" sz="2800" dirty="0" smtClean="0"/>
            </a:br>
            <a:r>
              <a:rPr lang="ru-RU" sz="2800" dirty="0" smtClean="0"/>
              <a:t>ландшафты </a:t>
            </a:r>
            <a:r>
              <a:rPr lang="ru-RU" sz="2800" dirty="0" err="1" smtClean="0"/>
              <a:t>соответсвуют</a:t>
            </a:r>
            <a:r>
              <a:rPr lang="ru-RU" sz="2800" dirty="0" smtClean="0"/>
              <a:t> природной зоне </a:t>
            </a:r>
            <a:r>
              <a:rPr lang="ru-RU" sz="3200" i="1" u="sng" dirty="0" smtClean="0"/>
              <a:t>переменно-влажных (в том числе муссонных) лесов.</a:t>
            </a:r>
            <a:endParaRPr lang="ru-RU" sz="3200" i="1" u="sng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418484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Почвы. Растительность. </a:t>
            </a:r>
            <a:br>
              <a:rPr lang="ru-RU" sz="4400" dirty="0" smtClean="0"/>
            </a:br>
            <a:r>
              <a:rPr lang="ru-RU" sz="4400" dirty="0" smtClean="0"/>
              <a:t>Животный мир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Зональный тип растительности - богатые полидоминантные вечнозеленые широколиственные леса. </a:t>
            </a:r>
          </a:p>
          <a:p>
            <a:r>
              <a:rPr lang="ru-RU" dirty="0" smtClean="0"/>
              <a:t>В животном мире сочетаются виды, присущие </a:t>
            </a:r>
            <a:r>
              <a:rPr lang="ru-RU" dirty="0" err="1" smtClean="0"/>
              <a:t>суббореальным</a:t>
            </a:r>
            <a:r>
              <a:rPr lang="ru-RU" dirty="0" smtClean="0"/>
              <a:t> и тропическим лесам. Очень много беспозвоночных, существующих как за счет живой растительной массы, так и отмерших органических остатков. Биологический круговорот протекает очень активно. Органическое вещество интенсивно разлагается и минерализуется на протяжении всего годового цикла, так что в почве накапливается мало гумуса (чаще 1,5 . 2,0%). </a:t>
            </a:r>
          </a:p>
          <a:p>
            <a:r>
              <a:rPr lang="ru-RU" dirty="0" smtClean="0"/>
              <a:t>Зональные почвы - желтоземы и красноземы. отличаются незначительной емкостью поглощения, низким содержанием обменных оснований, азота и фосфора, высокой кислотностью (</a:t>
            </a:r>
            <a:r>
              <a:rPr lang="ru-RU" dirty="0" err="1" smtClean="0"/>
              <a:t>рН</a:t>
            </a:r>
            <a:r>
              <a:rPr lang="ru-RU" dirty="0" smtClean="0"/>
              <a:t> = 4,0 . 5,0).</a:t>
            </a:r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85884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Различают 5 </a:t>
            </a:r>
            <a:r>
              <a:rPr lang="ru-RU" sz="3600" dirty="0" smtClean="0"/>
              <a:t>подтипов</a:t>
            </a:r>
            <a:r>
              <a:rPr lang="ru-RU" sz="4000" dirty="0" smtClean="0"/>
              <a:t> субтропических </a:t>
            </a:r>
            <a:r>
              <a:rPr lang="ru-RU" sz="4000" dirty="0" err="1" smtClean="0"/>
              <a:t>гумидных</a:t>
            </a:r>
            <a:r>
              <a:rPr lang="ru-RU" sz="4000" dirty="0" smtClean="0"/>
              <a:t> ландшафтов</a:t>
            </a:r>
            <a:r>
              <a:rPr lang="en-US" sz="4000" dirty="0" smtClean="0"/>
              <a:t>: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9586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Восточноазиатский - (Япония, Китай, в интервале 23-24 до 30-33 град. </a:t>
            </a:r>
            <a:r>
              <a:rPr lang="ru-RU" dirty="0" err="1" smtClean="0"/>
              <a:t>с.ш</a:t>
            </a:r>
            <a:r>
              <a:rPr lang="ru-RU" dirty="0" smtClean="0"/>
              <a:t>.); </a:t>
            </a:r>
          </a:p>
          <a:p>
            <a:pPr>
              <a:buNone/>
            </a:pPr>
            <a:r>
              <a:rPr lang="ru-RU" dirty="0" smtClean="0"/>
              <a:t>Южноафриканский - (подножие Драконовых гор);</a:t>
            </a:r>
          </a:p>
          <a:p>
            <a:pPr>
              <a:buNone/>
            </a:pPr>
            <a:r>
              <a:rPr lang="ru-RU" dirty="0" smtClean="0"/>
              <a:t>Североамериканский - (Приатлантическая и </a:t>
            </a:r>
            <a:r>
              <a:rPr lang="ru-RU" dirty="0" err="1" smtClean="0"/>
              <a:t>Примексиканская</a:t>
            </a:r>
            <a:r>
              <a:rPr lang="ru-RU" dirty="0" smtClean="0"/>
              <a:t> низменности к югу от 35-36 град. </a:t>
            </a:r>
            <a:r>
              <a:rPr lang="ru-RU" dirty="0" err="1" smtClean="0"/>
              <a:t>с.ш</a:t>
            </a:r>
            <a:r>
              <a:rPr lang="ru-RU" dirty="0" smtClean="0"/>
              <a:t>. – Мемфис, Атланта, Новый Орлеан); </a:t>
            </a:r>
          </a:p>
          <a:p>
            <a:pPr>
              <a:buNone/>
            </a:pPr>
            <a:r>
              <a:rPr lang="ru-RU" dirty="0" smtClean="0"/>
              <a:t>Южноамериканский (приатлантическая часть, юг Бразильского нагорья, 30-24 град. </a:t>
            </a:r>
            <a:r>
              <a:rPr lang="ru-RU" dirty="0" err="1" smtClean="0"/>
              <a:t>ю.ш</a:t>
            </a:r>
            <a:r>
              <a:rPr lang="ru-RU" dirty="0" smtClean="0"/>
              <a:t>.);</a:t>
            </a:r>
          </a:p>
          <a:p>
            <a:pPr>
              <a:buNone/>
            </a:pPr>
            <a:r>
              <a:rPr lang="ru-RU" dirty="0" smtClean="0"/>
              <a:t>Австралийский - (юго-восток Австралии, Тасмания, север Новой Зеландии).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214446"/>
          </a:xfrm>
        </p:spPr>
        <p:txBody>
          <a:bodyPr/>
          <a:lstStyle/>
          <a:p>
            <a:pPr algn="ctr"/>
            <a:r>
              <a:rPr lang="ru-RU" dirty="0" smtClean="0"/>
              <a:t>Экологические проблемы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 В районе </a:t>
            </a:r>
            <a:r>
              <a:rPr lang="ru-RU" i="1" dirty="0" smtClean="0"/>
              <a:t>Восточноазиатского</a:t>
            </a:r>
            <a:r>
              <a:rPr lang="ru-RU" dirty="0" smtClean="0"/>
              <a:t> подтипа  ландшафта в связи с частыми засухами и несовершенным хозяйствованием часто случаются пылевые или песчаные штормы весной. Ветер разносит пыль в восточном направлении, до Тайваня и Японии. Шторма иногда достигают Западного побережья США. Вода, эрозия грунтов и загрязнение окружающей среды Китая перерастают из внутренних китайских проблем в международные.</a:t>
            </a:r>
          </a:p>
          <a:p>
            <a:r>
              <a:rPr lang="ru-RU" dirty="0" smtClean="0"/>
              <a:t>Загрязнение вод Мирового океана также имеет непосредственное влияние на субтропические </a:t>
            </a:r>
            <a:r>
              <a:rPr lang="ru-RU" dirty="0" err="1" smtClean="0"/>
              <a:t>гумидные</a:t>
            </a:r>
            <a:r>
              <a:rPr lang="ru-RU" dirty="0" smtClean="0"/>
              <a:t> (влажные лесные) ландшафты.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естерия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2152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Адлерский рай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787638"/>
            <a:ext cx="7349231" cy="55223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лажные субтропики Закавказь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0" y="785794"/>
            <a:ext cx="9076810" cy="52864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лажные субтропические лес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лимат Соч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Спасибо за внимание!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3214686"/>
            <a:ext cx="7772400" cy="1571636"/>
          </a:xfrm>
        </p:spPr>
        <p:txBody>
          <a:bodyPr/>
          <a:lstStyle/>
          <a:p>
            <a:r>
              <a:rPr lang="ru-RU" dirty="0" smtClean="0"/>
              <a:t>                                                                   Выполнила</a:t>
            </a:r>
            <a:r>
              <a:rPr lang="en-US" dirty="0" smtClean="0"/>
              <a:t>:</a:t>
            </a:r>
            <a:r>
              <a:rPr lang="ru-RU" dirty="0" smtClean="0"/>
              <a:t> </a:t>
            </a:r>
          </a:p>
          <a:p>
            <a:pPr algn="r"/>
            <a:r>
              <a:rPr lang="ru-RU" dirty="0" smtClean="0"/>
              <a:t>студентка группы Г-21</a:t>
            </a:r>
          </a:p>
          <a:p>
            <a:pPr algn="r"/>
            <a:r>
              <a:rPr lang="ru-RU" dirty="0" err="1" smtClean="0"/>
              <a:t>Панфиленко</a:t>
            </a:r>
            <a:r>
              <a:rPr lang="ru-RU" dirty="0" smtClean="0"/>
              <a:t> Т. В.</a:t>
            </a:r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Карта климатических поясов мира</a:t>
            </a:r>
            <a:endParaRPr lang="ru-RU" sz="4400" dirty="0"/>
          </a:p>
        </p:txBody>
      </p:sp>
      <p:pic>
        <p:nvPicPr>
          <p:cNvPr id="4" name="Содержимое 3" descr="Alisov's_classification_of_climate_r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1285860"/>
            <a:ext cx="9001156" cy="54292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Тектоника. Геологическое строение</a:t>
            </a:r>
            <a:endParaRPr lang="ru-RU" sz="4000" dirty="0"/>
          </a:p>
        </p:txBody>
      </p:sp>
      <p:pic>
        <p:nvPicPr>
          <p:cNvPr id="4" name="Содержимое 3" descr="тектони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426" y="857232"/>
            <a:ext cx="9071386" cy="5857915"/>
          </a:xfr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Карта четвертичных отложений</a:t>
            </a:r>
            <a:endParaRPr lang="ru-RU" dirty="0"/>
          </a:p>
        </p:txBody>
      </p:sp>
      <p:pic>
        <p:nvPicPr>
          <p:cNvPr id="4" name="Содержимое 3" descr="карта отложений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858012"/>
            <a:ext cx="8833938" cy="59999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/>
              <a:t>Рельеф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9586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В данном отношении преобладают </a:t>
            </a:r>
          </a:p>
          <a:p>
            <a:r>
              <a:rPr lang="ru-RU" dirty="0" smtClean="0"/>
              <a:t>низменности, </a:t>
            </a:r>
          </a:p>
          <a:p>
            <a:r>
              <a:rPr lang="ru-RU" dirty="0" err="1" smtClean="0"/>
              <a:t>ранины</a:t>
            </a:r>
            <a:r>
              <a:rPr lang="ru-RU" dirty="0" smtClean="0"/>
              <a:t> </a:t>
            </a:r>
          </a:p>
          <a:p>
            <a:r>
              <a:rPr lang="ru-RU" dirty="0" smtClean="0"/>
              <a:t>плоскогорья </a:t>
            </a:r>
          </a:p>
          <a:p>
            <a:pPr>
              <a:buNone/>
            </a:pPr>
            <a:r>
              <a:rPr lang="ru-RU" dirty="0" smtClean="0"/>
              <a:t>	</a:t>
            </a:r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7157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Климат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3243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Климат формируется под влиянием океанического пассата, часто усиливаемого муссонным или экспозиционным эффектом.</a:t>
            </a:r>
          </a:p>
          <a:p>
            <a:pPr>
              <a:buNone/>
            </a:pPr>
            <a:r>
              <a:rPr lang="ru-RU" dirty="0" smtClean="0"/>
              <a:t>Высокая </a:t>
            </a:r>
            <a:r>
              <a:rPr lang="ru-RU" dirty="0" err="1" smtClean="0"/>
              <a:t>теплообеспеченность</a:t>
            </a:r>
            <a:r>
              <a:rPr lang="ru-RU" dirty="0" smtClean="0"/>
              <a:t>, достаточно тепля зима. </a:t>
            </a:r>
          </a:p>
          <a:p>
            <a:pPr>
              <a:buNone/>
            </a:pPr>
            <a:r>
              <a:rPr lang="ru-RU" dirty="0" smtClean="0"/>
              <a:t>Вегетация возможна почти круглый год и деревья сохраняют зеленую листву в холодное время. </a:t>
            </a:r>
          </a:p>
          <a:p>
            <a:pPr>
              <a:buNone/>
            </a:pPr>
            <a:r>
              <a:rPr lang="ru-RU" dirty="0" smtClean="0"/>
              <a:t>Высокое увлажнение.</a:t>
            </a:r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489922"/>
          </a:xfrm>
        </p:spPr>
        <p:txBody>
          <a:bodyPr>
            <a:normAutofit/>
          </a:bodyPr>
          <a:lstStyle/>
          <a:p>
            <a:r>
              <a:rPr lang="ru-RU" dirty="0" smtClean="0"/>
              <a:t>  Радиационный баланс -  </a:t>
            </a:r>
            <a:r>
              <a:rPr lang="en-US" dirty="0" smtClean="0"/>
              <a:t>R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Солнечная радиация составляет </a:t>
            </a:r>
            <a:r>
              <a:rPr lang="en-US" b="1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140—160 ккал/см</a:t>
            </a:r>
            <a:r>
              <a:rPr lang="ru-RU" b="1" baseline="30000" dirty="0" smtClean="0">
                <a:solidFill>
                  <a:srgbClr val="FF0000"/>
                </a:solidFill>
              </a:rPr>
              <a:t>2 </a:t>
            </a:r>
            <a:r>
              <a:rPr lang="ru-RU" b="1" dirty="0" smtClean="0">
                <a:solidFill>
                  <a:srgbClr val="FF0000"/>
                </a:solidFill>
              </a:rPr>
              <a:t>год</a:t>
            </a:r>
            <a:r>
              <a:rPr lang="en-US" b="1" dirty="0" smtClean="0"/>
              <a:t>;</a:t>
            </a:r>
            <a:r>
              <a:rPr lang="ru-RU" b="1" dirty="0" smtClean="0"/>
              <a:t> </a:t>
            </a:r>
          </a:p>
          <a:p>
            <a:pPr>
              <a:buNone/>
            </a:pPr>
            <a:r>
              <a:rPr lang="ru-RU" b="1" dirty="0" smtClean="0"/>
              <a:t> Радиационный баланс — </a:t>
            </a:r>
            <a:r>
              <a:rPr lang="ru-RU" b="1" dirty="0" smtClean="0">
                <a:solidFill>
                  <a:srgbClr val="FF0000"/>
                </a:solidFill>
              </a:rPr>
              <a:t>70—75 ккал/ см</a:t>
            </a:r>
            <a:r>
              <a:rPr lang="ru-RU" b="1" baseline="30000" dirty="0" smtClean="0">
                <a:solidFill>
                  <a:srgbClr val="FF0000"/>
                </a:solidFill>
              </a:rPr>
              <a:t>2</a:t>
            </a:r>
            <a:r>
              <a:rPr lang="ru-RU" b="1" dirty="0" smtClean="0">
                <a:solidFill>
                  <a:srgbClr val="FF0000"/>
                </a:solidFill>
              </a:rPr>
              <a:t>год</a:t>
            </a:r>
            <a:r>
              <a:rPr lang="ru-RU" b="1" dirty="0" smtClean="0"/>
              <a:t>, </a:t>
            </a:r>
          </a:p>
          <a:p>
            <a:pPr>
              <a:buNone/>
            </a:pPr>
            <a:r>
              <a:rPr lang="ru-RU" b="1" dirty="0" smtClean="0"/>
              <a:t>(что превышает соответствующие показатели для влажных субтропиков Восточной Азии). 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4287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Сумма активных температур</a:t>
            </a:r>
            <a:r>
              <a:rPr lang="en-US" dirty="0" smtClean="0"/>
              <a:t> – T</a:t>
            </a:r>
            <a:r>
              <a:rPr lang="en-US" baseline="-25000" dirty="0" smtClean="0"/>
              <a:t>10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 smtClean="0"/>
          </a:p>
          <a:p>
            <a:r>
              <a:rPr lang="ru-RU" b="1" dirty="0" smtClean="0"/>
              <a:t>Сумма активных температур возрастает от 4500— 5000° на северной окраине до 8000° на южной. </a:t>
            </a:r>
          </a:p>
          <a:p>
            <a:endParaRPr lang="ru-RU" b="1" dirty="0" smtClean="0"/>
          </a:p>
          <a:p>
            <a:r>
              <a:rPr lang="ru-RU" b="1" dirty="0" smtClean="0"/>
              <a:t>Среднее значение  6500 °.</a:t>
            </a:r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A8CE8A00-79BC-4AA3-AF21-2C1D2E78CD6B}"/>
</file>

<file path=customXml/itemProps2.xml><?xml version="1.0" encoding="utf-8"?>
<ds:datastoreItem xmlns:ds="http://schemas.openxmlformats.org/officeDocument/2006/customXml" ds:itemID="{5EE1B9B6-A531-49F9-B6C1-ABF9C611486A}"/>
</file>

<file path=customXml/itemProps3.xml><?xml version="1.0" encoding="utf-8"?>
<ds:datastoreItem xmlns:ds="http://schemas.openxmlformats.org/officeDocument/2006/customXml" ds:itemID="{97661298-18CC-44DD-8493-152E989F65FB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291</TotalTime>
  <Words>538</Words>
  <Application>Microsoft Office PowerPoint</Application>
  <PresentationFormat>Экран (4:3)</PresentationFormat>
  <Paragraphs>83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Calibri</vt:lpstr>
      <vt:lpstr>Constantia</vt:lpstr>
      <vt:lpstr>Wingdings 2</vt:lpstr>
      <vt:lpstr>Поток</vt:lpstr>
      <vt:lpstr>Субтропические гумидные (влажные лесные) ландшафты</vt:lpstr>
      <vt:lpstr>Различают 5 подтипов субтропических гумидных ландшафтов:</vt:lpstr>
      <vt:lpstr>Карта климатических поясов мира</vt:lpstr>
      <vt:lpstr>Тектоника. Геологическое строение</vt:lpstr>
      <vt:lpstr>Карта четвертичных отложений</vt:lpstr>
      <vt:lpstr>Рельеф</vt:lpstr>
      <vt:lpstr>Климат</vt:lpstr>
      <vt:lpstr>  Радиационный баланс -  R</vt:lpstr>
      <vt:lpstr>    Сумма активных температур – T10 </vt:lpstr>
      <vt:lpstr> Средняя температура</vt:lpstr>
      <vt:lpstr> Температура самого холодного и теплого месяцев</vt:lpstr>
      <vt:lpstr> Максимальные и минимальные температуры</vt:lpstr>
      <vt:lpstr>Количество осадков – r, мм</vt:lpstr>
      <vt:lpstr>Испарение, мм</vt:lpstr>
      <vt:lpstr>Коэффициент увлажнения Высоцкого-Иванова</vt:lpstr>
      <vt:lpstr>Коэффициент континентальности,  Кк </vt:lpstr>
      <vt:lpstr>Поверхностные воды</vt:lpstr>
      <vt:lpstr>Природные зоны</vt:lpstr>
      <vt:lpstr>Почвы. Растительность.  Животный мир</vt:lpstr>
      <vt:lpstr>Экологические проблемы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Спасибо за внимание!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Субтропические гумидные (влажные лесные) ландшафты</dc:title>
  <dc:creator>dd</dc:creator>
  <cp:lastModifiedBy>Seasalt</cp:lastModifiedBy>
  <cp:revision>33</cp:revision>
  <dcterms:created xsi:type="dcterms:W3CDTF">2012-03-23T18:31:49Z</dcterms:created>
  <dcterms:modified xsi:type="dcterms:W3CDTF">2013-06-09T17:51:44Z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