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be-B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57B"/>
    <a:srgbClr val="CCFF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88" autoAdjust="0"/>
    <p:restoredTop sz="94660"/>
  </p:normalViewPr>
  <p:slideViewPr>
    <p:cSldViewPr>
      <p:cViewPr varScale="1">
        <p:scale>
          <a:sx n="93" d="100"/>
          <a:sy n="93" d="100"/>
        </p:scale>
        <p:origin x="-75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CEBD-E59F-4790-B980-FAC48E689154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B02F-8C4E-430C-B1FA-5764B9558389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D62D-CC5A-4A91-A8A1-390253DF965D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33E0-F064-4AEC-8A57-7A5F468C0791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C6D1-6F81-4D29-A03E-8FC4F94AF289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EE7F-8C78-4B84-8BDB-566B91275565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75A8-F998-496F-A0DD-1E18BF295048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3B09-5592-4E8F-ACF2-43D174FDCDCF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91C7-DC50-482D-9589-863B392E91F7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E53A-7E82-4428-9DFC-D6B6F9759CB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2F83-C675-4E9E-9508-8F855D8F405D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331E-7CD7-4A30-9F25-9AC0F56ED72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D53-BAAB-4053-A1F7-A78216F7C34E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29E6-B4BD-4CB9-8F25-2F0838EA4E15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36E5-4B53-4006-9026-346898B5898F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F0B7-2115-4ED8-A9F1-85E6E311390A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7B96-4AB5-4CD0-A157-D1DA7E2C4ECC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9EEA-5E2A-4ADF-AF6E-8E89D3432E5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ED10-60B6-4EE4-8AF0-345CD1E27398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2F0A-A3C6-4B4E-85D4-96D96E2EA046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FBA4-28DB-455B-886E-A2A31972DB1B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E51C-6952-4D10-8158-DF81F0EB1DF0}" type="slidenum">
              <a:rPr lang="be-BY"/>
              <a:pPr>
                <a:defRPr/>
              </a:pPr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225EF74-0DF7-4AFB-A470-26A35A06EA77}" type="datetimeFigureOut">
              <a:rPr lang="be-BY"/>
              <a:pPr>
                <a:defRPr/>
              </a:pPr>
              <a:t>25.12.2013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6FA270E-58A7-44DF-9C14-CFAD38E1AF84}" type="slidenum">
              <a:rPr lang="be-BY"/>
              <a:pPr>
                <a:defRPr/>
              </a:pPr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8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Christiaan_Huygens-painting.jpe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520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CFFCC"/>
                </a:solidFill>
              </a:rPr>
              <a:t>Спутник Сатурна</a:t>
            </a:r>
            <a:endParaRPr lang="be-BY" sz="3200" smtClean="0">
              <a:solidFill>
                <a:srgbClr val="CCFF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numCol="1">
            <a:prstTxWarp prst="textInflat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Титан</a:t>
            </a:r>
            <a:endParaRPr lang="be-BY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Исследования Титана. </a:t>
            </a:r>
            <a:br>
              <a:rPr lang="ru-RU" smtClean="0"/>
            </a:br>
            <a:r>
              <a:rPr lang="ru-RU" smtClean="0"/>
              <a:t>Миссия «</a:t>
            </a:r>
            <a:r>
              <a:rPr lang="ru-RU" err="1" smtClean="0"/>
              <a:t>Кассини</a:t>
            </a:r>
            <a:r>
              <a:rPr lang="ru-RU" smtClean="0"/>
              <a:t>-Гюйгенс»</a:t>
            </a:r>
            <a:endParaRPr lang="be-BY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319588" cy="53990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CCFFFF"/>
                </a:solidFill>
              </a:rPr>
              <a:t>Вероятно крутые склоны на Титане не редкость - это результат интенсивной эрозии при участии ветра и, возможно, жидкости.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CCFFFF"/>
                </a:solidFill>
              </a:rPr>
              <a:t>В атмосфере Титана был найден изотоп Аргон-</a:t>
            </a:r>
            <a:r>
              <a:rPr lang="ru-RU" smtClean="0">
                <a:solidFill>
                  <a:srgbClr val="CCFFFF"/>
                </a:solidFill>
                <a:latin typeface="Calibri" pitchFamily="34" charset="0"/>
              </a:rPr>
              <a:t>40,</a:t>
            </a:r>
            <a:r>
              <a:rPr lang="ru-RU" smtClean="0">
                <a:solidFill>
                  <a:srgbClr val="CCFFFF"/>
                </a:solidFill>
              </a:rPr>
              <a:t> как свидетельство вулканической деятельности на спутнике; извергается здесь не горячая лава, а холодный водяной лёд и аммиак.</a:t>
            </a:r>
            <a:endParaRPr lang="be-BY" smtClean="0">
              <a:solidFill>
                <a:srgbClr val="CCFF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3438" y="1196975"/>
            <a:ext cx="4205287" cy="532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CCFFCC"/>
                </a:solidFill>
              </a:rPr>
              <a:t>Четко стали видны темные и светлые области на поверхности. Одна из светлых самых крупных областей имеет форму похожую на Австралию - это континент, названный Ксанаду (Xanadu)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CCFFCC"/>
                </a:solidFill>
              </a:rPr>
              <a:t>В июле </a:t>
            </a:r>
            <a:r>
              <a:rPr lang="ru-RU" smtClean="0">
                <a:solidFill>
                  <a:srgbClr val="CCFFCC"/>
                </a:solidFill>
                <a:latin typeface="Calibri" pitchFamily="34" charset="0"/>
              </a:rPr>
              <a:t>2006 </a:t>
            </a:r>
            <a:r>
              <a:rPr lang="ru-RU" smtClean="0">
                <a:solidFill>
                  <a:srgbClr val="CCFFCC"/>
                </a:solidFill>
              </a:rPr>
              <a:t>г. обнаружено дюжина озёр размером до</a:t>
            </a:r>
            <a:r>
              <a:rPr lang="ru-RU" smtClean="0">
                <a:solidFill>
                  <a:srgbClr val="CCFFCC"/>
                </a:solidFill>
                <a:latin typeface="Calibri" pitchFamily="34" charset="0"/>
              </a:rPr>
              <a:t> 110</a:t>
            </a:r>
            <a:r>
              <a:rPr lang="ru-RU" smtClean="0">
                <a:solidFill>
                  <a:srgbClr val="CCFFCC"/>
                </a:solidFill>
              </a:rPr>
              <a:t> км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rgbClr val="CCFFCC"/>
                </a:solidFill>
              </a:rPr>
              <a:t>Исследовано около </a:t>
            </a:r>
            <a:r>
              <a:rPr lang="ru-RU" smtClean="0">
                <a:solidFill>
                  <a:srgbClr val="CCFFCC"/>
                </a:solidFill>
                <a:latin typeface="Calibri" pitchFamily="34" charset="0"/>
              </a:rPr>
              <a:t>60 %</a:t>
            </a:r>
            <a:r>
              <a:rPr lang="ru-RU" smtClean="0">
                <a:solidFill>
                  <a:srgbClr val="CCFFCC"/>
                </a:solidFill>
              </a:rPr>
              <a:t> поверхности спутника</a:t>
            </a:r>
            <a:endParaRPr lang="be-BY" smtClean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5527" t="11121" r="5995" b="7137"/>
          <a:stretch>
            <a:fillRect/>
          </a:stretch>
        </p:blipFill>
        <p:spPr>
          <a:xfrm>
            <a:off x="2411413" y="1773238"/>
            <a:ext cx="6624637" cy="4943475"/>
          </a:xfrm>
        </p:spPr>
      </p:pic>
      <p:sp>
        <p:nvSpPr>
          <p:cNvPr id="5" name="TextBox 4"/>
          <p:cNvSpPr txBox="1"/>
          <p:nvPr/>
        </p:nvSpPr>
        <p:spPr>
          <a:xfrm>
            <a:off x="4899025" y="5962650"/>
            <a:ext cx="4191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b="1">
              <a:latin typeface="Constantia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Constantia" pitchFamily="18" charset="0"/>
              </a:rPr>
              <a:t>    </a:t>
            </a:r>
            <a:r>
              <a:rPr lang="ru-RU" sz="2800">
                <a:solidFill>
                  <a:srgbClr val="CCFFCC"/>
                </a:solidFill>
                <a:latin typeface="Constantia" pitchFamily="18" charset="0"/>
              </a:rPr>
              <a:t>В результате исследований ученые не отрицают</a:t>
            </a:r>
            <a:r>
              <a:rPr lang="ru-RU" sz="2800">
                <a:solidFill>
                  <a:srgbClr val="FFFF00"/>
                </a:solidFill>
                <a:latin typeface="Constantia" pitchFamily="18" charset="0"/>
              </a:rPr>
              <a:t>  возможности наличия на Титане хотя бы каких-то органических процессов</a:t>
            </a:r>
            <a:r>
              <a:rPr lang="ru-RU" sz="2800">
                <a:solidFill>
                  <a:srgbClr val="CCFFCC"/>
                </a:solidFill>
                <a:latin typeface="Constantia" pitchFamily="18" charset="0"/>
              </a:rPr>
              <a:t>, схожих с происходившими миллиарды лет назад на Земле, </a:t>
            </a:r>
          </a:p>
          <a:p>
            <a:r>
              <a:rPr lang="ru-RU" sz="2800">
                <a:solidFill>
                  <a:srgbClr val="CCFFCC"/>
                </a:solidFill>
                <a:latin typeface="Constantia" pitchFamily="18" charset="0"/>
              </a:rPr>
              <a:t>до зарождения на ней жизни</a:t>
            </a:r>
            <a:endParaRPr lang="be-BY" sz="2800">
              <a:solidFill>
                <a:srgbClr val="CCFFCC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upload.wikimedia.org/wikipedia/commons/thumb/a/a4/Christiaan_Huygens-painting.jpeg/220px-Christiaan_Huygens-painting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20938"/>
            <a:ext cx="2095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055" y="5340449"/>
            <a:ext cx="90010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>Титан был открыт 25 марта 1655 г. голландским физиком, математиком и астрономом </a:t>
            </a:r>
            <a:r>
              <a:rPr lang="ru-RU" sz="4000" err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>Христианом</a:t>
            </a: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> Гюйгенсом</a:t>
            </a:r>
            <a:b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sz="400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ru-RU" sz="4000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</a:rPr>
              <a:t>Становление названия: </a:t>
            </a:r>
            <a:r>
              <a:rPr lang="be-BY"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Saturni Luna -</a:t>
            </a:r>
            <a:r>
              <a:rPr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&gt;</a:t>
            </a:r>
            <a:r>
              <a:rPr lang="ru-RU"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 </a:t>
            </a:r>
            <a:r>
              <a:rPr lang="be-BY" sz="4000" i="1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Сатурн </a:t>
            </a:r>
            <a:r>
              <a:rPr lang="be-BY"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IV -</a:t>
            </a:r>
            <a:r>
              <a:rPr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&gt;</a:t>
            </a:r>
            <a:r>
              <a:rPr lang="ru-RU" sz="4000" i="1" smtClean="0">
                <a:ln w="38100">
                  <a:solidFill>
                    <a:schemeClr val="bg1">
                      <a:lumMod val="95000"/>
                      <a:lumOff val="5000"/>
                      <a:alpha val="25000"/>
                    </a:schemeClr>
                  </a:solidFill>
                  <a:prstDash val="solid"/>
                  <a:round/>
                </a:ln>
                <a:effectLst/>
              </a:rPr>
              <a:t> Титан (1847 г.)</a:t>
            </a:r>
            <a:endParaRPr lang="be-BY" sz="4000">
              <a:ln w="38100">
                <a:solidFill>
                  <a:schemeClr val="bg1">
                    <a:lumMod val="95000"/>
                    <a:lumOff val="5000"/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/>
          <a:srcRect l="4004" t="2345" r="3192" b="3101"/>
          <a:stretch>
            <a:fillRect/>
          </a:stretch>
        </p:blipFill>
        <p:spPr bwMode="auto">
          <a:xfrm>
            <a:off x="1331913" y="1484313"/>
            <a:ext cx="75612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1913" y="0"/>
            <a:ext cx="72929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>
                <a:solidFill>
                  <a:srgbClr val="CCFFCC"/>
                </a:solidFill>
                <a:latin typeface="Calibri" pitchFamily="34" charset="0"/>
              </a:rPr>
              <a:t>Спутник расположен вне системы колец.</a:t>
            </a:r>
          </a:p>
          <a:p>
            <a:pPr algn="ctr"/>
            <a:r>
              <a:rPr lang="ru-RU" sz="3200">
                <a:solidFill>
                  <a:srgbClr val="CCFFCC"/>
                </a:solidFill>
                <a:latin typeface="Calibri" pitchFamily="34" charset="0"/>
              </a:rPr>
              <a:t>По размерам занимает</a:t>
            </a:r>
          </a:p>
          <a:p>
            <a:pPr algn="ctr"/>
            <a:r>
              <a:rPr lang="ru-RU" sz="3200">
                <a:solidFill>
                  <a:srgbClr val="CCFFCC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chemeClr val="accent2"/>
                </a:solidFill>
                <a:latin typeface="Calibri" pitchFamily="34" charset="0"/>
              </a:rPr>
              <a:t>2 место</a:t>
            </a:r>
            <a:r>
              <a:rPr lang="ru-RU" sz="3200">
                <a:solidFill>
                  <a:srgbClr val="CCFFCC"/>
                </a:solidFill>
                <a:latin typeface="Calibri" pitchFamily="34" charset="0"/>
              </a:rPr>
              <a:t> в Солнечной системе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28663"/>
            <a:ext cx="7993063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69" y="29471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Параметры спутника</a:t>
            </a:r>
            <a:r>
              <a:rPr lang="ru-RU" smtClean="0"/>
              <a:t/>
            </a:r>
            <a:br>
              <a:rPr lang="ru-RU" smtClean="0"/>
            </a:br>
            <a:r>
              <a:rPr lang="ru-RU" sz="260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Физические характеристики</a:t>
            </a:r>
            <a:r>
              <a:rPr lang="ru-RU" sz="2600" smtClean="0">
                <a:ln w="3200">
                  <a:noFill/>
                  <a:prstDash val="solid"/>
                  <a:round/>
                </a:ln>
                <a:latin typeface="+mn-lt"/>
              </a:rPr>
              <a:t>:</a:t>
            </a:r>
            <a:endParaRPr lang="be-BY" sz="2600">
              <a:ln w="3200">
                <a:noFill/>
                <a:prstDash val="solid"/>
                <a:round/>
              </a:ln>
              <a:latin typeface="+mn-lt"/>
            </a:endParaRPr>
          </a:p>
        </p:txBody>
      </p:sp>
      <p:sp>
        <p:nvSpPr>
          <p:cNvPr id="6" name="Объект 5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1196752"/>
            <a:ext cx="8229600" cy="5328592"/>
          </a:xfrm>
          <a:blipFill rotWithShape="1">
            <a:blip r:embed="rId3"/>
            <a:stretch>
              <a:fillRect l="-1704" t="-915" b="-801"/>
            </a:stretch>
          </a:blip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be-BY">
                <a:noFill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268413"/>
            <a:ext cx="4708525" cy="54578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-235654"/>
            <a:ext cx="8229600" cy="13888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Внутреннее строение Титана</a:t>
            </a:r>
            <a:endParaRPr lang="be-BY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095375"/>
            <a:ext cx="8413750" cy="5762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-315416"/>
            <a:ext cx="274664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Атмосфера</a:t>
            </a:r>
            <a:endParaRPr lang="be-BY">
              <a:solidFill>
                <a:schemeClr val="bg1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364163" y="935038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nstantia" pitchFamily="18" charset="0"/>
              </a:rPr>
              <a:t>t</a:t>
            </a:r>
            <a:endParaRPr lang="be-BY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1476375" y="1120775"/>
            <a:ext cx="26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nstantia" pitchFamily="18" charset="0"/>
              </a:rPr>
              <a:t>t</a:t>
            </a:r>
            <a:endParaRPr lang="be-BY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68388"/>
            <a:ext cx="4537075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844675"/>
            <a:ext cx="4130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-139700" y="115888"/>
            <a:ext cx="92837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sz="3200">
                <a:solidFill>
                  <a:srgbClr val="CCFFFF"/>
                </a:solidFill>
                <a:latin typeface="Calibri" pitchFamily="34" charset="0"/>
              </a:rPr>
              <a:t>Поверхность Титана скрыта за густыми облаками.</a:t>
            </a:r>
          </a:p>
          <a:p>
            <a:pPr algn="r"/>
            <a:r>
              <a:rPr lang="ru-RU" sz="3200">
                <a:solidFill>
                  <a:srgbClr val="CCFFFF"/>
                </a:solidFill>
                <a:latin typeface="Calibri" pitchFamily="34" charset="0"/>
              </a:rPr>
              <a:t> С помощью исследовательского модуля «Гюйгенс» </a:t>
            </a:r>
          </a:p>
          <a:p>
            <a:pPr algn="r"/>
            <a:r>
              <a:rPr lang="ru-RU" sz="3200">
                <a:solidFill>
                  <a:srgbClr val="CCFFFF"/>
                </a:solidFill>
                <a:latin typeface="Calibri" pitchFamily="34" charset="0"/>
              </a:rPr>
              <a:t>были сделаны ее снимки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80645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981075"/>
            <a:ext cx="8220075" cy="4348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be-BY" sz="3200" smtClean="0">
                <a:solidFill>
                  <a:srgbClr val="CCFFCC"/>
                </a:solidFill>
                <a:latin typeface="Calibri" pitchFamily="34" charset="0"/>
              </a:rPr>
              <a:t>Оранжевый туман, состоящий из органических молекул, распространённый повсеместно в нижних слоях атмосферы, хорошо поглощает солнечное излучение и пропускает инфракрасное от поверхности, что приводит к</a:t>
            </a:r>
            <a:r>
              <a:rPr lang="be-BY" sz="3200" smtClean="0">
                <a:latin typeface="Calibri" pitchFamily="34" charset="0"/>
              </a:rPr>
              <a:t> </a:t>
            </a:r>
            <a:r>
              <a:rPr lang="be-BY" sz="3200" smtClean="0">
                <a:solidFill>
                  <a:srgbClr val="5D357B"/>
                </a:solidFill>
                <a:latin typeface="Calibri" pitchFamily="34" charset="0"/>
              </a:rPr>
              <a:t>антипарниковому эффекту</a:t>
            </a:r>
            <a:r>
              <a:rPr lang="be-BY" sz="3200" smtClean="0">
                <a:latin typeface="Calibri" pitchFamily="34" charset="0"/>
              </a:rPr>
              <a:t> </a:t>
            </a:r>
            <a:r>
              <a:rPr lang="be-BY" sz="3200" smtClean="0">
                <a:solidFill>
                  <a:srgbClr val="CCFFCC"/>
                </a:solidFill>
                <a:latin typeface="Calibri" pitchFamily="34" charset="0"/>
              </a:rPr>
              <a:t>и охлаждает поверхность примерно на 10˚</a:t>
            </a:r>
          </a:p>
          <a:p>
            <a:pPr eaLnBrk="1" hangingPunct="1">
              <a:lnSpc>
                <a:spcPct val="80000"/>
              </a:lnSpc>
            </a:pPr>
            <a:endParaRPr lang="be-BY" sz="3200" smtClean="0">
              <a:solidFill>
                <a:srgbClr val="CCFFCC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be-BY" sz="3200" smtClean="0">
                <a:solidFill>
                  <a:srgbClr val="CCFFCC"/>
                </a:solidFill>
                <a:latin typeface="Calibri" pitchFamily="34" charset="0"/>
              </a:rPr>
              <a:t>На высотах более 10 км в атмосфере Титана постоянно дуют довольно </a:t>
            </a:r>
            <a:r>
              <a:rPr lang="be-BY" sz="3200" smtClean="0">
                <a:solidFill>
                  <a:srgbClr val="5D357B"/>
                </a:solidFill>
                <a:latin typeface="Calibri" pitchFamily="34" charset="0"/>
              </a:rPr>
              <a:t>сильные</a:t>
            </a:r>
            <a:r>
              <a:rPr lang="be-BY" sz="320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be-BY" sz="3200" smtClean="0">
                <a:solidFill>
                  <a:srgbClr val="5D357B"/>
                </a:solidFill>
                <a:latin typeface="Calibri" pitchFamily="34" charset="0"/>
              </a:rPr>
              <a:t>ветры</a:t>
            </a:r>
            <a:r>
              <a:rPr lang="be-BY" sz="3200" smtClean="0">
                <a:latin typeface="Calibri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be-BY" sz="3200" smtClean="0">
                <a:latin typeface="Calibri" pitchFamily="34" charset="0"/>
              </a:rPr>
              <a:t>   </a:t>
            </a:r>
            <a:r>
              <a:rPr lang="be-BY" sz="3200" smtClean="0">
                <a:solidFill>
                  <a:srgbClr val="CCFFCC"/>
                </a:solidFill>
                <a:latin typeface="Calibri" pitchFamily="34" charset="0"/>
              </a:rPr>
              <a:t>но на высоте 80 км зарегестрирован штиль. Примерно каждые 14,5 лет происходит смена направления циркуляции</a:t>
            </a:r>
          </a:p>
          <a:p>
            <a:pPr eaLnBrk="1" hangingPunct="1">
              <a:lnSpc>
                <a:spcPct val="80000"/>
              </a:lnSpc>
            </a:pPr>
            <a:endParaRPr lang="be-BY" sz="32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be-BY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1016" y="-4763"/>
            <a:ext cx="8485112" cy="68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Особенности спутника:</a:t>
            </a:r>
            <a:endParaRPr lang="be-BY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80645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Grp="1"/>
          </p:cNvSpPr>
          <p:nvPr>
            <p:ph type="body" idx="1"/>
          </p:nvPr>
        </p:nvSpPr>
        <p:spPr>
          <a:xfrm>
            <a:off x="611188" y="692150"/>
            <a:ext cx="8229600" cy="4678363"/>
          </a:xfrm>
          <a:noFill/>
          <a:ln/>
        </p:spPr>
        <p:txBody>
          <a:bodyPr/>
          <a:lstStyle/>
          <a:p>
            <a:r>
              <a:rPr lang="ru-RU" sz="3200" smtClean="0">
                <a:latin typeface="Calibri" pitchFamily="34" charset="0"/>
              </a:rPr>
              <a:t>Наличие метана в атмосфере приводит к процессам фотолиза в верхних слоях и образованию нескольких слоёв углеводородного «</a:t>
            </a:r>
            <a:r>
              <a:rPr lang="ru-RU" sz="3200" smtClean="0">
                <a:solidFill>
                  <a:srgbClr val="5D357B"/>
                </a:solidFill>
                <a:latin typeface="Calibri" pitchFamily="34" charset="0"/>
              </a:rPr>
              <a:t>смога</a:t>
            </a:r>
            <a:r>
              <a:rPr lang="ru-RU" sz="3200" smtClean="0">
                <a:latin typeface="Calibri" pitchFamily="34" charset="0"/>
              </a:rPr>
              <a:t>», из-за чего Титан является единственным спутником в Солнечной системе, поверхность которого невозможно наблюдать в оптическом диапазоне.</a:t>
            </a:r>
          </a:p>
          <a:p>
            <a:r>
              <a:rPr lang="be-BY" sz="3200" smtClean="0">
                <a:latin typeface="Calibri" pitchFamily="34" charset="0"/>
              </a:rPr>
              <a:t>Титан является достаточно крупным небесным телом для поддержания высокой температуры внутреннего ядра, что делает его </a:t>
            </a:r>
            <a:r>
              <a:rPr lang="be-BY" sz="3200" smtClean="0">
                <a:solidFill>
                  <a:srgbClr val="5D357B"/>
                </a:solidFill>
                <a:latin typeface="Calibri" pitchFamily="34" charset="0"/>
              </a:rPr>
              <a:t>геологически активным</a:t>
            </a:r>
          </a:p>
          <a:p>
            <a:endParaRPr lang="ru-RU" sz="3200" smtClean="0">
              <a:solidFill>
                <a:srgbClr val="5D357B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9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F876E2-D637-40C8-BA8B-EDFBFBC34572}"/>
</file>

<file path=customXml/itemProps2.xml><?xml version="1.0" encoding="utf-8"?>
<ds:datastoreItem xmlns:ds="http://schemas.openxmlformats.org/officeDocument/2006/customXml" ds:itemID="{94FE32FA-053F-4192-B2C2-ADFCC5DAB6A9}"/>
</file>

<file path=customXml/itemProps3.xml><?xml version="1.0" encoding="utf-8"?>
<ds:datastoreItem xmlns:ds="http://schemas.openxmlformats.org/officeDocument/2006/customXml" ds:itemID="{D04E46DE-CA88-4DB1-BBB8-D37578F80BEA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252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Титан</dc:title>
  <dc:creator>Лика</dc:creator>
  <cp:lastModifiedBy>Admin</cp:lastModifiedBy>
  <cp:revision>21</cp:revision>
  <dcterms:created xsi:type="dcterms:W3CDTF">2013-11-20T16:19:58Z</dcterms:created>
  <dcterms:modified xsi:type="dcterms:W3CDTF">2013-12-25T12:04:44Z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