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7D41B4-E3A5-473D-AFDE-197FC90D7645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2ED178-4DB2-4469-8C83-ADF5B47CB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CA129-20F4-427D-A9DD-74B5604A95CD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ABDE-CF80-4659-9203-1D2D99F5A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DE1FA-4BDE-4AD6-8CF0-BBC68A3FE1A1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5CC0-F6D4-4FD2-84ED-96171F1AF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A3ABA-F566-4A20-BC83-FB5F5408FE5A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7BA4D-91D4-411A-A151-53E23E168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605B5F-5E6B-45B0-8B26-E57114C0C143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647D89-9057-4CE4-A770-961BDF3D5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29966-4148-4FF1-9642-E4EFEEF329B5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9CFDC-12FC-4D2D-BACC-CBA88AE70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F08148-8813-498B-B2E1-8F8C427FB476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F967AB-4C32-4864-814E-10A5EBB6C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F07C0-E93A-4211-B731-0936E0D1D2D5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D01C7-EE9A-4E11-B40F-26992ACCE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343BF8-3EA8-48AE-A6D7-056848F0665B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C65BE2-B24E-420F-B56E-783645D02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959777-9B55-47F0-A29D-4E90805C0918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6BC47-F3A0-49E2-A15B-64943758F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9AA780-1796-49C6-B965-6CC5D7D6B662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DF7A4B-B59C-4A13-B099-6CA58B520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F8DDD35-B386-4C69-9EB0-C4F88A12D60A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91D0F0CB-8129-46DE-9BAE-3DCB493F6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6" r:id="rId2"/>
    <p:sldLayoutId id="2147483792" r:id="rId3"/>
    <p:sldLayoutId id="2147483787" r:id="rId4"/>
    <p:sldLayoutId id="2147483793" r:id="rId5"/>
    <p:sldLayoutId id="2147483788" r:id="rId6"/>
    <p:sldLayoutId id="2147483794" r:id="rId7"/>
    <p:sldLayoutId id="2147483795" r:id="rId8"/>
    <p:sldLayoutId id="2147483796" r:id="rId9"/>
    <p:sldLayoutId id="2147483789" r:id="rId10"/>
    <p:sldLayoutId id="214748379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35718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           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8195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08" y="1214422"/>
            <a:ext cx="5214938" cy="4686300"/>
          </a:xfrm>
        </p:spPr>
      </p:pic>
      <p:sp>
        <p:nvSpPr>
          <p:cNvPr id="6" name="Прямоугольник 5"/>
          <p:cNvSpPr/>
          <p:nvPr/>
        </p:nvSpPr>
        <p:spPr>
          <a:xfrm>
            <a:off x="2428860" y="214290"/>
            <a:ext cx="463139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Спутник ИО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 descr="27492_html_m27a64fe7.jpg"/>
          <p:cNvPicPr>
            <a:picLocks noChangeAspect="1"/>
          </p:cNvPicPr>
          <p:nvPr/>
        </p:nvPicPr>
        <p:blipFill>
          <a:blip r:embed="rId2"/>
          <a:srcRect t="2523" b="2294"/>
          <a:stretch>
            <a:fillRect/>
          </a:stretch>
        </p:blipFill>
        <p:spPr bwMode="auto">
          <a:xfrm>
            <a:off x="3843826" y="1785926"/>
            <a:ext cx="5300174" cy="473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8572528" cy="5786478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Ио́</a:t>
            </a:r>
            <a:r>
              <a:rPr lang="ru-RU" sz="35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(др. греч 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Ἰώ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) 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- </a:t>
            </a:r>
            <a:r>
              <a:rPr lang="ru-RU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спутник  Юпитера,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самый близкий к планете из 4 </a:t>
            </a:r>
            <a:r>
              <a:rPr lang="ru-RU" b="1" i="1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галилеевых</a:t>
            </a:r>
            <a:r>
              <a:rPr lang="ru-RU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спутников.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Диаметр</a:t>
            </a:r>
            <a:r>
              <a:rPr lang="ru-RU" sz="3000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3000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3642 км </a:t>
            </a:r>
            <a:r>
              <a:rPr lang="ru-RU" sz="3000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 по величине спутник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 Солнечной системе.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Назван</a:t>
            </a:r>
            <a:r>
              <a:rPr lang="ru-RU" sz="3000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в честь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мифологической Ио —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жрицы Геры,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возлюбленной Зевса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b="1" i="1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Место в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Солнечной 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системе </a:t>
            </a:r>
          </a:p>
        </p:txBody>
      </p:sp>
      <p:pic>
        <p:nvPicPr>
          <p:cNvPr id="10243" name="Содержимое 9" descr="sputniki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85852" y="1175780"/>
            <a:ext cx="6929486" cy="536919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06625" y="2967038"/>
            <a:ext cx="15795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1088" y="2967038"/>
            <a:ext cx="4435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285728"/>
            <a:ext cx="7286676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Параметры:</a:t>
            </a:r>
            <a:r>
              <a:rPr lang="ru-RU" sz="3200" b="1" i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Размеры</a:t>
            </a:r>
            <a:r>
              <a:rPr lang="ru-RU" sz="2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660,0 × 3 637,4 × 3 630,6 </a:t>
            </a:r>
            <a:r>
              <a:rPr lang="ru-RU" sz="2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км</a:t>
            </a:r>
            <a:r>
              <a:rPr lang="ru-RU" sz="2800" b="1" baseline="3000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[2</a:t>
            </a:r>
            <a:r>
              <a:rPr lang="ru-RU" sz="2800" b="1" baseline="30000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ru-RU" sz="28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ru-RU" sz="2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радиус </a:t>
            </a:r>
            <a:r>
              <a:rPr lang="ru-RU" sz="2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821,3 км (0,286 земного)</a:t>
            </a:r>
            <a:r>
              <a:rPr lang="ru-RU" sz="2800" b="1" baseline="30000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[2]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Площадь поверхности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b="1" i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 41 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910 000 км</a:t>
            </a:r>
            <a:r>
              <a:rPr lang="ru-RU" sz="2800" b="1" baseline="30000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Объём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 (</a:t>
            </a:r>
            <a:r>
              <a:rPr lang="en-US" sz="2800" b="1" i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V</a:t>
            </a:r>
            <a:r>
              <a:rPr lang="en-US" sz="2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)</a:t>
            </a:r>
            <a:r>
              <a:rPr lang="ru-RU" sz="2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2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2,53·10</a:t>
            </a:r>
            <a:r>
              <a:rPr lang="en-US" sz="2800" b="1" baseline="3000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10</a:t>
            </a:r>
            <a:r>
              <a:rPr lang="en-US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 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км</a:t>
            </a:r>
            <a:r>
              <a:rPr lang="ru-RU" sz="2800" b="1" baseline="30000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</a:t>
            </a:r>
            <a:endParaRPr lang="ru-RU" sz="28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Масса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 (</a:t>
            </a:r>
            <a:r>
              <a:rPr lang="en-US" sz="2800" b="1" i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m</a:t>
            </a:r>
            <a:r>
              <a:rPr lang="en-US" sz="2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)</a:t>
            </a:r>
            <a:r>
              <a:rPr lang="ru-RU" sz="2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2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8,9319·10</a:t>
            </a:r>
            <a:r>
              <a:rPr lang="en-US" sz="2800" b="1" baseline="3000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22</a:t>
            </a:r>
            <a:r>
              <a:rPr lang="en-US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 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кг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Средняя плотность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l-GR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ρ)3,528 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г/см</a:t>
            </a:r>
            <a:r>
              <a:rPr lang="ru-RU" sz="2800" b="1" baseline="30000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Период вращения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 1.769 </a:t>
            </a:r>
            <a:r>
              <a:rPr lang="ru-RU" sz="28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  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Средняя орбитальная </a:t>
            </a:r>
            <a:r>
              <a:rPr lang="ru-RU" sz="2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скорость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17.34 км/сек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 </a:t>
            </a:r>
            <a:r>
              <a:rPr lang="ru-RU" sz="28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Орбитальный </a:t>
            </a:r>
            <a:r>
              <a:rPr lang="ru-RU" sz="2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эксцентриситет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0.004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Наклон</a:t>
            </a:r>
            <a:r>
              <a:rPr lang="ru-RU" sz="2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0.040 град</a:t>
            </a:r>
            <a:endParaRPr lang="ru-RU" sz="28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7" name="Содержимое 7" descr="Io-sputnik-YUpite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3799302"/>
            <a:ext cx="3572650" cy="2867919"/>
          </a:xfrm>
          <a:ln w="5715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0"/>
            <a:ext cx="7497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66"/>
                </a:solidFill>
              </a:rPr>
              <a:t>Внутреннее строение </a:t>
            </a:r>
            <a:endParaRPr lang="ru-RU" dirty="0">
              <a:solidFill>
                <a:srgbClr val="FF0066"/>
              </a:solidFill>
            </a:endParaRPr>
          </a:p>
        </p:txBody>
      </p:sp>
      <p:pic>
        <p:nvPicPr>
          <p:cNvPr id="12291" name="Содержимое 3" descr="inside_io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1142984"/>
            <a:ext cx="5191488" cy="4797200"/>
          </a:xfrm>
        </p:spPr>
      </p:pic>
      <p:sp>
        <p:nvSpPr>
          <p:cNvPr id="4" name="Прямоугольник 3"/>
          <p:cNvSpPr/>
          <p:nvPr/>
        </p:nvSpPr>
        <p:spPr>
          <a:xfrm>
            <a:off x="5786446" y="1142984"/>
            <a:ext cx="35004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 b="1" dirty="0" smtClean="0">
                <a:latin typeface="Times New Roman" pitchFamily="18" charset="0"/>
              </a:rPr>
              <a:t>Ио, как и Луна , всегда  повернута  одной и той же стороной к Юпитеру</a:t>
            </a:r>
          </a:p>
          <a:p>
            <a:pPr>
              <a:buFont typeface="Arial" charset="0"/>
              <a:buChar char="•"/>
            </a:pPr>
            <a:r>
              <a:rPr lang="ru-RU" sz="2800" b="1" dirty="0" smtClean="0">
                <a:latin typeface="Times New Roman" pitchFamily="18" charset="0"/>
              </a:rPr>
              <a:t> На Ио очень разряженная атмосфера , состоящая из двуокиси серы </a:t>
            </a:r>
          </a:p>
          <a:p>
            <a:r>
              <a:rPr lang="ru-RU" sz="2800" b="1" dirty="0" smtClean="0">
                <a:latin typeface="Times New Roman" pitchFamily="18" charset="0"/>
              </a:rPr>
              <a:t>и , возможно  </a:t>
            </a:r>
            <a:br>
              <a:rPr lang="ru-RU" sz="2800" b="1" dirty="0" smtClean="0">
                <a:latin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</a:rPr>
              <a:t>некоторых др. газов. </a:t>
            </a:r>
            <a:endParaRPr lang="ru-RU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-17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42852"/>
            <a:ext cx="7845425" cy="6572250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071538" y="285728"/>
            <a:ext cx="792956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 b="1" dirty="0">
                <a:latin typeface="Times New Roman" pitchFamily="18" charset="0"/>
              </a:rPr>
              <a:t>Ио подобен по составу планетам земной группы , прежде всего наличием </a:t>
            </a:r>
          </a:p>
          <a:p>
            <a:r>
              <a:rPr lang="ru-RU" sz="2800" b="1" dirty="0">
                <a:latin typeface="Times New Roman" pitchFamily="18" charset="0"/>
              </a:rPr>
              <a:t>силикатных горных пород </a:t>
            </a:r>
          </a:p>
          <a:p>
            <a:pPr>
              <a:buFont typeface="Arial" charset="0"/>
              <a:buChar char="•"/>
            </a:pPr>
            <a:r>
              <a:rPr lang="ru-RU" sz="2800" b="1" dirty="0">
                <a:latin typeface="Times New Roman" pitchFamily="18" charset="0"/>
              </a:rPr>
              <a:t>На </a:t>
            </a:r>
            <a:r>
              <a:rPr lang="ru-RU" sz="2800" b="1" dirty="0" smtClean="0">
                <a:latin typeface="Times New Roman" pitchFamily="18" charset="0"/>
              </a:rPr>
              <a:t>Ио  </a:t>
            </a:r>
            <a:r>
              <a:rPr lang="ru-RU" sz="2800" b="1" dirty="0">
                <a:latin typeface="Times New Roman" pitchFamily="18" charset="0"/>
              </a:rPr>
              <a:t>найдено очень мало кратеров, следовательно , его поверхность очень молода .</a:t>
            </a:r>
            <a:br>
              <a:rPr lang="ru-RU" sz="2800" b="1" dirty="0">
                <a:latin typeface="Times New Roman" pitchFamily="18" charset="0"/>
              </a:rPr>
            </a:br>
            <a:r>
              <a:rPr lang="ru-RU" sz="2800" b="1" dirty="0">
                <a:latin typeface="Times New Roman" pitchFamily="18" charset="0"/>
              </a:rPr>
              <a:t>Вместо кратеров обнаружено сотни </a:t>
            </a:r>
            <a:r>
              <a:rPr lang="ru-RU" sz="2800" b="1" dirty="0" smtClean="0">
                <a:latin typeface="Times New Roman" pitchFamily="18" charset="0"/>
              </a:rPr>
              <a:t>вулканов, </a:t>
            </a:r>
            <a:r>
              <a:rPr lang="ru-RU" sz="2800" b="1" dirty="0">
                <a:latin typeface="Times New Roman" pitchFamily="18" charset="0"/>
              </a:rPr>
              <a:t>некоторые из них активны! </a:t>
            </a:r>
          </a:p>
          <a:p>
            <a:pPr>
              <a:buFont typeface="Arial" charset="0"/>
              <a:buChar char="•"/>
            </a:pPr>
            <a:r>
              <a:rPr lang="ru-RU" sz="2800" b="1" dirty="0">
                <a:latin typeface="Times New Roman" pitchFamily="18" charset="0"/>
              </a:rPr>
              <a:t> Ландшафты </a:t>
            </a:r>
            <a:r>
              <a:rPr lang="ru-RU" sz="2800" b="1" dirty="0" smtClean="0">
                <a:latin typeface="Times New Roman" pitchFamily="18" charset="0"/>
              </a:rPr>
              <a:t>Ио  разнообразны: </a:t>
            </a:r>
            <a:r>
              <a:rPr lang="ru-RU" sz="2800" b="1" dirty="0">
                <a:latin typeface="Times New Roman" pitchFamily="18" charset="0"/>
              </a:rPr>
              <a:t>котловины глубиной  до нескольких </a:t>
            </a:r>
            <a:r>
              <a:rPr lang="ru-RU" sz="2800" b="1" dirty="0" smtClean="0">
                <a:latin typeface="Times New Roman" pitchFamily="18" charset="0"/>
              </a:rPr>
              <a:t>км </a:t>
            </a:r>
            <a:r>
              <a:rPr lang="ru-RU" sz="2800" b="1" dirty="0">
                <a:latin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</a:rPr>
            </a:br>
            <a:r>
              <a:rPr lang="ru-RU" sz="2800" b="1" dirty="0">
                <a:latin typeface="Times New Roman" pitchFamily="18" charset="0"/>
              </a:rPr>
              <a:t>озера расплавленной серы, горы, которые  не являются  вулканами, потоки из какой-то </a:t>
            </a:r>
            <a:br>
              <a:rPr lang="ru-RU" sz="2800" b="1" dirty="0">
                <a:latin typeface="Times New Roman" pitchFamily="18" charset="0"/>
              </a:rPr>
            </a:br>
            <a:r>
              <a:rPr lang="ru-RU" sz="2800" b="1" dirty="0">
                <a:latin typeface="Times New Roman" pitchFamily="18" charset="0"/>
              </a:rPr>
              <a:t>вязкой жидкости , тянущиеся на сотни км,  </a:t>
            </a:r>
            <a:endParaRPr lang="ru-RU" sz="2800" b="1" dirty="0" smtClean="0">
              <a:latin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</a:rPr>
              <a:t>и </a:t>
            </a:r>
            <a:r>
              <a:rPr lang="ru-RU" sz="2800" b="1" dirty="0">
                <a:latin typeface="Times New Roman" pitchFamily="18" charset="0"/>
              </a:rPr>
              <a:t>вулканические жерла . 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Содержимое 3" descr="ry3.jpg"/>
          <p:cNvPicPr>
            <a:picLocks noGrp="1" noChangeAspect="1"/>
          </p:cNvPicPr>
          <p:nvPr>
            <p:ph idx="1"/>
          </p:nvPr>
        </p:nvPicPr>
        <p:blipFill>
          <a:blip r:embed="rId2"/>
          <a:srcRect t="4638"/>
          <a:stretch>
            <a:fillRect/>
          </a:stretch>
        </p:blipFill>
        <p:spPr>
          <a:xfrm>
            <a:off x="5072066" y="3571876"/>
            <a:ext cx="3959207" cy="3071834"/>
          </a:xfrm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42844" y="142852"/>
            <a:ext cx="842968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Исследования: </a:t>
            </a:r>
          </a:p>
          <a:p>
            <a:pPr indent="432000" algn="just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Впервые было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сделано Галилео Галилеем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в 1610 г.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Он смог увидеть её при помощи сконструированного им в 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Падуанском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университете рефракторам с 20-кратным увеличением.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indent="432000" algn="just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 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В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конце XIX и начале XX веков улучшилась технология создания телескопов и появились телескопы с лучшим разрешением. Это позволило астрономам увидеть крупномасштабные детали  ИО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indent="432000" algn="just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 Современные исследования </a:t>
            </a:r>
          </a:p>
          <a:p>
            <a:pPr algn="just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проводят с помощью космических </a:t>
            </a:r>
          </a:p>
          <a:p>
            <a:pPr algn="just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зондов</a:t>
            </a:r>
          </a:p>
          <a:p>
            <a:pPr algn="just"/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утник Ио 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C896D7-9039-4D2A-A404-4F3DE7A615E5}"/>
</file>

<file path=customXml/itemProps2.xml><?xml version="1.0" encoding="utf-8"?>
<ds:datastoreItem xmlns:ds="http://schemas.openxmlformats.org/officeDocument/2006/customXml" ds:itemID="{1FDF1C57-04AC-4060-AAE3-0E30DA9645A7}"/>
</file>

<file path=customXml/itemProps3.xml><?xml version="1.0" encoding="utf-8"?>
<ds:datastoreItem xmlns:ds="http://schemas.openxmlformats.org/officeDocument/2006/customXml" ds:itemID="{8BE7327A-9221-4DB9-B881-103F58D607A3}"/>
</file>

<file path=docProps/app.xml><?xml version="1.0" encoding="utf-8"?>
<Properties xmlns="http://schemas.openxmlformats.org/officeDocument/2006/extended-properties" xmlns:vt="http://schemas.openxmlformats.org/officeDocument/2006/docPropsVTypes">
  <Template>Спутник Ио </Template>
  <TotalTime>62</TotalTime>
  <Words>93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Спутник Ио </vt:lpstr>
      <vt:lpstr>             </vt:lpstr>
      <vt:lpstr>Слайд 2</vt:lpstr>
      <vt:lpstr>Слайд 3</vt:lpstr>
      <vt:lpstr>Слайд 4</vt:lpstr>
      <vt:lpstr>Внутреннее строение </vt:lpstr>
      <vt:lpstr>Слайд 6</vt:lpstr>
      <vt:lpstr>Слайд 7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</dc:title>
  <dc:creator>Admin</dc:creator>
  <cp:lastModifiedBy>Admin</cp:lastModifiedBy>
  <cp:revision>10</cp:revision>
  <dcterms:created xsi:type="dcterms:W3CDTF">2013-12-19T16:29:47Z</dcterms:created>
  <dcterms:modified xsi:type="dcterms:W3CDTF">2013-12-19T17:34:20Z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